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drawings/drawing5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ppt/drawings/drawing9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9"/>
  </p:notesMasterIdLst>
  <p:sldIdLst>
    <p:sldId id="263" r:id="rId2"/>
    <p:sldId id="343" r:id="rId3"/>
    <p:sldId id="368" r:id="rId4"/>
    <p:sldId id="400" r:id="rId5"/>
    <p:sldId id="401" r:id="rId6"/>
    <p:sldId id="402" r:id="rId7"/>
    <p:sldId id="372" r:id="rId8"/>
    <p:sldId id="394" r:id="rId9"/>
    <p:sldId id="396" r:id="rId10"/>
    <p:sldId id="395" r:id="rId11"/>
    <p:sldId id="410" r:id="rId12"/>
    <p:sldId id="408" r:id="rId13"/>
    <p:sldId id="404" r:id="rId14"/>
    <p:sldId id="407" r:id="rId15"/>
    <p:sldId id="403" r:id="rId16"/>
    <p:sldId id="383" r:id="rId17"/>
    <p:sldId id="418" r:id="rId18"/>
    <p:sldId id="417" r:id="rId19"/>
    <p:sldId id="384" r:id="rId20"/>
    <p:sldId id="393" r:id="rId21"/>
    <p:sldId id="387" r:id="rId22"/>
    <p:sldId id="386" r:id="rId23"/>
    <p:sldId id="399" r:id="rId24"/>
    <p:sldId id="390" r:id="rId25"/>
    <p:sldId id="391" r:id="rId26"/>
    <p:sldId id="392" r:id="rId27"/>
    <p:sldId id="341" r:id="rId28"/>
  </p:sldIdLst>
  <p:sldSz cx="9144000" cy="5143500" type="screen16x9"/>
  <p:notesSz cx="6797675" cy="9926638"/>
  <p:defaultTextStyle>
    <a:defPPr>
      <a:defRPr lang="en-US"/>
    </a:defPPr>
    <a:lvl1pPr marL="0" algn="l" defTabSz="4570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6" algn="l" defTabSz="4570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92" algn="l" defTabSz="4570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88" algn="l" defTabSz="4570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84" algn="l" defTabSz="4570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80" algn="l" defTabSz="4570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76" algn="l" defTabSz="4570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72" algn="l" defTabSz="4570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68" algn="l" defTabSz="4570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75" userDrawn="1">
          <p15:clr>
            <a:srgbClr val="A4A3A4"/>
          </p15:clr>
        </p15:guide>
        <p15:guide id="2" pos="2857" userDrawn="1">
          <p15:clr>
            <a:srgbClr val="A4A3A4"/>
          </p15:clr>
        </p15:guide>
        <p15:guide id="3" pos="204" userDrawn="1">
          <p15:clr>
            <a:srgbClr val="A4A3A4"/>
          </p15:clr>
        </p15:guide>
        <p15:guide id="4" pos="5284" userDrawn="1">
          <p15:clr>
            <a:srgbClr val="A4A3A4"/>
          </p15:clr>
        </p15:guide>
        <p15:guide id="5" orient="horz" pos="169" userDrawn="1">
          <p15:clr>
            <a:srgbClr val="A4A3A4"/>
          </p15:clr>
        </p15:guide>
        <p15:guide id="6" orient="horz" pos="3140" userDrawn="1">
          <p15:clr>
            <a:srgbClr val="A4A3A4"/>
          </p15:clr>
        </p15:guide>
        <p15:guide id="7" pos="5647" userDrawn="1">
          <p15:clr>
            <a:srgbClr val="A4A3A4"/>
          </p15:clr>
        </p15:guide>
        <p15:guide id="8" pos="2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B27E"/>
    <a:srgbClr val="E5F4FF"/>
    <a:srgbClr val="3F904B"/>
    <a:srgbClr val="6289EC"/>
    <a:srgbClr val="6DC0FF"/>
    <a:srgbClr val="C1987F"/>
    <a:srgbClr val="FF7F7F"/>
    <a:srgbClr val="D56A6D"/>
    <a:srgbClr val="20FF5B"/>
    <a:srgbClr val="486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02" autoAdjust="0"/>
    <p:restoredTop sz="94743" autoAdjust="0"/>
  </p:normalViewPr>
  <p:slideViewPr>
    <p:cSldViewPr snapToGrid="0" snapToObjects="1" showGuides="1">
      <p:cViewPr>
        <p:scale>
          <a:sx n="156" d="100"/>
          <a:sy n="156" d="100"/>
        </p:scale>
        <p:origin x="-588" y="-72"/>
      </p:cViewPr>
      <p:guideLst>
        <p:guide orient="horz" pos="1575"/>
        <p:guide orient="horz" pos="169"/>
        <p:guide orient="horz" pos="3140"/>
        <p:guide pos="2857"/>
        <p:guide pos="204"/>
        <p:guide pos="5284"/>
        <p:guide pos="5647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70687435469274E-2"/>
          <c:y val="0.19534797347128338"/>
          <c:w val="0.9481441002634815"/>
          <c:h val="0.66842714495400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 учета КД</c:v>
                </c:pt>
              </c:strCache>
            </c:strRef>
          </c:tx>
          <c:spPr>
            <a:gradFill flip="none" rotWithShape="1">
              <a:gsLst>
                <a:gs pos="0">
                  <a:srgbClr val="5B9BD5">
                    <a:lumMod val="75000"/>
                    <a:shade val="30000"/>
                    <a:satMod val="115000"/>
                  </a:srgbClr>
                </a:gs>
                <a:gs pos="50000">
                  <a:srgbClr val="5B9BD5">
                    <a:lumMod val="75000"/>
                    <a:shade val="67500"/>
                    <a:satMod val="115000"/>
                  </a:srgbClr>
                </a:gs>
                <a:gs pos="100000">
                  <a:srgbClr val="5B9BD5">
                    <a:lumMod val="75000"/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effectLst/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rgbClr val="002060"/>
                    </a:solidFill>
                    <a:effectLst/>
                    <a:latin typeface="Helvetica" panose="020B0604020202020204" pitchFamily="34" charset="0"/>
                    <a:cs typeface="Helvetica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6596</c:v>
                </c:pt>
                <c:pt idx="1">
                  <c:v>4604</c:v>
                </c:pt>
                <c:pt idx="2">
                  <c:v>3964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0601472"/>
        <c:axId val="98897856"/>
      </c:barChart>
      <c:catAx>
        <c:axId val="9060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defRPr>
            </a:pPr>
            <a:endParaRPr lang="ru-RU"/>
          </a:p>
        </c:txPr>
        <c:crossAx val="98897856"/>
        <c:crosses val="autoZero"/>
        <c:auto val="1"/>
        <c:lblAlgn val="ctr"/>
        <c:lblOffset val="100"/>
        <c:noMultiLvlLbl val="0"/>
      </c:catAx>
      <c:valAx>
        <c:axId val="988978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90601472"/>
        <c:crosses val="autoZero"/>
        <c:crossBetween val="between"/>
      </c:valAx>
      <c:spPr>
        <a:noFill/>
        <a:ln w="25400">
          <a:noFill/>
        </a:ln>
        <a:effectLst/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61964129483811"/>
          <c:y val="0.25839523343881154"/>
          <c:w val="0.76164534120734906"/>
          <c:h val="0.6953239354497804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Сосудистые центры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pPr>
              <a:ln w="38100">
                <a:solidFill>
                  <a:srgbClr val="7030A0"/>
                </a:solidFill>
              </a:ln>
            </c:spPr>
          </c:marker>
          <c:dPt>
            <c:idx val="0"/>
            <c:marker>
              <c:spPr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c:spPr>
            </c:marker>
            <c:bubble3D val="0"/>
            <c:spPr>
              <a:ln w="38100">
                <a:solidFill>
                  <a:srgbClr val="C00000"/>
                </a:solidFill>
              </a:ln>
            </c:spPr>
          </c:dPt>
          <c:dPt>
            <c:idx val="1"/>
            <c:marker>
              <c:spPr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c:spPr>
            </c:marker>
            <c:bubble3D val="0"/>
            <c:spPr>
              <a:ln w="38100">
                <a:solidFill>
                  <a:srgbClr val="C00000"/>
                </a:solidFill>
              </a:ln>
            </c:spPr>
          </c:dPt>
          <c:dPt>
            <c:idx val="2"/>
            <c:marker>
              <c:spPr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c:spPr>
            </c:marker>
            <c:bubble3D val="0"/>
            <c:spPr>
              <a:ln w="38100">
                <a:solidFill>
                  <a:srgbClr val="C00000"/>
                </a:solidFill>
              </a:ln>
            </c:spPr>
          </c:dPt>
          <c:dLbls>
            <c:dLbl>
              <c:idx val="0"/>
              <c:layout>
                <c:manualLayout>
                  <c:x val="-3.5425306211723531E-2"/>
                  <c:y val="-0.2610542554677582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006452318460193E-2"/>
                  <c:y val="-0.2698767666583660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246609798775153E-2"/>
                  <c:y val="-0.2395816504400323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Лист1!$A$2:$A$4</c:f>
              <c:numCache>
                <c:formatCode>0.0%</c:formatCode>
                <c:ptCount val="3"/>
                <c:pt idx="0">
                  <c:v>0.53300000000000003</c:v>
                </c:pt>
                <c:pt idx="1">
                  <c:v>0.55700000000000005</c:v>
                </c:pt>
                <c:pt idx="2">
                  <c:v>0.80300000000000005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844800"/>
        <c:axId val="117592576"/>
      </c:lineChart>
      <c:catAx>
        <c:axId val="120844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7592576"/>
        <c:crosses val="autoZero"/>
        <c:auto val="1"/>
        <c:lblAlgn val="ctr"/>
        <c:lblOffset val="100"/>
        <c:noMultiLvlLbl val="0"/>
      </c:catAx>
      <c:valAx>
        <c:axId val="117592576"/>
        <c:scaling>
          <c:orientation val="minMax"/>
          <c:max val="0.9"/>
          <c:min val="0.5"/>
        </c:scaling>
        <c:delete val="1"/>
        <c:axPos val="l"/>
        <c:numFmt formatCode="0.0%" sourceLinked="1"/>
        <c:majorTickMark val="out"/>
        <c:minorTickMark val="none"/>
        <c:tickLblPos val="nextTo"/>
        <c:crossAx val="1208448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111460719457246E-2"/>
          <c:y val="0.12331888048475094"/>
          <c:w val="0.81271190462444987"/>
          <c:h val="0.77955680151794671"/>
        </c:manualLayout>
      </c:layout>
      <c:pie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39741907261593"/>
          <c:y val="0.15040662751219275"/>
          <c:w val="0.77692311898512689"/>
          <c:h val="0.81873948508020189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 общей лечебной сети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pPr>
              <a:ln w="38100">
                <a:solidFill>
                  <a:srgbClr val="7030A0"/>
                </a:solidFill>
              </a:ln>
            </c:spPr>
          </c:marker>
          <c:dLbls>
            <c:dLbl>
              <c:idx val="0"/>
              <c:layout>
                <c:manualLayout>
                  <c:x val="-3.5425306211723531E-2"/>
                  <c:y val="-0.2610542554677582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006452318460193E-2"/>
                  <c:y val="-0.2698767666583660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302165354330709E-2"/>
                  <c:y val="-0.2241547067362296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0.629</c:v>
                </c:pt>
                <c:pt idx="1">
                  <c:v>0.70699999999999996</c:v>
                </c:pt>
                <c:pt idx="2">
                  <c:v>0.52100000000000002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281024"/>
        <c:axId val="117594880"/>
      </c:lineChart>
      <c:catAx>
        <c:axId val="121281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7594880"/>
        <c:crosses val="autoZero"/>
        <c:auto val="1"/>
        <c:lblAlgn val="ctr"/>
        <c:lblOffset val="100"/>
        <c:noMultiLvlLbl val="0"/>
      </c:catAx>
      <c:valAx>
        <c:axId val="117594880"/>
        <c:scaling>
          <c:orientation val="minMax"/>
          <c:max val="0.9"/>
          <c:min val="0.5"/>
        </c:scaling>
        <c:delete val="1"/>
        <c:axPos val="l"/>
        <c:numFmt formatCode="0.0%" sourceLinked="1"/>
        <c:majorTickMark val="out"/>
        <c:minorTickMark val="none"/>
        <c:tickLblPos val="nextTo"/>
        <c:crossAx val="1212810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Сосудистые центры</c:v>
                </c:pt>
              </c:strCache>
            </c:strRef>
          </c:tx>
          <c:dLbls>
            <c:dLbl>
              <c:idx val="0"/>
              <c:layout>
                <c:manualLayout>
                  <c:x val="3.245574738632747E-2"/>
                  <c:y val="-0.24205984675417197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7</a:t>
                    </a:r>
                    <a:r>
                      <a:rPr lang="en-US" sz="14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9</a:t>
                    </a:r>
                    <a:r>
                      <a:rPr lang="ru-RU" sz="14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368630373975482E-3"/>
                  <c:y val="-0.2345014094700077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7</a:t>
                    </a:r>
                    <a:r>
                      <a:rPr lang="en-US" sz="14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9</a:t>
                    </a:r>
                    <a:r>
                      <a:rPr lang="ru-RU" sz="14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218749828147584E-2"/>
                  <c:y val="-0.2842350340709952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83</a:t>
                    </a:r>
                    <a:r>
                      <a:rPr lang="ru-RU" dirty="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Helvetica" panose="020B0604020202020204" pitchFamily="34" charset="0"/>
                    <a:cs typeface="Helvetica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I кв. 2021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</c:v>
                </c:pt>
                <c:pt idx="1">
                  <c:v>69</c:v>
                </c:pt>
                <c:pt idx="2">
                  <c:v>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Медицинские организации общей лечебной сети</c:v>
                </c:pt>
              </c:strCache>
            </c:strRef>
          </c:tx>
          <c:spPr>
            <a:solidFill>
              <a:srgbClr val="FF0000"/>
            </a:solidFill>
          </c:spPr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I кв. 2021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31</c:v>
                </c:pt>
                <c:pt idx="1">
                  <c:v>31</c:v>
                </c:pt>
                <c:pt idx="2">
                  <c:v>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43588096"/>
        <c:axId val="90500480"/>
      </c:areaChart>
      <c:catAx>
        <c:axId val="4358809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defRPr>
            </a:pPr>
            <a:endParaRPr lang="ru-RU"/>
          </a:p>
        </c:txPr>
        <c:crossAx val="90500480"/>
        <c:crosses val="autoZero"/>
        <c:auto val="1"/>
        <c:lblAlgn val="ctr"/>
        <c:lblOffset val="100"/>
        <c:noMultiLvlLbl val="0"/>
      </c:catAx>
      <c:valAx>
        <c:axId val="905004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3588096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0013667819117775"/>
          <c:y val="0.27224300792475364"/>
          <c:w val="0.29986332180882236"/>
          <c:h val="0.39882540694299012"/>
        </c:manualLayout>
      </c:layout>
      <c:overlay val="0"/>
      <c:txPr>
        <a:bodyPr/>
        <a:lstStyle/>
        <a:p>
          <a:pPr>
            <a:defRPr sz="1400">
              <a:latin typeface="Helvetica" panose="020B0604020202020204" pitchFamily="34" charset="0"/>
              <a:cs typeface="Helvetica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213695046133514E-4"/>
          <c:y val="0.17872589813218959"/>
          <c:w val="0.9306032311721919"/>
          <c:h val="0.58948141123958886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пациентов, переведенных в СЦ из МО ОЛС от пациентов с ОКС, поступивших в МО</c:v>
                </c:pt>
              </c:strCache>
            </c:strRef>
          </c:tx>
          <c:spPr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B7A-BE47-A97F-1DA04BA81C4B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B7A-BE47-A97F-1DA04BA81C4B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B7A-BE47-A97F-1DA04BA81C4B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B7A-BE47-A97F-1DA04BA81C4B}"/>
              </c:ext>
            </c:extLst>
          </c:dPt>
          <c:dLbls>
            <c:dLbl>
              <c:idx val="0"/>
              <c:layout>
                <c:manualLayout>
                  <c:x val="-6.4603778345748833E-2"/>
                  <c:y val="-4.6901930081182097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1143407883185908E-2"/>
                  <c:y val="-3.9686532612181767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1143407883186005E-2"/>
                  <c:y val="-3.6078407754755529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I кв. 2021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8.7999999999999995E-2</c:v>
                </c:pt>
                <c:pt idx="1">
                  <c:v>0.11</c:v>
                </c:pt>
                <c:pt idx="2">
                  <c:v>0.159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B7A-BE47-A97F-1DA04BA81C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0590848"/>
        <c:axId val="90504512"/>
      </c:lineChart>
      <c:catAx>
        <c:axId val="40590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2">
                <a:lumMod val="25000"/>
              </a:schemeClr>
            </a:solidFill>
          </a:ln>
          <a:effectLst/>
        </c:spPr>
        <c:txPr>
          <a:bodyPr/>
          <a:lstStyle/>
          <a:p>
            <a: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defRPr>
            </a:pPr>
            <a:endParaRPr lang="ru-RU"/>
          </a:p>
        </c:txPr>
        <c:crossAx val="90504512"/>
        <c:crosses val="autoZero"/>
        <c:auto val="1"/>
        <c:lblAlgn val="ctr"/>
        <c:lblOffset val="100"/>
        <c:noMultiLvlLbl val="0"/>
      </c:catAx>
      <c:valAx>
        <c:axId val="90504512"/>
        <c:scaling>
          <c:orientation val="minMax"/>
          <c:max val="0.18000000000000002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0590848"/>
        <c:crosses val="autoZero"/>
        <c:crossBetween val="between"/>
      </c:valAx>
      <c:spPr>
        <a:effectLst/>
      </c:spPr>
    </c:plotArea>
    <c:plotVisOnly val="1"/>
    <c:dispBlanksAs val="gap"/>
    <c:showDLblsOverMax val="0"/>
  </c:chart>
  <c:spPr>
    <a:effectLst/>
  </c:spPr>
  <c:txPr>
    <a:bodyPr/>
    <a:lstStyle/>
    <a:p>
      <a:pPr>
        <a:defRPr sz="1000">
          <a:solidFill>
            <a:schemeClr val="bg2">
              <a:lumMod val="25000"/>
            </a:schemeClr>
          </a:solidFill>
          <a:effectLst/>
          <a:latin typeface="Helvetica" pitchFamily="2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706859156417605E-2"/>
          <c:y val="1.1246157780201544E-2"/>
          <c:w val="0.85935166253389594"/>
          <c:h val="0.841482811266916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Сосудистые центры</c:v>
                </c:pt>
              </c:strCache>
            </c:strRef>
          </c:tx>
          <c:spPr>
            <a:gradFill flip="none" rotWithShape="1">
              <a:gsLst>
                <a:gs pos="0">
                  <a:srgbClr val="5B9BD5">
                    <a:lumMod val="75000"/>
                    <a:shade val="30000"/>
                    <a:satMod val="115000"/>
                  </a:srgbClr>
                </a:gs>
                <a:gs pos="50000">
                  <a:srgbClr val="5B9BD5">
                    <a:lumMod val="75000"/>
                    <a:shade val="67500"/>
                    <a:satMod val="115000"/>
                  </a:srgbClr>
                </a:gs>
                <a:gs pos="100000">
                  <a:srgbClr val="5B9BD5">
                    <a:lumMod val="75000"/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1"/>
              <c:layout>
                <c:manualLayout>
                  <c:x val="-6.029045497089184E-17"/>
                  <c:y val="-2.20922202333425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Helvetica" panose="020B0604020202020204" pitchFamily="34" charset="0"/>
                    <a:cs typeface="Helvetica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1 кв. 2021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5.0999999999999997E-2</c:v>
                </c:pt>
                <c:pt idx="1">
                  <c:v>8.8999999999999996E-2</c:v>
                </c:pt>
                <c:pt idx="2">
                  <c:v>9.7000000000000003E-2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 общей лечебной сети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</c:spPr>
          </c:dPt>
          <c:dLbls>
            <c:txPr>
              <a:bodyPr/>
              <a:lstStyle/>
              <a:p>
                <a:pPr>
                  <a:defRPr sz="1400">
                    <a:latin typeface="Helvetica" panose="020B0604020202020204" pitchFamily="34" charset="0"/>
                    <a:cs typeface="Helvetica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1 кв. 2021</c:v>
                </c:pt>
              </c:strCache>
            </c:strRef>
          </c:cat>
          <c:val>
            <c:numRef>
              <c:f>Лист1!$C$2:$C$4</c:f>
              <c:numCache>
                <c:formatCode>0.0%</c:formatCode>
                <c:ptCount val="3"/>
                <c:pt idx="0">
                  <c:v>6.6000000000000003E-2</c:v>
                </c:pt>
                <c:pt idx="1">
                  <c:v>6.3E-2</c:v>
                </c:pt>
                <c:pt idx="2">
                  <c:v>7.5999999999999998E-2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381376"/>
        <c:axId val="44295296"/>
      </c:barChart>
      <c:catAx>
        <c:axId val="4138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defRPr>
            </a:pPr>
            <a:endParaRPr lang="ru-RU"/>
          </a:p>
        </c:txPr>
        <c:crossAx val="44295296"/>
        <c:crosses val="autoZero"/>
        <c:auto val="1"/>
        <c:lblAlgn val="ctr"/>
        <c:lblOffset val="100"/>
        <c:noMultiLvlLbl val="0"/>
      </c:catAx>
      <c:valAx>
        <c:axId val="4429529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41381376"/>
        <c:crosses val="autoZero"/>
        <c:crossBetween val="between"/>
      </c:valAx>
      <c:spPr>
        <a:noFill/>
        <a:ln w="25400">
          <a:noFill/>
        </a:ln>
        <a:effectLst/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egendEntry>
        <c:idx val="0"/>
        <c:txPr>
          <a:bodyPr/>
          <a:lstStyle/>
          <a:p>
            <a: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0185720914719916"/>
          <c:y val="7.5084556378360347E-3"/>
          <c:w val="0.19814279085280087"/>
          <c:h val="0.28907815137403753"/>
        </c:manualLayout>
      </c:layout>
      <c:overlay val="0"/>
      <c:txPr>
        <a:bodyPr/>
        <a:lstStyle/>
        <a:p>
          <a:pPr>
            <a:defRPr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448871217768E-2"/>
          <c:y val="2.8726172056049538E-2"/>
          <c:w val="0.79916017973896869"/>
          <c:h val="0.828450148806296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госпитализаций всего</c:v>
                </c:pt>
              </c:strCache>
            </c:strRef>
          </c:tx>
          <c:spPr>
            <a:gradFill flip="none" rotWithShape="1">
              <a:gsLst>
                <a:gs pos="0">
                  <a:srgbClr val="0070C0"/>
                </a:gs>
                <a:gs pos="7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4"/>
            <c:invertIfNegative val="0"/>
            <c:bubble3D val="0"/>
          </c:dPt>
          <c:dLbls>
            <c:dLbl>
              <c:idx val="5"/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rgbClr val="C0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1 </a:t>
                    </a:r>
                    <a:r>
                      <a:rPr lang="en-US" sz="1400">
                        <a:solidFill>
                          <a:srgbClr val="C0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311 </a:t>
                    </a:r>
                    <a:r>
                      <a:rPr lang="en-US" sz="1400" smtClean="0">
                        <a:solidFill>
                          <a:srgbClr val="C0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303*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I кв. 2021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6596</c:v>
                </c:pt>
                <c:pt idx="1">
                  <c:v>4604</c:v>
                </c:pt>
                <c:pt idx="2">
                  <c:v>991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госпитализаций по СМП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I кв. 2021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3383</c:v>
                </c:pt>
                <c:pt idx="1">
                  <c:v>2356</c:v>
                </c:pt>
                <c:pt idx="2">
                  <c:v>690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7646208"/>
        <c:axId val="44301056"/>
      </c:barChart>
      <c:catAx>
        <c:axId val="4764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defRPr>
            </a:pPr>
            <a:endParaRPr lang="ru-RU"/>
          </a:p>
        </c:txPr>
        <c:crossAx val="44301056"/>
        <c:crosses val="autoZero"/>
        <c:auto val="1"/>
        <c:lblAlgn val="ctr"/>
        <c:lblOffset val="100"/>
        <c:noMultiLvlLbl val="0"/>
      </c:catAx>
      <c:valAx>
        <c:axId val="4430105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476462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983651095064314"/>
          <c:y val="0.10191637950393898"/>
          <c:w val="0.2991332881394263"/>
          <c:h val="0.21766328567104984"/>
        </c:manualLayout>
      </c:layout>
      <c:overlay val="0"/>
      <c:txPr>
        <a:bodyPr/>
        <a:lstStyle/>
        <a:p>
          <a:pPr>
            <a:defRPr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196843035895758E-2"/>
          <c:y val="0.21390579027669498"/>
          <c:w val="0.79210823267217501"/>
          <c:h val="0.66842714495400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кол-во госпитализаций по СМП</c:v>
                </c:pt>
              </c:strCache>
            </c:strRef>
          </c:tx>
          <c:spPr>
            <a:gradFill flip="none" rotWithShape="1">
              <a:gsLst>
                <a:gs pos="0">
                  <a:srgbClr val="5B9BD5">
                    <a:lumMod val="75000"/>
                    <a:shade val="30000"/>
                    <a:satMod val="115000"/>
                  </a:srgbClr>
                </a:gs>
                <a:gs pos="50000">
                  <a:srgbClr val="5B9BD5">
                    <a:lumMod val="75000"/>
                    <a:shade val="67500"/>
                    <a:satMod val="115000"/>
                  </a:srgbClr>
                </a:gs>
                <a:gs pos="100000">
                  <a:srgbClr val="5B9BD5">
                    <a:lumMod val="75000"/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effectLst/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rgbClr val="002060"/>
                    </a:solidFill>
                    <a:effectLst/>
                    <a:latin typeface="Helvetica" panose="020B0604020202020204" pitchFamily="34" charset="0"/>
                    <a:cs typeface="Helvetica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3383</c:v>
                </c:pt>
                <c:pt idx="1">
                  <c:v>2356</c:v>
                </c:pt>
                <c:pt idx="2">
                  <c:v>690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случаев ТЛТ на догоспитальном этапе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</c:spPr>
          <c:invertIfNegative val="0"/>
          <c:dLbls>
            <c:txPr>
              <a:bodyPr/>
              <a:lstStyle/>
              <a:p>
                <a:pPr>
                  <a:defRPr sz="1400">
                    <a:latin typeface="Helvetica" panose="020B0604020202020204" pitchFamily="34" charset="0"/>
                    <a:cs typeface="Helvetica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107</c:v>
                </c:pt>
                <c:pt idx="1">
                  <c:v>119</c:v>
                </c:pt>
                <c:pt idx="2">
                  <c:v>50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9586176"/>
        <c:axId val="41430976"/>
      </c:barChart>
      <c:catAx>
        <c:axId val="4958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defRPr>
            </a:pPr>
            <a:endParaRPr lang="ru-RU"/>
          </a:p>
        </c:txPr>
        <c:crossAx val="41430976"/>
        <c:crosses val="autoZero"/>
        <c:auto val="1"/>
        <c:lblAlgn val="ctr"/>
        <c:lblOffset val="100"/>
        <c:noMultiLvlLbl val="0"/>
      </c:catAx>
      <c:valAx>
        <c:axId val="4143097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49586176"/>
        <c:crosses val="autoZero"/>
        <c:crossBetween val="between"/>
      </c:valAx>
      <c:spPr>
        <a:noFill/>
        <a:ln w="25400">
          <a:noFill/>
        </a:ln>
        <a:effectLst/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49121664905897217"/>
          <c:y val="6.5833053095287794E-2"/>
          <c:w val="0.50655962428649848"/>
          <c:h val="0.19062927227856413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наблюдались</c:v>
                </c:pt>
              </c:strCache>
            </c:strRef>
          </c:tx>
          <c:dLbls>
            <c:dLbl>
              <c:idx val="0"/>
              <c:layout>
                <c:manualLayout>
                  <c:x val="3.4875347093163082E-2"/>
                  <c:y val="-0.256440781680251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665085163992372E-7"/>
                  <c:y val="-0.260421161223513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081881190283643E-2"/>
                  <c:y val="-0.286695850232867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Helvetica" panose="020B0604020202020204" pitchFamily="34" charset="0"/>
                    <a:cs typeface="Helvetica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I кв. 2021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0.77600000000000002</c:v>
                </c:pt>
                <c:pt idx="1">
                  <c:v>0.77900000000000003</c:v>
                </c:pt>
                <c:pt idx="2">
                  <c:v>0.877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посетили врача 1 раз после ОКС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3.4875347093163082E-2"/>
                  <c:y val="-1.2592173861865965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7301306557153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764659903360515E-2"/>
                  <c:y val="1.6155418735725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Helvetica" panose="020B0604020202020204" pitchFamily="34" charset="0"/>
                    <a:cs typeface="Helvetica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I кв. 2021</c:v>
                </c:pt>
              </c:strCache>
            </c:strRef>
          </c:cat>
          <c:val>
            <c:numRef>
              <c:f>Лист1!$C$2:$C$4</c:f>
              <c:numCache>
                <c:formatCode>0.0%</c:formatCode>
                <c:ptCount val="3"/>
                <c:pt idx="0">
                  <c:v>0.13500000000000001</c:v>
                </c:pt>
                <c:pt idx="1">
                  <c:v>0.14000000000000001</c:v>
                </c:pt>
                <c:pt idx="2">
                  <c:v>9.8000000000000004E-2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посетили врача 2 и более раз после ОКС</c:v>
                </c:pt>
              </c:strCache>
            </c:strRef>
          </c:tx>
          <c:spPr>
            <a:ln w="25400">
              <a:noFill/>
            </a:ln>
          </c:spPr>
          <c:dLbls>
            <c:dLbl>
              <c:idx val="0"/>
              <c:layout>
                <c:manualLayout>
                  <c:x val="3.4764659903360529E-2"/>
                  <c:y val="-2.9673554615893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90649282746154E-3"/>
                  <c:y val="-3.616404698927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709316308459234E-2"/>
                  <c:y val="-1.5892426132366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Helvetica" panose="020B0604020202020204" pitchFamily="34" charset="0"/>
                    <a:cs typeface="Helvetica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I кв. 2021</c:v>
                </c:pt>
              </c:strCache>
            </c:strRef>
          </c:cat>
          <c:val>
            <c:numRef>
              <c:f>Лист1!$D$2:$D$4</c:f>
              <c:numCache>
                <c:formatCode>0.0%</c:formatCode>
                <c:ptCount val="3"/>
                <c:pt idx="0">
                  <c:v>0.09</c:v>
                </c:pt>
                <c:pt idx="1">
                  <c:v>8.1000000000000003E-2</c:v>
                </c:pt>
                <c:pt idx="2">
                  <c:v>2.5000000000000001E-2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17469184"/>
        <c:axId val="34479424"/>
      </c:areaChart>
      <c:catAx>
        <c:axId val="11746918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lang="ru-RU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defRPr>
            </a:pPr>
            <a:endParaRPr lang="ru-RU"/>
          </a:p>
        </c:txPr>
        <c:crossAx val="34479424"/>
        <c:crosses val="autoZero"/>
        <c:auto val="1"/>
        <c:lblAlgn val="ctr"/>
        <c:lblOffset val="100"/>
        <c:noMultiLvlLbl val="0"/>
      </c:catAx>
      <c:valAx>
        <c:axId val="344794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7469184"/>
        <c:crosses val="autoZero"/>
        <c:crossBetween val="midCat"/>
      </c:valAx>
    </c:plotArea>
    <c:legend>
      <c:legendPos val="r"/>
      <c:legendEntry>
        <c:idx val="1"/>
        <c:txPr>
          <a:bodyPr/>
          <a:lstStyle/>
          <a:p>
            <a:pPr>
              <a:defRPr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153190891147044"/>
          <c:y val="0.24733497294767093"/>
          <c:w val="0.41547171769313868"/>
          <c:h val="0.40750541478434316"/>
        </c:manualLayout>
      </c:layout>
      <c:overlay val="0"/>
      <c:txPr>
        <a:bodyPr/>
        <a:lstStyle/>
        <a:p>
          <a:pPr>
            <a:defRPr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наблюдались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layout>
                <c:manualLayout>
                  <c:x val="1.3883589872532085E-2"/>
                  <c:y val="-0.266280915063064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198154666899884E-2"/>
                  <c:y val="-0.30085834382964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Helvetica" panose="020B0604020202020204" pitchFamily="34" charset="0"/>
                    <a:cs typeface="Helvetica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I кв. 2021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</c:v>
                </c:pt>
                <c:pt idx="1">
                  <c:v>0.84699999999999998</c:v>
                </c:pt>
                <c:pt idx="2">
                  <c:v>0.89200000000000002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посетили врача 1 раз после ОКС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6.7758324769879967E-3"/>
                  <c:y val="-5.62009139195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148124057109124E-2"/>
                  <c:y val="1.2953943613606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880933379976888E-2"/>
                  <c:y val="1.2363472758193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Helvetica" panose="020B0604020202020204" pitchFamily="34" charset="0"/>
                    <a:cs typeface="Helvetica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I кв. 2021</c:v>
                </c:pt>
              </c:strCache>
            </c:strRef>
          </c:cat>
          <c:val>
            <c:numRef>
              <c:f>Лист1!$C$2:$C$4</c:f>
              <c:numCache>
                <c:formatCode>0.0%</c:formatCode>
                <c:ptCount val="3"/>
                <c:pt idx="0">
                  <c:v>0</c:v>
                </c:pt>
                <c:pt idx="1">
                  <c:v>0.13600000000000001</c:v>
                </c:pt>
                <c:pt idx="2">
                  <c:v>8.1000000000000003E-2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посетили врача 2 и более раз после ОКС</c:v>
                </c:pt>
              </c:strCache>
            </c:strRef>
          </c:tx>
          <c:spPr>
            <a:ln w="25400">
              <a:noFill/>
            </a:ln>
          </c:spPr>
          <c:dLbls>
            <c:dLbl>
              <c:idx val="0"/>
              <c:delete val="1"/>
            </c:dLbl>
            <c:dLbl>
              <c:idx val="1"/>
              <c:layout>
                <c:manualLayout>
                  <c:x val="1.5674399282856331E-2"/>
                  <c:y val="-1.8053093369607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090123969652577E-2"/>
                  <c:y val="-2.2068635515443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Helvetica" panose="020B0604020202020204" pitchFamily="34" charset="0"/>
                    <a:cs typeface="Helvetica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I кв. 2021</c:v>
                </c:pt>
              </c:strCache>
            </c:strRef>
          </c:cat>
          <c:val>
            <c:numRef>
              <c:f>Лист1!$D$2:$D$4</c:f>
              <c:numCache>
                <c:formatCode>0.0%</c:formatCode>
                <c:ptCount val="3"/>
                <c:pt idx="0">
                  <c:v>0</c:v>
                </c:pt>
                <c:pt idx="1">
                  <c:v>1.7000000000000001E-2</c:v>
                </c:pt>
                <c:pt idx="2">
                  <c:v>2.7E-2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17469696"/>
        <c:axId val="44917888"/>
      </c:areaChart>
      <c:catAx>
        <c:axId val="11746969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lang="ru-RU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defRPr>
            </a:pPr>
            <a:endParaRPr lang="ru-RU"/>
          </a:p>
        </c:txPr>
        <c:crossAx val="44917888"/>
        <c:crosses val="autoZero"/>
        <c:auto val="1"/>
        <c:lblAlgn val="ctr"/>
        <c:lblOffset val="100"/>
        <c:noMultiLvlLbl val="0"/>
      </c:catAx>
      <c:valAx>
        <c:axId val="449178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7469696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361702292837966E-2"/>
          <c:y val="5.9379377690003662E-2"/>
          <c:w val="0.96751002655020446"/>
          <c:h val="0.78823411177827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0070C0"/>
                </a:gs>
                <a:gs pos="7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4"/>
            <c:invertIfNegative val="0"/>
            <c:bubble3D val="0"/>
          </c:dPt>
          <c:dLbls>
            <c:dLbl>
              <c:idx val="5"/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rgbClr val="C0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1 </a:t>
                    </a:r>
                    <a:r>
                      <a:rPr lang="en-US" sz="1400">
                        <a:solidFill>
                          <a:srgbClr val="C0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311 </a:t>
                    </a:r>
                    <a:r>
                      <a:rPr lang="en-US" sz="1400" smtClean="0">
                        <a:solidFill>
                          <a:srgbClr val="C0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303*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I кв. 2021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58.5</c:v>
                </c:pt>
                <c:pt idx="1">
                  <c:v>61.9</c:v>
                </c:pt>
                <c:pt idx="2">
                  <c:v>72.599999999999994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1041408"/>
        <c:axId val="44923648"/>
      </c:barChart>
      <c:catAx>
        <c:axId val="121041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defRPr>
            </a:pPr>
            <a:endParaRPr lang="ru-RU"/>
          </a:p>
        </c:txPr>
        <c:crossAx val="44923648"/>
        <c:crosses val="autoZero"/>
        <c:auto val="1"/>
        <c:lblAlgn val="ctr"/>
        <c:lblOffset val="100"/>
        <c:noMultiLvlLbl val="0"/>
      </c:catAx>
      <c:valAx>
        <c:axId val="44923648"/>
        <c:scaling>
          <c:orientation val="minMax"/>
          <c:min val="20"/>
        </c:scaling>
        <c:delete val="1"/>
        <c:axPos val="l"/>
        <c:numFmt formatCode="#,##0.0" sourceLinked="1"/>
        <c:majorTickMark val="out"/>
        <c:minorTickMark val="none"/>
        <c:tickLblPos val="nextTo"/>
        <c:crossAx val="1210414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0.8315</cdr:x>
      <cdr:y>0.58875</cdr:y>
    </cdr:from>
    <cdr:to>
      <cdr:x>0.99813</cdr:x>
      <cdr:y>0.86235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282092" y="3099026"/>
          <a:ext cx="1459248" cy="14401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18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0.76914</cdr:x>
      <cdr:y>0.53264</cdr:y>
    </cdr:from>
    <cdr:to>
      <cdr:x>0.8439</cdr:x>
      <cdr:y>0.79884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017007" y="1603332"/>
          <a:ext cx="293223" cy="8013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ru-RU" dirty="0" smtClean="0"/>
            <a:t>ПРОГНОЗ</a:t>
          </a:r>
          <a:endParaRPr lang="ru-RU" dirty="0"/>
        </a:p>
      </cdr:txBody>
    </cdr:sp>
  </cdr:relSizeAnchor>
  <cdr:relSizeAnchor xmlns:cdr="http://schemas.openxmlformats.org/drawingml/2006/chartDrawing">
    <cdr:from>
      <cdr:x>0.17747</cdr:x>
      <cdr:y>0.04733</cdr:y>
    </cdr:from>
    <cdr:to>
      <cdr:x>0.80652</cdr:x>
      <cdr:y>0.34543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>
          <a:off x="696119" y="135463"/>
          <a:ext cx="2467500" cy="853196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C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0.575</cdr:x>
      <cdr:y>0.00412</cdr:y>
    </cdr:from>
    <cdr:to>
      <cdr:x>0.99159</cdr:x>
      <cdr:y>0.10753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4968552" y="20072"/>
          <a:ext cx="3599774" cy="504056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r"/>
          <a:endParaRPr lang="ru-RU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0.58592</cdr:x>
      <cdr:y>0.02604</cdr:y>
    </cdr:from>
    <cdr:to>
      <cdr:x>0.97759</cdr:x>
      <cdr:y>0.159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461608" y="153016"/>
          <a:ext cx="3650907" cy="7814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2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0.79744</cdr:x>
      <cdr:y>0.04289</cdr:y>
    </cdr:from>
    <cdr:to>
      <cdr:x>0.93184</cdr:x>
      <cdr:y>0.14244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368654" y="252072"/>
          <a:ext cx="1241884" cy="5850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3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0.13344</cdr:x>
      <cdr:y>0</cdr:y>
    </cdr:from>
    <cdr:to>
      <cdr:x>0.40397</cdr:x>
      <cdr:y>0.09462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47059" y="-12988"/>
          <a:ext cx="1514549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anchor="ctr">
          <a:spAutoFit/>
        </a:bodyPr>
        <a:lstStyle xmlns:a="http://schemas.openxmlformats.org/drawingml/2006/main"/>
        <a:p xmlns:a="http://schemas.openxmlformats.org/drawingml/2006/main">
          <a:endParaRPr lang="ru-RU" sz="1200" b="0" dirty="0">
            <a:solidFill>
              <a:schemeClr val="bg2">
                <a:lumMod val="25000"/>
              </a:schemeClr>
            </a:solidFill>
            <a:effectLst/>
            <a:latin typeface="Helvetica" pitchFamily="2" charset="0"/>
          </a:endParaRPr>
        </a:p>
      </cdr:txBody>
    </cdr:sp>
  </cdr:relSizeAnchor>
  <cdr:relSizeAnchor xmlns:cdr="http://schemas.openxmlformats.org/drawingml/2006/chartDrawing">
    <cdr:from>
      <cdr:x>0.06537</cdr:x>
      <cdr:y>0.24773</cdr:y>
    </cdr:from>
    <cdr:to>
      <cdr:x>0.16793</cdr:x>
      <cdr:y>0.38381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65963" y="800231"/>
          <a:ext cx="574166" cy="4395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endParaRPr lang="ru-RU" sz="14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0.8315</cdr:x>
      <cdr:y>0.58875</cdr:y>
    </cdr:from>
    <cdr:to>
      <cdr:x>0.99813</cdr:x>
      <cdr:y>0.86235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282092" y="3099026"/>
          <a:ext cx="1459248" cy="14401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18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0.44709</cdr:x>
      <cdr:y>0.448</cdr:y>
    </cdr:from>
    <cdr:to>
      <cdr:x>0.53391</cdr:x>
      <cdr:y>0.63447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453192" y="1545248"/>
          <a:ext cx="670566" cy="6431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rPr>
            <a:t>5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rPr>
            <a:t>8%</a:t>
          </a:r>
        </a:p>
        <a:p xmlns:a="http://schemas.openxmlformats.org/drawingml/2006/main">
          <a:pPr algn="ctr"/>
          <a:r>
            <a:rPr lang="ru-RU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rPr>
            <a:t>первые</a:t>
          </a:r>
        </a:p>
        <a:p xmlns:a="http://schemas.openxmlformats.org/drawingml/2006/main">
          <a:pPr algn="ctr"/>
          <a:r>
            <a:rPr lang="ru-RU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rPr>
            <a:t>3 дня</a:t>
          </a:r>
        </a:p>
        <a:p xmlns:a="http://schemas.openxmlformats.org/drawingml/2006/main">
          <a:pPr algn="ctr"/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0.07214</cdr:x>
      <cdr:y>0.60499</cdr:y>
    </cdr:from>
    <cdr:to>
      <cdr:x>0.15896</cdr:x>
      <cdr:y>0.68564</cdr:y>
    </cdr:to>
    <cdr:sp macro="" textlink="">
      <cdr:nvSpPr>
        <cdr:cNvPr id="28" name="Прямоугольник 27"/>
        <cdr:cNvSpPr/>
      </cdr:nvSpPr>
      <cdr:spPr>
        <a:xfrm xmlns:a="http://schemas.openxmlformats.org/drawingml/2006/main">
          <a:off x="557181" y="2086735"/>
          <a:ext cx="670566" cy="2781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rPr>
            <a:t>73%</a:t>
          </a:r>
        </a:p>
        <a:p xmlns:a="http://schemas.openxmlformats.org/drawingml/2006/main">
          <a:pPr algn="ctr"/>
          <a:r>
            <a:rPr lang="ru-RU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rPr>
            <a:t>первые</a:t>
          </a:r>
        </a:p>
        <a:p xmlns:a="http://schemas.openxmlformats.org/drawingml/2006/main">
          <a:pPr algn="ctr"/>
          <a:r>
            <a:rPr lang="ru-RU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rPr>
            <a:t>3 дня</a:t>
          </a:r>
          <a:endParaRPr lang="ru-RU" sz="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0.15372</cdr:x>
      <cdr:y>0.60618</cdr:y>
    </cdr:from>
    <cdr:to>
      <cdr:x>0.24054</cdr:x>
      <cdr:y>0.68683</cdr:y>
    </cdr:to>
    <cdr:sp macro="" textlink="">
      <cdr:nvSpPr>
        <cdr:cNvPr id="29" name="Прямоугольник 28"/>
        <cdr:cNvSpPr/>
      </cdr:nvSpPr>
      <cdr:spPr>
        <a:xfrm xmlns:a="http://schemas.openxmlformats.org/drawingml/2006/main">
          <a:off x="1187263" y="2090836"/>
          <a:ext cx="670566" cy="2781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rPr>
            <a:t>71%</a:t>
          </a:r>
        </a:p>
        <a:p xmlns:a="http://schemas.openxmlformats.org/drawingml/2006/main">
          <a:pPr algn="ctr"/>
          <a:r>
            <a:rPr lang="ru-RU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rPr>
            <a:t>первые</a:t>
          </a:r>
        </a:p>
        <a:p xmlns:a="http://schemas.openxmlformats.org/drawingml/2006/main">
          <a:pPr algn="ctr"/>
          <a:r>
            <a:rPr lang="ru-RU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rPr>
            <a:t>3 дня</a:t>
          </a:r>
        </a:p>
        <a:p xmlns:a="http://schemas.openxmlformats.org/drawingml/2006/main">
          <a:pPr algn="ctr"/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0.73582</cdr:x>
      <cdr:y>0.39311</cdr:y>
    </cdr:from>
    <cdr:to>
      <cdr:x>0.82264</cdr:x>
      <cdr:y>0.47376</cdr:y>
    </cdr:to>
    <cdr:sp macro="" textlink="">
      <cdr:nvSpPr>
        <cdr:cNvPr id="30" name="Прямоугольник 29"/>
        <cdr:cNvSpPr/>
      </cdr:nvSpPr>
      <cdr:spPr>
        <a:xfrm xmlns:a="http://schemas.openxmlformats.org/drawingml/2006/main">
          <a:off x="5683165" y="1355911"/>
          <a:ext cx="670566" cy="2781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rPr>
            <a:t>85%</a:t>
          </a:r>
        </a:p>
        <a:p xmlns:a="http://schemas.openxmlformats.org/drawingml/2006/main">
          <a:pPr algn="ctr"/>
          <a:r>
            <a:rPr lang="ru-RU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rPr>
            <a:t>первые</a:t>
          </a:r>
        </a:p>
        <a:p xmlns:a="http://schemas.openxmlformats.org/drawingml/2006/main">
          <a:pPr algn="ctr"/>
          <a:r>
            <a:rPr lang="ru-RU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rPr>
            <a:t>3 дня</a:t>
          </a:r>
        </a:p>
        <a:p xmlns:a="http://schemas.openxmlformats.org/drawingml/2006/main">
          <a:pPr algn="ctr"/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0.65064</cdr:x>
      <cdr:y>0.39442</cdr:y>
    </cdr:from>
    <cdr:to>
      <cdr:x>0.73746</cdr:x>
      <cdr:y>0.47507</cdr:y>
    </cdr:to>
    <cdr:sp macro="" textlink="">
      <cdr:nvSpPr>
        <cdr:cNvPr id="31" name="Прямоугольник 30"/>
        <cdr:cNvSpPr/>
      </cdr:nvSpPr>
      <cdr:spPr>
        <a:xfrm xmlns:a="http://schemas.openxmlformats.org/drawingml/2006/main">
          <a:off x="5025272" y="1360438"/>
          <a:ext cx="670565" cy="2781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rPr>
            <a:t>70%</a:t>
          </a:r>
        </a:p>
        <a:p xmlns:a="http://schemas.openxmlformats.org/drawingml/2006/main">
          <a:pPr algn="ctr"/>
          <a:r>
            <a:rPr lang="ru-RU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rPr>
            <a:t>первые</a:t>
          </a:r>
        </a:p>
        <a:p xmlns:a="http://schemas.openxmlformats.org/drawingml/2006/main">
          <a:pPr algn="ctr"/>
          <a:r>
            <a:rPr lang="ru-RU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rPr>
            <a:t>3 дня</a:t>
          </a:r>
        </a:p>
        <a:p xmlns:a="http://schemas.openxmlformats.org/drawingml/2006/main">
          <a:pPr algn="ctr"/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0.35753</cdr:x>
      <cdr:y>0.4477</cdr:y>
    </cdr:from>
    <cdr:to>
      <cdr:x>0.44435</cdr:x>
      <cdr:y>0.52835</cdr:y>
    </cdr:to>
    <cdr:sp macro="" textlink="">
      <cdr:nvSpPr>
        <cdr:cNvPr id="32" name="Прямоугольник 31"/>
        <cdr:cNvSpPr/>
      </cdr:nvSpPr>
      <cdr:spPr>
        <a:xfrm xmlns:a="http://schemas.openxmlformats.org/drawingml/2006/main">
          <a:off x="2761424" y="1544206"/>
          <a:ext cx="670566" cy="2781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rPr>
            <a:t>65%</a:t>
          </a:r>
        </a:p>
        <a:p xmlns:a="http://schemas.openxmlformats.org/drawingml/2006/main">
          <a:pPr algn="ctr"/>
          <a:r>
            <a:rPr lang="ru-RU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rPr>
            <a:t>первые</a:t>
          </a:r>
        </a:p>
        <a:p xmlns:a="http://schemas.openxmlformats.org/drawingml/2006/main">
          <a:pPr algn="ctr"/>
          <a:r>
            <a:rPr lang="ru-RU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rPr>
            <a:t>3 дня</a:t>
          </a:r>
        </a:p>
        <a:p xmlns:a="http://schemas.openxmlformats.org/drawingml/2006/main">
          <a:pPr algn="ctr"/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0.11115</cdr:x>
      <cdr:y>0.17881</cdr:y>
    </cdr:from>
    <cdr:to>
      <cdr:x>0.68912</cdr:x>
      <cdr:y>0.50283</cdr:y>
    </cdr:to>
    <cdr:sp macro="" textlink="">
      <cdr:nvSpPr>
        <cdr:cNvPr id="2" name="Полилиния 1"/>
        <cdr:cNvSpPr/>
      </cdr:nvSpPr>
      <cdr:spPr>
        <a:xfrm xmlns:a="http://schemas.openxmlformats.org/drawingml/2006/main">
          <a:off x="858485" y="616739"/>
          <a:ext cx="4464050" cy="1117600"/>
        </a:xfrm>
        <a:custGeom xmlns:a="http://schemas.openxmlformats.org/drawingml/2006/main">
          <a:avLst/>
          <a:gdLst>
            <a:gd name="connsiteX0" fmla="*/ 0 w 4464050"/>
            <a:gd name="connsiteY0" fmla="*/ 1117600 h 1117600"/>
            <a:gd name="connsiteX1" fmla="*/ 2241550 w 4464050"/>
            <a:gd name="connsiteY1" fmla="*/ 209550 h 1117600"/>
            <a:gd name="connsiteX2" fmla="*/ 4464050 w 4464050"/>
            <a:gd name="connsiteY2" fmla="*/ 0 h 11176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4464050" h="1117600">
              <a:moveTo>
                <a:pt x="0" y="1117600"/>
              </a:moveTo>
              <a:cubicBezTo>
                <a:pt x="748771" y="756708"/>
                <a:pt x="1497542" y="395817"/>
                <a:pt x="2241550" y="209550"/>
              </a:cubicBezTo>
              <a:cubicBezTo>
                <a:pt x="2985558" y="23283"/>
                <a:pt x="3724804" y="11641"/>
                <a:pt x="4464050" y="0"/>
              </a:cubicBezTo>
            </a:path>
          </a:pathLst>
        </a:cu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0.19987</cdr:x>
      <cdr:y>0.3219</cdr:y>
    </cdr:from>
    <cdr:to>
      <cdr:x>0.7791</cdr:x>
      <cdr:y>0.42263</cdr:y>
    </cdr:to>
    <cdr:sp macro="" textlink="">
      <cdr:nvSpPr>
        <cdr:cNvPr id="5" name="Полилиния 4"/>
        <cdr:cNvSpPr/>
      </cdr:nvSpPr>
      <cdr:spPr>
        <a:xfrm xmlns:a="http://schemas.openxmlformats.org/drawingml/2006/main">
          <a:off x="1543750" y="1110294"/>
          <a:ext cx="4473764" cy="347428"/>
        </a:xfrm>
        <a:custGeom xmlns:a="http://schemas.openxmlformats.org/drawingml/2006/main">
          <a:avLst/>
          <a:gdLst>
            <a:gd name="connsiteX0" fmla="*/ 0 w 4489450"/>
            <a:gd name="connsiteY0" fmla="*/ 254000 h 332883"/>
            <a:gd name="connsiteX1" fmla="*/ 2292350 w 4489450"/>
            <a:gd name="connsiteY1" fmla="*/ 317500 h 332883"/>
            <a:gd name="connsiteX2" fmla="*/ 4489450 w 4489450"/>
            <a:gd name="connsiteY2" fmla="*/ 0 h 33288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4489450" h="332883">
              <a:moveTo>
                <a:pt x="0" y="254000"/>
              </a:moveTo>
              <a:cubicBezTo>
                <a:pt x="772054" y="306916"/>
                <a:pt x="1544108" y="359833"/>
                <a:pt x="2292350" y="317500"/>
              </a:cubicBezTo>
              <a:cubicBezTo>
                <a:pt x="3040592" y="275167"/>
                <a:pt x="3765021" y="137583"/>
                <a:pt x="4489450" y="0"/>
              </a:cubicBezTo>
            </a:path>
          </a:pathLst>
        </a:cu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>
              <a:solidFill>
                <a:srgbClr val="C00000"/>
              </a:solidFill>
            </a:ln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0.8315</cdr:x>
      <cdr:y>0.58875</cdr:y>
    </cdr:from>
    <cdr:to>
      <cdr:x>0.99813</cdr:x>
      <cdr:y>0.86235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282092" y="3099026"/>
          <a:ext cx="1459248" cy="14401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18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0.16009</cdr:x>
      <cdr:y>0.2699</cdr:y>
    </cdr:from>
    <cdr:to>
      <cdr:x>0.28437</cdr:x>
      <cdr:y>0.36477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77937" y="808835"/>
          <a:ext cx="914400" cy="2843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r"/>
          <a:r>
            <a:rPr lang="ru-RU" sz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rPr>
            <a:t>51,3%</a:t>
          </a:r>
          <a:endParaRPr lang="ru-RU" sz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0.42414</cdr:x>
      <cdr:y>0.4003</cdr:y>
    </cdr:from>
    <cdr:to>
      <cdr:x>0.54841</cdr:x>
      <cdr:y>0.49518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120765" y="1199635"/>
          <a:ext cx="914400" cy="2843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rPr>
            <a:t>51,2%</a:t>
          </a:r>
          <a:endParaRPr lang="ru-RU" sz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0.69697</cdr:x>
      <cdr:y>0.59298</cdr:y>
    </cdr:from>
    <cdr:to>
      <cdr:x>0.82124</cdr:x>
      <cdr:y>0.68786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128243" y="1777078"/>
          <a:ext cx="914400" cy="2843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rPr>
            <a:t>69,6%</a:t>
          </a:r>
          <a:endParaRPr lang="ru-RU" sz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0.8315</cdr:x>
      <cdr:y>0.58875</cdr:y>
    </cdr:from>
    <cdr:to>
      <cdr:x>0.99813</cdr:x>
      <cdr:y>0.86235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282092" y="3099026"/>
          <a:ext cx="1459248" cy="14401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18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0.15532</cdr:x>
      <cdr:y>0.34029</cdr:y>
    </cdr:from>
    <cdr:to>
      <cdr:x>0.28789</cdr:x>
      <cdr:y>0.47102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135400" y="944109"/>
          <a:ext cx="969120" cy="36270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0.31767</cdr:x>
      <cdr:y>0.31815</cdr:y>
    </cdr:from>
    <cdr:to>
      <cdr:x>0.31767</cdr:x>
      <cdr:y>0.856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2324716" y="973297"/>
          <a:ext cx="0" cy="164543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E5F4F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0.8315</cdr:x>
      <cdr:y>0.58875</cdr:y>
    </cdr:from>
    <cdr:to>
      <cdr:x>0.99813</cdr:x>
      <cdr:y>0.86235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282092" y="3099026"/>
          <a:ext cx="1459248" cy="14401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1800" b="1" dirty="0">
            <a:solidFill>
              <a:srgbClr val="002060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0.04022</cdr:x>
      <cdr:y>0.60109</cdr:y>
    </cdr:from>
    <cdr:to>
      <cdr:x>0.27872</cdr:x>
      <cdr:y>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74748" y="494840"/>
          <a:ext cx="2222402" cy="3283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Сосудистые центры</a:t>
          </a:r>
          <a:endParaRPr lang="ru-RU" sz="14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0.03543</cdr:x>
      <cdr:y>0.60109</cdr:y>
    </cdr:from>
    <cdr:to>
      <cdr:x>0.29702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23948" y="494840"/>
          <a:ext cx="2391980" cy="3283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МО общей лечебной сети</a:t>
          </a:r>
          <a:endParaRPr lang="ru-RU" sz="14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86A53-D573-8248-8BBD-76D3F3ECD243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5603D-3BC7-B54A-8C30-7E46F87A9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55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6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22" algn="l" defTabSz="6856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644" algn="l" defTabSz="6856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466" algn="l" defTabSz="6856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288" algn="l" defTabSz="6856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110" algn="l" defTabSz="6856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932" algn="l" defTabSz="6856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754" algn="l" defTabSz="6856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576" algn="l" defTabSz="6856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Какие коды  участвовали в отборе?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5603D-3BC7-B54A-8C30-7E46F87A993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381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5603D-3BC7-B54A-8C30-7E46F87A993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381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Какие коды  участвовали в отборе?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5603D-3BC7-B54A-8C30-7E46F87A993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381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5603D-3BC7-B54A-8C30-7E46F87A993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51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5603D-3BC7-B54A-8C30-7E46F87A993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51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5603D-3BC7-B54A-8C30-7E46F87A993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51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5603D-3BC7-B54A-8C30-7E46F87A993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51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5603D-3BC7-B54A-8C30-7E46F87A993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381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5603D-3BC7-B54A-8C30-7E46F87A993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51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5603D-3BC7-B54A-8C30-7E46F87A993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381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5603D-3BC7-B54A-8C30-7E46F87A993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381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5603D-3BC7-B54A-8C30-7E46F87A993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381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5603D-3BC7-B54A-8C30-7E46F87A993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51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5603D-3BC7-B54A-8C30-7E46F87A993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518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5603D-3BC7-B54A-8C30-7E46F87A993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51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5603D-3BC7-B54A-8C30-7E46F87A993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518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5603D-3BC7-B54A-8C30-7E46F87A993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518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5603D-3BC7-B54A-8C30-7E46F87A993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51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5603D-3BC7-B54A-8C30-7E46F87A993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381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5603D-3BC7-B54A-8C30-7E46F87A993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51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Нули</a:t>
            </a:r>
            <a:r>
              <a:rPr lang="ru-RU" baseline="0" dirty="0" smtClean="0"/>
              <a:t> и прочерки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5603D-3BC7-B54A-8C30-7E46F87A993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51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5603D-3BC7-B54A-8C30-7E46F87A993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381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5603D-3BC7-B54A-8C30-7E46F87A993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51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5603D-3BC7-B54A-8C30-7E46F87A993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51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5603D-3BC7-B54A-8C30-7E46F87A993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51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22" indent="0" algn="ctr">
              <a:buNone/>
              <a:defRPr sz="1500"/>
            </a:lvl2pPr>
            <a:lvl3pPr marL="685644" indent="0" algn="ctr">
              <a:buNone/>
              <a:defRPr sz="1400"/>
            </a:lvl3pPr>
            <a:lvl4pPr marL="1028466" indent="0" algn="ctr">
              <a:buNone/>
              <a:defRPr sz="1200"/>
            </a:lvl4pPr>
            <a:lvl5pPr marL="1371288" indent="0" algn="ctr">
              <a:buNone/>
              <a:defRPr sz="1200"/>
            </a:lvl5pPr>
            <a:lvl6pPr marL="1714110" indent="0" algn="ctr">
              <a:buNone/>
              <a:defRPr sz="1200"/>
            </a:lvl6pPr>
            <a:lvl7pPr marL="2056932" indent="0" algn="ctr">
              <a:buNone/>
              <a:defRPr sz="1200"/>
            </a:lvl7pPr>
            <a:lvl8pPr marL="2399754" indent="0" algn="ctr">
              <a:buNone/>
              <a:defRPr sz="1200"/>
            </a:lvl8pPr>
            <a:lvl9pPr marL="2742576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FD0B-0AA1-4ED5-9BD1-4C2A99A391E7}" type="datetime1">
              <a:rPr lang="ru-RU" smtClean="0"/>
              <a:t>21.06.2021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данным учета Хабаровского краевого фонда обязательного медицинского страхования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934B-3407-044B-9575-485FFA089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7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C0E3-B427-428E-A6B9-006FBA50B5AE}" type="datetime1">
              <a:rPr lang="ru-RU" smtClean="0"/>
              <a:t>21.06.2021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данным учета Хабаровского краевого фонда обязательного медицинского страхования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934B-3407-044B-9575-485FFA089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43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3B5F-7B69-472F-ACFD-CCD4904FC08E}" type="datetime1">
              <a:rPr lang="ru-RU" smtClean="0"/>
              <a:t>21.06.2021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данным учета Хабаровского краевого фонда обязательного медицинского страхования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934B-3407-044B-9575-485FFA089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72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66E0-DF6E-4E6E-88B8-6F9413B54FC5}" type="datetime1">
              <a:rPr lang="ru-RU" smtClean="0"/>
              <a:t>21.06.2021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данным учета Хабаровского краевого фонда обязательного медицинского страхования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934B-3407-044B-9575-485FFA089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5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2AE5-4FC5-4813-9D3B-85431CF8E605}" type="datetime1">
              <a:rPr lang="ru-RU" smtClean="0"/>
              <a:t>21.06.2021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данным учета Хабаровского краевого фонда обязательного медицинского страхования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934B-3407-044B-9575-485FFA089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87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33B8-96B3-4BE9-97B9-A8518E7E2A6E}" type="datetime1">
              <a:rPr lang="ru-RU" smtClean="0"/>
              <a:t>21.06.2021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данным учета Хабаровского краевого фонда обязательного медицинского страхования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934B-3407-044B-9575-485FFA089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254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2" indent="0">
              <a:buNone/>
              <a:defRPr sz="1500" b="1"/>
            </a:lvl2pPr>
            <a:lvl3pPr marL="685644" indent="0">
              <a:buNone/>
              <a:defRPr sz="1400" b="1"/>
            </a:lvl3pPr>
            <a:lvl4pPr marL="1028466" indent="0">
              <a:buNone/>
              <a:defRPr sz="1200" b="1"/>
            </a:lvl4pPr>
            <a:lvl5pPr marL="1371288" indent="0">
              <a:buNone/>
              <a:defRPr sz="1200" b="1"/>
            </a:lvl5pPr>
            <a:lvl6pPr marL="1714110" indent="0">
              <a:buNone/>
              <a:defRPr sz="1200" b="1"/>
            </a:lvl6pPr>
            <a:lvl7pPr marL="2056932" indent="0">
              <a:buNone/>
              <a:defRPr sz="1200" b="1"/>
            </a:lvl7pPr>
            <a:lvl8pPr marL="2399754" indent="0">
              <a:buNone/>
              <a:defRPr sz="1200" b="1"/>
            </a:lvl8pPr>
            <a:lvl9pPr marL="2742576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2" indent="0">
              <a:buNone/>
              <a:defRPr sz="1500" b="1"/>
            </a:lvl2pPr>
            <a:lvl3pPr marL="685644" indent="0">
              <a:buNone/>
              <a:defRPr sz="1400" b="1"/>
            </a:lvl3pPr>
            <a:lvl4pPr marL="1028466" indent="0">
              <a:buNone/>
              <a:defRPr sz="1200" b="1"/>
            </a:lvl4pPr>
            <a:lvl5pPr marL="1371288" indent="0">
              <a:buNone/>
              <a:defRPr sz="1200" b="1"/>
            </a:lvl5pPr>
            <a:lvl6pPr marL="1714110" indent="0">
              <a:buNone/>
              <a:defRPr sz="1200" b="1"/>
            </a:lvl6pPr>
            <a:lvl7pPr marL="2056932" indent="0">
              <a:buNone/>
              <a:defRPr sz="1200" b="1"/>
            </a:lvl7pPr>
            <a:lvl8pPr marL="2399754" indent="0">
              <a:buNone/>
              <a:defRPr sz="1200" b="1"/>
            </a:lvl8pPr>
            <a:lvl9pPr marL="2742576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F133-30A6-4987-8B6C-7E3AD3138EF0}" type="datetime1">
              <a:rPr lang="ru-RU" smtClean="0"/>
              <a:t>21.06.2021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данным учета Хабаровского краевого фонда обязательного медицинского страхования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934B-3407-044B-9575-485FFA089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87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84DB-8FAA-4C31-A15E-D3234892FE68}" type="datetime1">
              <a:rPr lang="ru-RU" smtClean="0"/>
              <a:t>21.06.2021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данным учета Хабаровского краевого фонда обязательного медицинского страхования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934B-3407-044B-9575-485FFA089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33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6EEB-C708-4BBF-B871-6A88105341B4}" type="datetime1">
              <a:rPr lang="ru-RU" smtClean="0"/>
              <a:t>21.06.2021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данным учета Хабаровского краевого фонда обязательного медицинского страхования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934B-3407-044B-9575-485FFA089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551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22" indent="0">
              <a:buNone/>
              <a:defRPr sz="1000"/>
            </a:lvl2pPr>
            <a:lvl3pPr marL="685644" indent="0">
              <a:buNone/>
              <a:defRPr sz="900"/>
            </a:lvl3pPr>
            <a:lvl4pPr marL="1028466" indent="0">
              <a:buNone/>
              <a:defRPr sz="800"/>
            </a:lvl4pPr>
            <a:lvl5pPr marL="1371288" indent="0">
              <a:buNone/>
              <a:defRPr sz="800"/>
            </a:lvl5pPr>
            <a:lvl6pPr marL="1714110" indent="0">
              <a:buNone/>
              <a:defRPr sz="800"/>
            </a:lvl6pPr>
            <a:lvl7pPr marL="2056932" indent="0">
              <a:buNone/>
              <a:defRPr sz="800"/>
            </a:lvl7pPr>
            <a:lvl8pPr marL="2399754" indent="0">
              <a:buNone/>
              <a:defRPr sz="800"/>
            </a:lvl8pPr>
            <a:lvl9pPr marL="2742576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41B4-E689-4F5C-B85F-1C67651F4ACC}" type="datetime1">
              <a:rPr lang="ru-RU" smtClean="0"/>
              <a:t>21.06.2021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данным учета Хабаровского краевого фонда обязательного медицинского страхования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934B-3407-044B-9575-485FFA089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35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22" indent="0">
              <a:buNone/>
              <a:defRPr sz="2100"/>
            </a:lvl2pPr>
            <a:lvl3pPr marL="685644" indent="0">
              <a:buNone/>
              <a:defRPr sz="1800"/>
            </a:lvl3pPr>
            <a:lvl4pPr marL="1028466" indent="0">
              <a:buNone/>
              <a:defRPr sz="1500"/>
            </a:lvl4pPr>
            <a:lvl5pPr marL="1371288" indent="0">
              <a:buNone/>
              <a:defRPr sz="1500"/>
            </a:lvl5pPr>
            <a:lvl6pPr marL="1714110" indent="0">
              <a:buNone/>
              <a:defRPr sz="1500"/>
            </a:lvl6pPr>
            <a:lvl7pPr marL="2056932" indent="0">
              <a:buNone/>
              <a:defRPr sz="1500"/>
            </a:lvl7pPr>
            <a:lvl8pPr marL="2399754" indent="0">
              <a:buNone/>
              <a:defRPr sz="1500"/>
            </a:lvl8pPr>
            <a:lvl9pPr marL="2742576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22" indent="0">
              <a:buNone/>
              <a:defRPr sz="1000"/>
            </a:lvl2pPr>
            <a:lvl3pPr marL="685644" indent="0">
              <a:buNone/>
              <a:defRPr sz="900"/>
            </a:lvl3pPr>
            <a:lvl4pPr marL="1028466" indent="0">
              <a:buNone/>
              <a:defRPr sz="800"/>
            </a:lvl4pPr>
            <a:lvl5pPr marL="1371288" indent="0">
              <a:buNone/>
              <a:defRPr sz="800"/>
            </a:lvl5pPr>
            <a:lvl6pPr marL="1714110" indent="0">
              <a:buNone/>
              <a:defRPr sz="800"/>
            </a:lvl6pPr>
            <a:lvl7pPr marL="2056932" indent="0">
              <a:buNone/>
              <a:defRPr sz="800"/>
            </a:lvl7pPr>
            <a:lvl8pPr marL="2399754" indent="0">
              <a:buNone/>
              <a:defRPr sz="800"/>
            </a:lvl8pPr>
            <a:lvl9pPr marL="2742576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586E-CF68-49A1-9167-47F88B3C7FAF}" type="datetime1">
              <a:rPr lang="ru-RU" smtClean="0"/>
              <a:t>21.06.2021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 данным учета Хабаровского краевого фонда обязательного медицинского страхования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934B-3407-044B-9575-485FFA089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2" y="273844"/>
            <a:ext cx="7886700" cy="994172"/>
          </a:xfrm>
          <a:prstGeom prst="rect">
            <a:avLst/>
          </a:prstGeom>
        </p:spPr>
        <p:txBody>
          <a:bodyPr vert="horz" lIns="91420" tIns="45709" rIns="91420" bIns="45709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369219"/>
            <a:ext cx="7886700" cy="3263504"/>
          </a:xfrm>
          <a:prstGeom prst="rect">
            <a:avLst/>
          </a:prstGeom>
        </p:spPr>
        <p:txBody>
          <a:bodyPr vert="horz" lIns="91420" tIns="45709" rIns="91420" bIns="4570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20" tIns="45709" rIns="91420" bIns="4570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02B6E-639D-4EE7-AD48-9FDEA86F427E}" type="datetime1">
              <a:rPr lang="ru-RU" smtClean="0"/>
              <a:t>21.06.2021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2" y="4767264"/>
            <a:ext cx="3086100" cy="273844"/>
          </a:xfrm>
          <a:prstGeom prst="rect">
            <a:avLst/>
          </a:prstGeom>
        </p:spPr>
        <p:txBody>
          <a:bodyPr vert="horz" lIns="91420" tIns="45709" rIns="91420" bIns="4570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По данным учета Хабаровского краевого фонда обязательного медицинского страхования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20" tIns="45709" rIns="91420" bIns="4570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F934B-3407-044B-9575-485FFA089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36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64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11" indent="-171411" algn="l" defTabSz="68564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34" indent="-171411" algn="l" defTabSz="6856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54" indent="-171411" algn="l" defTabSz="6856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76" indent="-171411" algn="l" defTabSz="6856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99" indent="-171411" algn="l" defTabSz="6856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521" indent="-171411" algn="l" defTabSz="6856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44" indent="-171411" algn="l" defTabSz="6856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64" indent="-171411" algn="l" defTabSz="6856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987" indent="-171411" algn="l" defTabSz="6856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2" algn="l" defTabSz="6856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44" algn="l" defTabSz="6856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66" algn="l" defTabSz="6856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88" algn="l" defTabSz="6856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10" algn="l" defTabSz="6856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32" algn="l" defTabSz="6856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54" algn="l" defTabSz="6856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76" algn="l" defTabSz="6856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5.png"/><Relationship Id="rId14" Type="http://schemas.openxmlformats.org/officeDocument/2006/relationships/image" Target="../media/image7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microsoft.com/office/2007/relationships/hdphoto" Target="../media/hdphoto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5.png"/><Relationship Id="rId14" Type="http://schemas.openxmlformats.org/officeDocument/2006/relationships/image" Target="../media/image7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5.png"/><Relationship Id="rId14" Type="http://schemas.openxmlformats.org/officeDocument/2006/relationships/image" Target="../media/image7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2" Type="http://schemas.openxmlformats.org/officeDocument/2006/relationships/image" Target="../media/image116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3" Type="http://schemas.openxmlformats.org/officeDocument/2006/relationships/image" Target="../media/image8.png"/><Relationship Id="rId12" Type="http://schemas.openxmlformats.org/officeDocument/2006/relationships/image" Target="../media/image116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10" Type="http://schemas.openxmlformats.org/officeDocument/2006/relationships/image" Target="../media/image54.svg"/><Relationship Id="rId1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6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15" Type="http://schemas.openxmlformats.org/officeDocument/2006/relationships/chart" Target="../charts/chart7.xml"/><Relationship Id="rId4" Type="http://schemas.microsoft.com/office/2007/relationships/hdphoto" Target="../media/hdphoto3.wdp"/><Relationship Id="rId14" Type="http://schemas.openxmlformats.org/officeDocument/2006/relationships/image" Target="../media/image78.sv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3" Type="http://schemas.openxmlformats.org/officeDocument/2006/relationships/image" Target="../media/image8.png"/><Relationship Id="rId12" Type="http://schemas.openxmlformats.org/officeDocument/2006/relationships/image" Target="../media/image116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10" Type="http://schemas.openxmlformats.org/officeDocument/2006/relationships/image" Target="../media/image54.svg"/><Relationship Id="rId1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3" Type="http://schemas.openxmlformats.org/officeDocument/2006/relationships/chart" Target="../charts/chart1.xml"/><Relationship Id="rId12" Type="http://schemas.openxmlformats.org/officeDocument/2006/relationships/image" Target="../media/image100.svg"/><Relationship Id="rId2" Type="http://schemas.openxmlformats.org/officeDocument/2006/relationships/notesSlide" Target="../notesSlides/notesSlide1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15" Type="http://schemas.openxmlformats.org/officeDocument/2006/relationships/image" Target="../media/image5.png"/><Relationship Id="rId10" Type="http://schemas.openxmlformats.org/officeDocument/2006/relationships/image" Target="../media/image50.svg"/><Relationship Id="rId4" Type="http://schemas.openxmlformats.org/officeDocument/2006/relationships/image" Target="../media/image2.png"/><Relationship Id="rId1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microsoft.com/office/2007/relationships/hdphoto" Target="../media/hdphoto3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3" Type="http://schemas.openxmlformats.org/officeDocument/2006/relationships/image" Target="../media/image5.png"/><Relationship Id="rId12" Type="http://schemas.openxmlformats.org/officeDocument/2006/relationships/image" Target="../media/image116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3.wdp"/><Relationship Id="rId14" Type="http://schemas.openxmlformats.org/officeDocument/2006/relationships/image" Target="../media/image78.sv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3" Type="http://schemas.openxmlformats.org/officeDocument/2006/relationships/image" Target="../media/image5.png"/><Relationship Id="rId12" Type="http://schemas.openxmlformats.org/officeDocument/2006/relationships/image" Target="../media/image116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3.wdp"/><Relationship Id="rId14" Type="http://schemas.openxmlformats.org/officeDocument/2006/relationships/image" Target="../media/image78.sv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3" Type="http://schemas.openxmlformats.org/officeDocument/2006/relationships/image" Target="../media/image5.png"/><Relationship Id="rId12" Type="http://schemas.openxmlformats.org/officeDocument/2006/relationships/image" Target="../media/image116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3.wdp"/><Relationship Id="rId14" Type="http://schemas.openxmlformats.org/officeDocument/2006/relationships/image" Target="../media/image78.sv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12" Type="http://schemas.openxmlformats.org/officeDocument/2006/relationships/image" Target="../media/image116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10" Type="http://schemas.openxmlformats.org/officeDocument/2006/relationships/image" Target="../media/image145.sv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2" Type="http://schemas.openxmlformats.org/officeDocument/2006/relationships/image" Target="../media/image116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12" Type="http://schemas.openxmlformats.org/officeDocument/2006/relationships/image" Target="../media/image116.sv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17" Type="http://schemas.microsoft.com/office/2007/relationships/hdphoto" Target="../media/hdphoto3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5" Type="http://schemas.openxmlformats.org/officeDocument/2006/relationships/chart" Target="../charts/chart2.xml"/><Relationship Id="rId14" Type="http://schemas.openxmlformats.org/officeDocument/2006/relationships/image" Target="../media/image7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5.png"/><Relationship Id="rId4" Type="http://schemas.openxmlformats.org/officeDocument/2006/relationships/image" Target="../media/image6.png"/><Relationship Id="rId14" Type="http://schemas.openxmlformats.org/officeDocument/2006/relationships/image" Target="../media/image7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2" Type="http://schemas.openxmlformats.org/officeDocument/2006/relationships/image" Target="../media/image56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15" Type="http://schemas.openxmlformats.org/officeDocument/2006/relationships/image" Target="../media/image7.png"/><Relationship Id="rId10" Type="http://schemas.openxmlformats.org/officeDocument/2006/relationships/image" Target="../media/image54.svg"/><Relationship Id="rId4" Type="http://schemas.microsoft.com/office/2007/relationships/hdphoto" Target="../media/hdphoto3.wdp"/><Relationship Id="rId14" Type="http://schemas.openxmlformats.org/officeDocument/2006/relationships/image" Target="../media/image7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2" Type="http://schemas.openxmlformats.org/officeDocument/2006/relationships/image" Target="../media/image56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15" Type="http://schemas.openxmlformats.org/officeDocument/2006/relationships/image" Target="../media/image7.png"/><Relationship Id="rId10" Type="http://schemas.openxmlformats.org/officeDocument/2006/relationships/image" Target="../media/image54.svg"/><Relationship Id="rId4" Type="http://schemas.microsoft.com/office/2007/relationships/hdphoto" Target="../media/hdphoto3.wdp"/><Relationship Id="rId14" Type="http://schemas.openxmlformats.org/officeDocument/2006/relationships/image" Target="../media/image7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5.png"/><Relationship Id="rId14" Type="http://schemas.openxmlformats.org/officeDocument/2006/relationships/image" Target="../media/image7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5.png"/><Relationship Id="rId14" Type="http://schemas.openxmlformats.org/officeDocument/2006/relationships/image" Target="../media/image7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3B39F3B0-709C-0E4D-BB16-E769E4A2A2D5}"/>
              </a:ext>
            </a:extLst>
          </p:cNvPr>
          <p:cNvGrpSpPr/>
          <p:nvPr/>
        </p:nvGrpSpPr>
        <p:grpSpPr>
          <a:xfrm>
            <a:off x="7327686" y="-675727"/>
            <a:ext cx="4567683" cy="5984958"/>
            <a:chOff x="7327684" y="-675727"/>
            <a:chExt cx="4567683" cy="5984958"/>
          </a:xfrm>
        </p:grpSpPr>
        <p:sp>
          <p:nvSpPr>
            <p:cNvPr id="83" name="Полилиния 82">
              <a:extLst>
                <a:ext uri="{FF2B5EF4-FFF2-40B4-BE49-F238E27FC236}">
                  <a16:creationId xmlns:a16="http://schemas.microsoft.com/office/drawing/2014/main" xmlns="" id="{11E72A56-631B-FD4B-8B06-CFC7CDA0A5A2}"/>
                </a:ext>
              </a:extLst>
            </p:cNvPr>
            <p:cNvSpPr>
              <a:spLocks noChangeAspect="1"/>
            </p:cNvSpPr>
            <p:nvPr/>
          </p:nvSpPr>
          <p:spPr>
            <a:xfrm rot="2398938">
              <a:off x="7776463" y="1661681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6289E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2" name="Полилиния 81">
              <a:extLst>
                <a:ext uri="{FF2B5EF4-FFF2-40B4-BE49-F238E27FC236}">
                  <a16:creationId xmlns:a16="http://schemas.microsoft.com/office/drawing/2014/main" xmlns="" id="{F9430DC9-AFBA-3248-ADE4-D05CF33CD69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7327684" y="747975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4" name="Полилиния 83">
              <a:extLst>
                <a:ext uri="{FF2B5EF4-FFF2-40B4-BE49-F238E27FC236}">
                  <a16:creationId xmlns:a16="http://schemas.microsoft.com/office/drawing/2014/main" xmlns="" id="{5B172340-9E72-A44F-8B8F-B4090CA7FFFC}"/>
                </a:ext>
              </a:extLst>
            </p:cNvPr>
            <p:cNvSpPr>
              <a:spLocks noChangeAspect="1"/>
            </p:cNvSpPr>
            <p:nvPr/>
          </p:nvSpPr>
          <p:spPr>
            <a:xfrm rot="3211343">
              <a:off x="8247817" y="-675727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90A577A-B1B0-5D40-ACCD-521A36DCBFF6}"/>
              </a:ext>
            </a:extLst>
          </p:cNvPr>
          <p:cNvSpPr/>
          <p:nvPr/>
        </p:nvSpPr>
        <p:spPr>
          <a:xfrm>
            <a:off x="413516" y="2003782"/>
            <a:ext cx="5484993" cy="1169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0" tIns="45709" rIns="91420" bIns="45709" rtlCol="0" anchor="t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РЕЗУЛЬТАТЫ КОНТРОЛЯ ОБЪЕМОВ, СРОКОВ, КАЧЕСТВА И УСЛОВИЙ ПРЕДОСТАВЛЕНИЯ МЕДИЦИНСКОЙ ПОМОЩИ ПО ОБЯЗАТЕЛЬНОМУ МЕДИЦИНСКОМУ СТРАХОВАНИЮ ПАЦИЕНТАМ, ПЕРЕНЕСШИМ ОСТРЫЙ КОРОНАРНЫЙ СИНДРОМ ЗА ПЕРИОД 2019 –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кв. 2021 гг.</a:t>
            </a:r>
            <a:endParaRPr lang="ru-RU" sz="1100" dirty="0">
              <a:solidFill>
                <a:srgbClr val="6289EC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EB0BF1A-CCAB-CB4A-A613-2D6BFAE81616}"/>
              </a:ext>
            </a:extLst>
          </p:cNvPr>
          <p:cNvSpPr txBox="1"/>
          <p:nvPr/>
        </p:nvSpPr>
        <p:spPr>
          <a:xfrm>
            <a:off x="413518" y="4467784"/>
            <a:ext cx="3771528" cy="400087"/>
          </a:xfrm>
          <a:prstGeom prst="rect">
            <a:avLst/>
          </a:prstGeom>
          <a:noFill/>
        </p:spPr>
        <p:txBody>
          <a:bodyPr wrap="square" lIns="91420" tIns="45709" rIns="91420" bIns="45709" rtlCol="0" anchor="ctr">
            <a:spAutoFit/>
          </a:bodyPr>
          <a:lstStyle/>
          <a:p>
            <a:r>
              <a:rPr lang="ru-RU" sz="1200" b="1" dirty="0" err="1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Пузакова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Елена Викторовна</a:t>
            </a:r>
          </a:p>
          <a:p>
            <a:r>
              <a:rPr lang="ru-RU" sz="800" dirty="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Директор Хабаровского краевого фонда ОМС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B513C610-D553-184C-A3B6-12D11753AC34}"/>
              </a:ext>
            </a:extLst>
          </p:cNvPr>
          <p:cNvCxnSpPr>
            <a:cxnSpLocks/>
          </p:cNvCxnSpPr>
          <p:nvPr/>
        </p:nvCxnSpPr>
        <p:spPr>
          <a:xfrm>
            <a:off x="504364" y="4480111"/>
            <a:ext cx="1916109" cy="0"/>
          </a:xfrm>
          <a:prstGeom prst="line">
            <a:avLst/>
          </a:prstGeom>
          <a:ln w="63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5A4222E-1937-FA43-B216-90DBDAA40DFA}"/>
              </a:ext>
            </a:extLst>
          </p:cNvPr>
          <p:cNvSpPr txBox="1"/>
          <p:nvPr/>
        </p:nvSpPr>
        <p:spPr>
          <a:xfrm>
            <a:off x="6912278" y="4644745"/>
            <a:ext cx="1956337" cy="215421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r"/>
            <a:r>
              <a:rPr lang="ru-RU" sz="800" dirty="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г. Хабаровск</a:t>
            </a:r>
            <a:r>
              <a:rPr lang="ru-RU" sz="80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800" smtClean="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июнь 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2021 г.</a:t>
            </a:r>
          </a:p>
        </p:txBody>
      </p:sp>
      <p:sp>
        <p:nvSpPr>
          <p:cNvPr id="42" name="Шестиугольник 41">
            <a:extLst>
              <a:ext uri="{FF2B5EF4-FFF2-40B4-BE49-F238E27FC236}">
                <a16:creationId xmlns:a16="http://schemas.microsoft.com/office/drawing/2014/main" xmlns="" id="{14BA0CDB-783F-744D-A759-90D2DC8089F7}"/>
              </a:ext>
            </a:extLst>
          </p:cNvPr>
          <p:cNvSpPr>
            <a:spLocks noChangeAspect="1"/>
          </p:cNvSpPr>
          <p:nvPr/>
        </p:nvSpPr>
        <p:spPr>
          <a:xfrm rot="5400000">
            <a:off x="6300612" y="-112566"/>
            <a:ext cx="435043" cy="369589"/>
          </a:xfrm>
          <a:prstGeom prst="hexagon">
            <a:avLst/>
          </a:prstGeom>
          <a:noFill/>
          <a:ln w="889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46" name="Шестиугольник 45">
            <a:extLst>
              <a:ext uri="{FF2B5EF4-FFF2-40B4-BE49-F238E27FC236}">
                <a16:creationId xmlns:a16="http://schemas.microsoft.com/office/drawing/2014/main" xmlns="" id="{262B2BA7-2506-B34F-B405-5EBE48883293}"/>
              </a:ext>
            </a:extLst>
          </p:cNvPr>
          <p:cNvSpPr>
            <a:spLocks noChangeAspect="1"/>
          </p:cNvSpPr>
          <p:nvPr/>
        </p:nvSpPr>
        <p:spPr>
          <a:xfrm rot="5400000">
            <a:off x="6029665" y="1332588"/>
            <a:ext cx="261610" cy="222250"/>
          </a:xfrm>
          <a:prstGeom prst="hexagon">
            <a:avLst/>
          </a:prstGeom>
          <a:solidFill>
            <a:schemeClr val="bg1">
              <a:alpha val="10000"/>
            </a:schemeClr>
          </a:solidFill>
          <a:ln w="88900"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74" name="Шестиугольник 73">
            <a:extLst>
              <a:ext uri="{FF2B5EF4-FFF2-40B4-BE49-F238E27FC236}">
                <a16:creationId xmlns:a16="http://schemas.microsoft.com/office/drawing/2014/main" xmlns="" id="{61768E15-4C64-7F4F-A70E-E292BCBECC8F}"/>
              </a:ext>
            </a:extLst>
          </p:cNvPr>
          <p:cNvSpPr>
            <a:spLocks noChangeAspect="1"/>
          </p:cNvSpPr>
          <p:nvPr/>
        </p:nvSpPr>
        <p:spPr>
          <a:xfrm rot="5400000">
            <a:off x="5160076" y="2647947"/>
            <a:ext cx="435043" cy="369589"/>
          </a:xfrm>
          <a:prstGeom prst="hexagon">
            <a:avLst/>
          </a:prstGeom>
          <a:noFill/>
          <a:ln w="889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C73F7A6-EB2E-974D-A2E2-190949F7E896}"/>
              </a:ext>
            </a:extLst>
          </p:cNvPr>
          <p:cNvGrpSpPr>
            <a:grpSpLocks noChangeAspect="1"/>
          </p:cNvGrpSpPr>
          <p:nvPr/>
        </p:nvGrpSpPr>
        <p:grpSpPr>
          <a:xfrm>
            <a:off x="5816562" y="344820"/>
            <a:ext cx="2701062" cy="4320053"/>
            <a:chOff x="5816561" y="344818"/>
            <a:chExt cx="3166349" cy="5064228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1FB83B54-A7D8-F541-BEB1-FBED5EEFCE0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16561" y="344818"/>
              <a:ext cx="3166349" cy="5064228"/>
              <a:chOff x="5765708" y="393556"/>
              <a:chExt cx="2719037" cy="4348802"/>
            </a:xfrm>
            <a:solidFill>
              <a:srgbClr val="3F904B"/>
            </a:solidFill>
          </p:grpSpPr>
          <p:grpSp>
            <p:nvGrpSpPr>
              <p:cNvPr id="48" name="Группа 47">
                <a:extLst>
                  <a:ext uri="{FF2B5EF4-FFF2-40B4-BE49-F238E27FC236}">
                    <a16:creationId xmlns:a16="http://schemas.microsoft.com/office/drawing/2014/main" xmlns="" id="{BB10279D-0E46-3249-98CF-886AB19BEF7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088738" y="393556"/>
                <a:ext cx="2084063" cy="4348802"/>
                <a:chOff x="5600124" y="644527"/>
                <a:chExt cx="1804218" cy="3764852"/>
              </a:xfrm>
              <a:grpFill/>
            </p:grpSpPr>
            <p:grpSp>
              <p:nvGrpSpPr>
                <p:cNvPr id="49" name="Группа 48">
                  <a:extLst>
                    <a:ext uri="{FF2B5EF4-FFF2-40B4-BE49-F238E27FC236}">
                      <a16:creationId xmlns:a16="http://schemas.microsoft.com/office/drawing/2014/main" xmlns="" id="{659C861A-8315-3E43-A22C-71933A6C79D5}"/>
                    </a:ext>
                  </a:extLst>
                </p:cNvPr>
                <p:cNvGrpSpPr/>
                <p:nvPr/>
              </p:nvGrpSpPr>
              <p:grpSpPr>
                <a:xfrm>
                  <a:off x="6253636" y="644527"/>
                  <a:ext cx="1150706" cy="2673064"/>
                  <a:chOff x="6253636" y="644527"/>
                  <a:chExt cx="1150706" cy="2673064"/>
                </a:xfrm>
                <a:grpFill/>
              </p:grpSpPr>
              <p:sp>
                <p:nvSpPr>
                  <p:cNvPr id="63" name="Овал 62">
                    <a:extLst>
                      <a:ext uri="{FF2B5EF4-FFF2-40B4-BE49-F238E27FC236}">
                        <a16:creationId xmlns:a16="http://schemas.microsoft.com/office/drawing/2014/main" xmlns="" id="{2DD51B3A-C80B-E748-877B-76B36AD598D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366137" y="644527"/>
                    <a:ext cx="576530" cy="57653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F904B"/>
                      </a:gs>
                      <a:gs pos="100000">
                        <a:srgbClr val="3F904B">
                          <a:lumMod val="55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4" name="Овал 63">
                    <a:extLst>
                      <a:ext uri="{FF2B5EF4-FFF2-40B4-BE49-F238E27FC236}">
                        <a16:creationId xmlns:a16="http://schemas.microsoft.com/office/drawing/2014/main" xmlns="" id="{904C49B6-C3C4-AA4B-9F38-9967C536BBE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790834" y="1221057"/>
                    <a:ext cx="480823" cy="48082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F904B"/>
                      </a:gs>
                      <a:gs pos="100000">
                        <a:srgbClr val="3F904B">
                          <a:lumMod val="55000"/>
                        </a:srgb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5" name="Овал 64">
                    <a:extLst>
                      <a:ext uri="{FF2B5EF4-FFF2-40B4-BE49-F238E27FC236}">
                        <a16:creationId xmlns:a16="http://schemas.microsoft.com/office/drawing/2014/main" xmlns="" id="{55ED6214-2A8C-9C42-8F54-5E5788F1874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031246" y="1736315"/>
                    <a:ext cx="373096" cy="37309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F904B"/>
                      </a:gs>
                      <a:gs pos="100000">
                        <a:srgbClr val="3F904B">
                          <a:lumMod val="55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6" name="Овал 65">
                    <a:extLst>
                      <a:ext uri="{FF2B5EF4-FFF2-40B4-BE49-F238E27FC236}">
                        <a16:creationId xmlns:a16="http://schemas.microsoft.com/office/drawing/2014/main" xmlns="" id="{AEA17756-DA3A-E843-AE3D-9C40DDE433D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031245" y="2278410"/>
                    <a:ext cx="317822" cy="31782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F904B"/>
                      </a:gs>
                      <a:gs pos="100000">
                        <a:srgbClr val="3F904B">
                          <a:lumMod val="55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7" name="Овал 66">
                    <a:extLst>
                      <a:ext uri="{FF2B5EF4-FFF2-40B4-BE49-F238E27FC236}">
                        <a16:creationId xmlns:a16="http://schemas.microsoft.com/office/drawing/2014/main" xmlns="" id="{6B3DBC00-117F-D04B-A570-8A5E4B3F588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851604" y="2736203"/>
                    <a:ext cx="254391" cy="254391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F904B"/>
                      </a:gs>
                      <a:gs pos="100000">
                        <a:srgbClr val="3F904B">
                          <a:lumMod val="55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8" name="Овал 67">
                    <a:extLst>
                      <a:ext uri="{FF2B5EF4-FFF2-40B4-BE49-F238E27FC236}">
                        <a16:creationId xmlns:a16="http://schemas.microsoft.com/office/drawing/2014/main" xmlns="" id="{73271460-5B49-084A-A969-F3392C87B06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557675" y="3024346"/>
                    <a:ext cx="203129" cy="203129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F904B"/>
                      </a:gs>
                      <a:gs pos="100000">
                        <a:srgbClr val="3F904B">
                          <a:lumMod val="55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9" name="Овал 68">
                    <a:extLst>
                      <a:ext uri="{FF2B5EF4-FFF2-40B4-BE49-F238E27FC236}">
                        <a16:creationId xmlns:a16="http://schemas.microsoft.com/office/drawing/2014/main" xmlns="" id="{FF17EAA3-72F2-B04B-9A29-3CED2D26FB3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253636" y="3176062"/>
                    <a:ext cx="141529" cy="141529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F904B"/>
                      </a:gs>
                      <a:gs pos="100000">
                        <a:srgbClr val="3F904B">
                          <a:lumMod val="55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0" name="Группа 49">
                  <a:extLst>
                    <a:ext uri="{FF2B5EF4-FFF2-40B4-BE49-F238E27FC236}">
                      <a16:creationId xmlns:a16="http://schemas.microsoft.com/office/drawing/2014/main" xmlns="" id="{1FE7FE69-6CF9-5F43-809C-F3D39AB1E630}"/>
                    </a:ext>
                  </a:extLst>
                </p:cNvPr>
                <p:cNvGrpSpPr/>
                <p:nvPr/>
              </p:nvGrpSpPr>
              <p:grpSpPr>
                <a:xfrm rot="10800000">
                  <a:off x="5600124" y="1736315"/>
                  <a:ext cx="1150706" cy="2673064"/>
                  <a:chOff x="6253636" y="644527"/>
                  <a:chExt cx="1150706" cy="2673064"/>
                </a:xfrm>
                <a:grpFill/>
              </p:grpSpPr>
              <p:sp>
                <p:nvSpPr>
                  <p:cNvPr id="56" name="Овал 55">
                    <a:extLst>
                      <a:ext uri="{FF2B5EF4-FFF2-40B4-BE49-F238E27FC236}">
                        <a16:creationId xmlns:a16="http://schemas.microsoft.com/office/drawing/2014/main" xmlns="" id="{C279A128-49FF-6E4F-8546-9F2BC0E712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366137" y="644527"/>
                    <a:ext cx="576530" cy="57653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6289EC"/>
                      </a:gs>
                      <a:gs pos="100000">
                        <a:srgbClr val="4867B1">
                          <a:lumMod val="55000"/>
                        </a:srgb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7" name="Овал 56">
                    <a:extLst>
                      <a:ext uri="{FF2B5EF4-FFF2-40B4-BE49-F238E27FC236}">
                        <a16:creationId xmlns:a16="http://schemas.microsoft.com/office/drawing/2014/main" xmlns="" id="{2FFED93C-4B66-C643-88CA-FF18862434C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790834" y="1221057"/>
                    <a:ext cx="480823" cy="48082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6289EC"/>
                      </a:gs>
                      <a:gs pos="100000">
                        <a:srgbClr val="4867B1">
                          <a:lumMod val="55000"/>
                        </a:srgb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8" name="Овал 57">
                    <a:extLst>
                      <a:ext uri="{FF2B5EF4-FFF2-40B4-BE49-F238E27FC236}">
                        <a16:creationId xmlns:a16="http://schemas.microsoft.com/office/drawing/2014/main" xmlns="" id="{3F55F2F4-FC72-8946-BB74-5066E87BF57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031246" y="1736315"/>
                    <a:ext cx="373096" cy="37309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6289EC"/>
                      </a:gs>
                      <a:gs pos="100000">
                        <a:srgbClr val="4867B1">
                          <a:lumMod val="55000"/>
                        </a:srgb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9" name="Овал 58">
                    <a:extLst>
                      <a:ext uri="{FF2B5EF4-FFF2-40B4-BE49-F238E27FC236}">
                        <a16:creationId xmlns:a16="http://schemas.microsoft.com/office/drawing/2014/main" xmlns="" id="{D0F660A0-149E-A74B-AD47-74B358C5FFF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031245" y="2278410"/>
                    <a:ext cx="317822" cy="31782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6289EC"/>
                      </a:gs>
                      <a:gs pos="100000">
                        <a:srgbClr val="4867B1">
                          <a:lumMod val="55000"/>
                        </a:srgb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0" name="Овал 59">
                    <a:extLst>
                      <a:ext uri="{FF2B5EF4-FFF2-40B4-BE49-F238E27FC236}">
                        <a16:creationId xmlns:a16="http://schemas.microsoft.com/office/drawing/2014/main" xmlns="" id="{B901DA14-1FB0-ED42-AC51-3DCCCDE3F24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851604" y="2736203"/>
                    <a:ext cx="254391" cy="25439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6289EC"/>
                      </a:gs>
                      <a:gs pos="100000">
                        <a:srgbClr val="4867B1">
                          <a:lumMod val="55000"/>
                        </a:srgb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1" name="Овал 60">
                    <a:extLst>
                      <a:ext uri="{FF2B5EF4-FFF2-40B4-BE49-F238E27FC236}">
                        <a16:creationId xmlns:a16="http://schemas.microsoft.com/office/drawing/2014/main" xmlns="" id="{648DB05C-3A41-0C4F-A298-9200B23A7E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557675" y="3024346"/>
                    <a:ext cx="203129" cy="20312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6289EC"/>
                      </a:gs>
                      <a:gs pos="100000">
                        <a:srgbClr val="4867B1">
                          <a:lumMod val="55000"/>
                        </a:srgb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2" name="Овал 61">
                    <a:extLst>
                      <a:ext uri="{FF2B5EF4-FFF2-40B4-BE49-F238E27FC236}">
                        <a16:creationId xmlns:a16="http://schemas.microsoft.com/office/drawing/2014/main" xmlns="" id="{9361CB48-364F-2540-87E3-CA1097FCB63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253636" y="3176062"/>
                    <a:ext cx="141529" cy="14152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6289EC"/>
                      </a:gs>
                      <a:gs pos="100000">
                        <a:srgbClr val="4867B1">
                          <a:lumMod val="55000"/>
                        </a:srgb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51" name="Скругленный прямоугольник 50">
                  <a:extLst>
                    <a:ext uri="{FF2B5EF4-FFF2-40B4-BE49-F238E27FC236}">
                      <a16:creationId xmlns:a16="http://schemas.microsoft.com/office/drawing/2014/main" xmlns="" id="{DCBCD1B2-1E0A-AB47-A367-EA294DB65A7F}"/>
                    </a:ext>
                  </a:extLst>
                </p:cNvPr>
                <p:cNvSpPr/>
                <p:nvPr/>
              </p:nvSpPr>
              <p:spPr>
                <a:xfrm rot="797150">
                  <a:off x="6786078" y="1849488"/>
                  <a:ext cx="198887" cy="2328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" name="Скругленный прямоугольник 51">
                  <a:extLst>
                    <a:ext uri="{FF2B5EF4-FFF2-40B4-BE49-F238E27FC236}">
                      <a16:creationId xmlns:a16="http://schemas.microsoft.com/office/drawing/2014/main" xmlns="" id="{11E801EB-7F97-D647-9B6E-B623D2727F1F}"/>
                    </a:ext>
                  </a:extLst>
                </p:cNvPr>
                <p:cNvSpPr/>
                <p:nvPr/>
              </p:nvSpPr>
              <p:spPr>
                <a:xfrm rot="1845093">
                  <a:off x="6418048" y="2165677"/>
                  <a:ext cx="616382" cy="3116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867B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" name="Скругленный прямоугольник 52">
                  <a:extLst>
                    <a:ext uri="{FF2B5EF4-FFF2-40B4-BE49-F238E27FC236}">
                      <a16:creationId xmlns:a16="http://schemas.microsoft.com/office/drawing/2014/main" xmlns="" id="{4A8D17EE-F73E-044D-A574-004179ABE0A5}"/>
                    </a:ext>
                  </a:extLst>
                </p:cNvPr>
                <p:cNvSpPr/>
                <p:nvPr/>
              </p:nvSpPr>
              <p:spPr>
                <a:xfrm rot="2003030">
                  <a:off x="6117507" y="2513152"/>
                  <a:ext cx="709878" cy="3116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F904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" name="Скругленный прямоугольник 53">
                  <a:extLst>
                    <a:ext uri="{FF2B5EF4-FFF2-40B4-BE49-F238E27FC236}">
                      <a16:creationId xmlns:a16="http://schemas.microsoft.com/office/drawing/2014/main" xmlns="" id="{D8353652-2908-D14F-ABBC-AD47D1F33D4A}"/>
                    </a:ext>
                  </a:extLst>
                </p:cNvPr>
                <p:cNvSpPr/>
                <p:nvPr/>
              </p:nvSpPr>
              <p:spPr>
                <a:xfrm rot="1845093">
                  <a:off x="5997881" y="2868940"/>
                  <a:ext cx="545228" cy="3116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867B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Скругленный прямоугольник 54">
                  <a:extLst>
                    <a:ext uri="{FF2B5EF4-FFF2-40B4-BE49-F238E27FC236}">
                      <a16:creationId xmlns:a16="http://schemas.microsoft.com/office/drawing/2014/main" xmlns="" id="{AFEF9E5F-3F65-FC4E-AFD6-23A8AE2BB3EA}"/>
                    </a:ext>
                  </a:extLst>
                </p:cNvPr>
                <p:cNvSpPr/>
                <p:nvPr/>
              </p:nvSpPr>
              <p:spPr>
                <a:xfrm rot="1016482">
                  <a:off x="6026770" y="3153323"/>
                  <a:ext cx="187966" cy="3116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" name="Группа 2">
                <a:extLst>
                  <a:ext uri="{FF2B5EF4-FFF2-40B4-BE49-F238E27FC236}">
                    <a16:creationId xmlns:a16="http://schemas.microsoft.com/office/drawing/2014/main" xmlns="" id="{C4F6948A-B603-ED49-9B67-7A1283A22036}"/>
                  </a:ext>
                </a:extLst>
              </p:cNvPr>
              <p:cNvGrpSpPr/>
              <p:nvPr/>
            </p:nvGrpSpPr>
            <p:grpSpPr>
              <a:xfrm>
                <a:off x="5765708" y="3452869"/>
                <a:ext cx="347748" cy="150670"/>
                <a:chOff x="5765708" y="3452869"/>
                <a:chExt cx="347748" cy="150670"/>
              </a:xfrm>
              <a:grpFill/>
            </p:grpSpPr>
            <p:sp>
              <p:nvSpPr>
                <p:cNvPr id="76" name="Овал 75">
                  <a:extLst>
                    <a:ext uri="{FF2B5EF4-FFF2-40B4-BE49-F238E27FC236}">
                      <a16:creationId xmlns:a16="http://schemas.microsoft.com/office/drawing/2014/main" xmlns="" id="{C372ED68-156F-D74F-91FB-E9E37C61E46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04032" y="3494115"/>
                  <a:ext cx="109424" cy="109424"/>
                </a:xfrm>
                <a:prstGeom prst="ellipse">
                  <a:avLst/>
                </a:prstGeom>
                <a:gradFill>
                  <a:gsLst>
                    <a:gs pos="0">
                      <a:srgbClr val="3F904B"/>
                    </a:gs>
                    <a:gs pos="100000">
                      <a:srgbClr val="3F904B">
                        <a:lumMod val="55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" name="Овал 76">
                  <a:extLst>
                    <a:ext uri="{FF2B5EF4-FFF2-40B4-BE49-F238E27FC236}">
                      <a16:creationId xmlns:a16="http://schemas.microsoft.com/office/drawing/2014/main" xmlns="" id="{FF29FC20-6C89-0544-B252-70E8B5454FB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65708" y="3452869"/>
                  <a:ext cx="82492" cy="82492"/>
                </a:xfrm>
                <a:prstGeom prst="ellipse">
                  <a:avLst/>
                </a:prstGeom>
                <a:gradFill>
                  <a:gsLst>
                    <a:gs pos="0">
                      <a:srgbClr val="3F904B"/>
                    </a:gs>
                    <a:gs pos="100000">
                      <a:srgbClr val="3F904B">
                        <a:lumMod val="55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8" name="Группа 77">
                <a:extLst>
                  <a:ext uri="{FF2B5EF4-FFF2-40B4-BE49-F238E27FC236}">
                    <a16:creationId xmlns:a16="http://schemas.microsoft.com/office/drawing/2014/main" xmlns="" id="{59644C50-21C9-8E4A-ADA0-65B30E12F9C1}"/>
                  </a:ext>
                </a:extLst>
              </p:cNvPr>
              <p:cNvGrpSpPr/>
              <p:nvPr/>
            </p:nvGrpSpPr>
            <p:grpSpPr>
              <a:xfrm rot="9860250">
                <a:off x="8127942" y="1492322"/>
                <a:ext cx="356803" cy="221904"/>
                <a:chOff x="5756653" y="3381635"/>
                <a:chExt cx="356803" cy="221904"/>
              </a:xfrm>
              <a:grpFill/>
            </p:grpSpPr>
            <p:sp>
              <p:nvSpPr>
                <p:cNvPr id="79" name="Овал 78">
                  <a:extLst>
                    <a:ext uri="{FF2B5EF4-FFF2-40B4-BE49-F238E27FC236}">
                      <a16:creationId xmlns:a16="http://schemas.microsoft.com/office/drawing/2014/main" xmlns="" id="{26635452-AE0D-4B48-AD99-EFAE193A0FA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04032" y="3494115"/>
                  <a:ext cx="109424" cy="10942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6289EC"/>
                    </a:gs>
                    <a:gs pos="100000">
                      <a:srgbClr val="4867B1">
                        <a:lumMod val="5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" name="Овал 79">
                  <a:extLst>
                    <a:ext uri="{FF2B5EF4-FFF2-40B4-BE49-F238E27FC236}">
                      <a16:creationId xmlns:a16="http://schemas.microsoft.com/office/drawing/2014/main" xmlns="" id="{094E8252-C2FD-AB43-B723-EB462B6A6F5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56653" y="3381635"/>
                  <a:ext cx="82492" cy="8249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6289EC"/>
                    </a:gs>
                    <a:gs pos="100000">
                      <a:srgbClr val="4867B1">
                        <a:lumMod val="5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2" name="Крест 1">
              <a:extLst>
                <a:ext uri="{FF2B5EF4-FFF2-40B4-BE49-F238E27FC236}">
                  <a16:creationId xmlns:a16="http://schemas.microsoft.com/office/drawing/2014/main" xmlns="" id="{0FC16CB7-6233-B742-8210-B879647EA754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7390997" y="514733"/>
              <a:ext cx="439762" cy="439762"/>
            </a:xfrm>
            <a:prstGeom prst="plus">
              <a:avLst>
                <a:gd name="adj" fmla="val 36873"/>
              </a:avLst>
            </a:prstGeom>
            <a:solidFill>
              <a:schemeClr val="bg1"/>
            </a:solidFill>
            <a:ln w="508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1" name="Picture 2">
            <a:extLst>
              <a:ext uri="{FF2B5EF4-FFF2-40B4-BE49-F238E27FC236}">
                <a16:creationId xmlns:a16="http://schemas.microsoft.com/office/drawing/2014/main" xmlns="" id="{BF14FBE3-B9A2-AE4A-8E7E-754CDD78C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40" y="278412"/>
            <a:ext cx="2179672" cy="1227557"/>
          </a:xfrm>
          <a:prstGeom prst="roundRect">
            <a:avLst>
              <a:gd name="adj" fmla="val 5417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87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A4CCF6DE-B92F-E143-95A4-6CAF03E1107E}"/>
              </a:ext>
            </a:extLst>
          </p:cNvPr>
          <p:cNvSpPr/>
          <p:nvPr/>
        </p:nvSpPr>
        <p:spPr>
          <a:xfrm>
            <a:off x="348910" y="944880"/>
            <a:ext cx="2875292" cy="3755233"/>
          </a:xfrm>
          <a:prstGeom prst="roundRect">
            <a:avLst>
              <a:gd name="adj" fmla="val 2904"/>
            </a:avLst>
          </a:prstGeom>
          <a:solidFill>
            <a:srgbClr val="4867B1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D74FC9-A265-3244-9766-D21BEDCCD89D}"/>
              </a:ext>
            </a:extLst>
          </p:cNvPr>
          <p:cNvSpPr/>
          <p:nvPr/>
        </p:nvSpPr>
        <p:spPr>
          <a:xfrm>
            <a:off x="138662" y="56782"/>
            <a:ext cx="7798330" cy="861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0" tIns="45709" rIns="91420" bIns="45709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ДИНАМИКА ДОЛИ СЛУЧАЕВ, ЗАВЕРШИВШИХСЯ 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ЛЕТАЛЬНЫМ ИСХОДОМ,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ОТ ЧИСЛА ГОСПИТАЛИЗАЦИЙ С ОКС В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МО ОЛС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(2019 </a:t>
            </a: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– 2021 ГГ.)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                                                                         </a:t>
            </a:r>
          </a:p>
          <a:p>
            <a:pPr>
              <a:lnSpc>
                <a:spcPts val="2000"/>
              </a:lnSpc>
            </a:pP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                                                                                                    (</a:t>
            </a: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ПРОДОЛЖЕНИЕ)</a:t>
            </a: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9EBF1D3-904C-9F43-AF87-2485D2192D8D}"/>
              </a:ext>
            </a:extLst>
          </p:cNvPr>
          <p:cNvSpPr>
            <a:spLocks noChangeAspect="1"/>
          </p:cNvSpPr>
          <p:nvPr/>
        </p:nvSpPr>
        <p:spPr>
          <a:xfrm>
            <a:off x="8552863" y="4634087"/>
            <a:ext cx="411750" cy="411750"/>
          </a:xfrm>
          <a:prstGeom prst="ellipse">
            <a:avLst/>
          </a:prstGeom>
          <a:gradFill>
            <a:gsLst>
              <a:gs pos="0">
                <a:srgbClr val="3F904B">
                  <a:lumMod val="55000"/>
                </a:srgbClr>
              </a:gs>
              <a:gs pos="100000">
                <a:srgbClr val="3F904B"/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xmlns="" id="{BFECC348-0688-C443-8F30-734D67047D88}"/>
              </a:ext>
            </a:extLst>
          </p:cNvPr>
          <p:cNvCxnSpPr>
            <a:cxnSpLocks/>
          </p:cNvCxnSpPr>
          <p:nvPr/>
        </p:nvCxnSpPr>
        <p:spPr>
          <a:xfrm>
            <a:off x="323850" y="4844376"/>
            <a:ext cx="7892498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F78F8755-E287-7D40-967A-F26AD9FFE559}"/>
              </a:ext>
            </a:extLst>
          </p:cNvPr>
          <p:cNvGrpSpPr/>
          <p:nvPr/>
        </p:nvGrpSpPr>
        <p:grpSpPr>
          <a:xfrm>
            <a:off x="8583947" y="1072472"/>
            <a:ext cx="338554" cy="3422915"/>
            <a:chOff x="8583944" y="1072470"/>
            <a:chExt cx="338554" cy="34229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E89183D-6CCB-D341-AB98-F9B51102D18D}"/>
                </a:ext>
              </a:extLst>
            </p:cNvPr>
            <p:cNvSpPr txBox="1"/>
            <p:nvPr/>
          </p:nvSpPr>
          <p:spPr>
            <a:xfrm rot="16200000">
              <a:off x="7543658" y="2615114"/>
              <a:ext cx="241912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000" b="1" dirty="0" err="1">
                  <a:solidFill>
                    <a:schemeClr val="bg2">
                      <a:lumMod val="75000"/>
                    </a:schemeClr>
                  </a:solidFill>
                </a:rPr>
                <a:t>Пузакова</a:t>
              </a:r>
              <a:r>
                <a:rPr lang="ru-RU" sz="1000" b="1" dirty="0">
                  <a:solidFill>
                    <a:schemeClr val="bg2">
                      <a:lumMod val="75000"/>
                    </a:schemeClr>
                  </a:solidFill>
                </a:rPr>
                <a:t> Елена Викторовна</a:t>
              </a:r>
            </a:p>
            <a:p>
              <a:pPr algn="ctr"/>
              <a:r>
                <a:rPr lang="ru-RU" sz="600" dirty="0">
                  <a:solidFill>
                    <a:schemeClr val="bg2">
                      <a:lumMod val="75000"/>
                    </a:schemeClr>
                  </a:solidFill>
                </a:rPr>
                <a:t>Директор Хабаровского краевого фонда ОМС</a:t>
              </a:r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xmlns="" id="{C054D20C-6B5E-B243-8888-898F4AC46F66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1072470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xmlns="" id="{875503E9-57E7-934F-B707-404D105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3891745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72F354C6-51AD-6C4B-AA95-58F03B219388}"/>
              </a:ext>
            </a:extLst>
          </p:cNvPr>
          <p:cNvSpPr/>
          <p:nvPr/>
        </p:nvSpPr>
        <p:spPr>
          <a:xfrm>
            <a:off x="348910" y="2822496"/>
            <a:ext cx="1619589" cy="1730049"/>
          </a:xfrm>
          <a:prstGeom prst="roundRect">
            <a:avLst>
              <a:gd name="adj" fmla="val 8630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D71E31C2-BE2C-D546-992F-4E23196F5AB3}"/>
              </a:ext>
            </a:extLst>
          </p:cNvPr>
          <p:cNvSpPr/>
          <p:nvPr/>
        </p:nvSpPr>
        <p:spPr>
          <a:xfrm>
            <a:off x="1860549" y="944880"/>
            <a:ext cx="6692313" cy="3755233"/>
          </a:xfrm>
          <a:prstGeom prst="roundRect">
            <a:avLst>
              <a:gd name="adj" fmla="val 2904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17680" y="2274245"/>
            <a:ext cx="1750820" cy="23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ДОЛЯ ГОСПИТАЛИЗАЦИЙ</a:t>
            </a:r>
          </a:p>
          <a:p>
            <a:pPr algn="ctr"/>
            <a:r>
              <a:rPr lang="ru-RU" sz="9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 ЛЕТАЛЬНЫМ ИСХОДОМ ОТ ЧИСЛА ГОСПИТАЛИЗАЦИЙ</a:t>
            </a:r>
          </a:p>
          <a:p>
            <a:pPr algn="ctr"/>
            <a:r>
              <a:rPr lang="ru-RU" sz="9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В МО ОЛС </a:t>
            </a:r>
            <a:endParaRPr lang="ru-RU" sz="900" dirty="0">
              <a:solidFill>
                <a:schemeClr val="bg1"/>
              </a:solidFill>
            </a:endParaRPr>
          </a:p>
        </p:txBody>
      </p:sp>
      <p:grpSp>
        <p:nvGrpSpPr>
          <p:cNvPr id="32" name="Рисунок 114">
            <a:extLst>
              <a:ext uri="{FF2B5EF4-FFF2-40B4-BE49-F238E27FC236}">
                <a16:creationId xmlns="" xmlns:a16="http://schemas.microsoft.com/office/drawing/2014/main" id="{69BCF3D6-4C16-4949-AFF9-4420DA8F58CF}"/>
              </a:ext>
            </a:extLst>
          </p:cNvPr>
          <p:cNvGrpSpPr>
            <a:grpSpLocks noChangeAspect="1"/>
          </p:cNvGrpSpPr>
          <p:nvPr/>
        </p:nvGrpSpPr>
        <p:grpSpPr>
          <a:xfrm>
            <a:off x="929497" y="1172112"/>
            <a:ext cx="276386" cy="751938"/>
            <a:chOff x="3572155" y="1221169"/>
            <a:chExt cx="236903" cy="432000"/>
          </a:xfrm>
          <a:solidFill>
            <a:schemeClr val="bg1"/>
          </a:solidFill>
        </p:grpSpPr>
        <p:sp>
          <p:nvSpPr>
            <p:cNvPr id="33" name="Полилиния 32">
              <a:extLst>
                <a:ext uri="{FF2B5EF4-FFF2-40B4-BE49-F238E27FC236}">
                  <a16:creationId xmlns="" xmlns:a16="http://schemas.microsoft.com/office/drawing/2014/main" id="{9506BBB2-AB1A-7E4B-8A08-A93C29588489}"/>
                </a:ext>
              </a:extLst>
            </p:cNvPr>
            <p:cNvSpPr/>
            <p:nvPr/>
          </p:nvSpPr>
          <p:spPr>
            <a:xfrm>
              <a:off x="3572155" y="1323362"/>
              <a:ext cx="236903" cy="329806"/>
            </a:xfrm>
            <a:custGeom>
              <a:avLst/>
              <a:gdLst>
                <a:gd name="connsiteX0" fmla="*/ 226862 w 236903"/>
                <a:gd name="connsiteY0" fmla="*/ 51133 h 329806"/>
                <a:gd name="connsiteX1" fmla="*/ 201297 w 236903"/>
                <a:gd name="connsiteY1" fmla="*/ 44625 h 329806"/>
                <a:gd name="connsiteX2" fmla="*/ 144798 w 236903"/>
                <a:gd name="connsiteY2" fmla="*/ 54042 h 329806"/>
                <a:gd name="connsiteX3" fmla="*/ 125419 w 236903"/>
                <a:gd name="connsiteY3" fmla="*/ 55721 h 329806"/>
                <a:gd name="connsiteX4" fmla="*/ 125419 w 236903"/>
                <a:gd name="connsiteY4" fmla="*/ 6968 h 329806"/>
                <a:gd name="connsiteX5" fmla="*/ 118452 w 236903"/>
                <a:gd name="connsiteY5" fmla="*/ 0 h 329806"/>
                <a:gd name="connsiteX6" fmla="*/ 111484 w 236903"/>
                <a:gd name="connsiteY6" fmla="*/ 6968 h 329806"/>
                <a:gd name="connsiteX7" fmla="*/ 111484 w 236903"/>
                <a:gd name="connsiteY7" fmla="*/ 55721 h 329806"/>
                <a:gd name="connsiteX8" fmla="*/ 92106 w 236903"/>
                <a:gd name="connsiteY8" fmla="*/ 54043 h 329806"/>
                <a:gd name="connsiteX9" fmla="*/ 35605 w 236903"/>
                <a:gd name="connsiteY9" fmla="*/ 44624 h 329806"/>
                <a:gd name="connsiteX10" fmla="*/ 10041 w 236903"/>
                <a:gd name="connsiteY10" fmla="*/ 51133 h 329806"/>
                <a:gd name="connsiteX11" fmla="*/ 0 w 236903"/>
                <a:gd name="connsiteY11" fmla="*/ 73394 h 329806"/>
                <a:gd name="connsiteX12" fmla="*/ 0 w 236903"/>
                <a:gd name="connsiteY12" fmla="*/ 107303 h 329806"/>
                <a:gd name="connsiteX13" fmla="*/ 6968 w 236903"/>
                <a:gd name="connsiteY13" fmla="*/ 114271 h 329806"/>
                <a:gd name="connsiteX14" fmla="*/ 9290 w 236903"/>
                <a:gd name="connsiteY14" fmla="*/ 114326 h 329806"/>
                <a:gd name="connsiteX15" fmla="*/ 9290 w 236903"/>
                <a:gd name="connsiteY15" fmla="*/ 294968 h 329806"/>
                <a:gd name="connsiteX16" fmla="*/ 44129 w 236903"/>
                <a:gd name="connsiteY16" fmla="*/ 329806 h 329806"/>
                <a:gd name="connsiteX17" fmla="*/ 192774 w 236903"/>
                <a:gd name="connsiteY17" fmla="*/ 329806 h 329806"/>
                <a:gd name="connsiteX18" fmla="*/ 227613 w 236903"/>
                <a:gd name="connsiteY18" fmla="*/ 294968 h 329806"/>
                <a:gd name="connsiteX19" fmla="*/ 227613 w 236903"/>
                <a:gd name="connsiteY19" fmla="*/ 114326 h 329806"/>
                <a:gd name="connsiteX20" fmla="*/ 229935 w 236903"/>
                <a:gd name="connsiteY20" fmla="*/ 114271 h 329806"/>
                <a:gd name="connsiteX21" fmla="*/ 236903 w 236903"/>
                <a:gd name="connsiteY21" fmla="*/ 107303 h 329806"/>
                <a:gd name="connsiteX22" fmla="*/ 236903 w 236903"/>
                <a:gd name="connsiteY22" fmla="*/ 73394 h 329806"/>
                <a:gd name="connsiteX23" fmla="*/ 226862 w 236903"/>
                <a:gd name="connsiteY23" fmla="*/ 51133 h 329806"/>
                <a:gd name="connsiteX24" fmla="*/ 213677 w 236903"/>
                <a:gd name="connsiteY24" fmla="*/ 294968 h 329806"/>
                <a:gd name="connsiteX25" fmla="*/ 192774 w 236903"/>
                <a:gd name="connsiteY25" fmla="*/ 315871 h 329806"/>
                <a:gd name="connsiteX26" fmla="*/ 44129 w 236903"/>
                <a:gd name="connsiteY26" fmla="*/ 315871 h 329806"/>
                <a:gd name="connsiteX27" fmla="*/ 23226 w 236903"/>
                <a:gd name="connsiteY27" fmla="*/ 294968 h 329806"/>
                <a:gd name="connsiteX28" fmla="*/ 23226 w 236903"/>
                <a:gd name="connsiteY28" fmla="*/ 117717 h 329806"/>
                <a:gd name="connsiteX29" fmla="*/ 30973 w 236903"/>
                <a:gd name="connsiteY29" fmla="*/ 122391 h 329806"/>
                <a:gd name="connsiteX30" fmla="*/ 62707 w 236903"/>
                <a:gd name="connsiteY30" fmla="*/ 132852 h 329806"/>
                <a:gd name="connsiteX31" fmla="*/ 94443 w 236903"/>
                <a:gd name="connsiteY31" fmla="*/ 122391 h 329806"/>
                <a:gd name="connsiteX32" fmla="*/ 118448 w 236903"/>
                <a:gd name="connsiteY32" fmla="*/ 114271 h 329806"/>
                <a:gd name="connsiteX33" fmla="*/ 142469 w 236903"/>
                <a:gd name="connsiteY33" fmla="*/ 122390 h 329806"/>
                <a:gd name="connsiteX34" fmla="*/ 158147 w 236903"/>
                <a:gd name="connsiteY34" fmla="*/ 130546 h 329806"/>
                <a:gd name="connsiteX35" fmla="*/ 166897 w 236903"/>
                <a:gd name="connsiteY35" fmla="*/ 126013 h 329806"/>
                <a:gd name="connsiteX36" fmla="*/ 162364 w 236903"/>
                <a:gd name="connsiteY36" fmla="*/ 117263 h 329806"/>
                <a:gd name="connsiteX37" fmla="*/ 150193 w 236903"/>
                <a:gd name="connsiteY37" fmla="*/ 110791 h 329806"/>
                <a:gd name="connsiteX38" fmla="*/ 118448 w 236903"/>
                <a:gd name="connsiteY38" fmla="*/ 100335 h 329806"/>
                <a:gd name="connsiteX39" fmla="*/ 86713 w 236903"/>
                <a:gd name="connsiteY39" fmla="*/ 110796 h 329806"/>
                <a:gd name="connsiteX40" fmla="*/ 62707 w 236903"/>
                <a:gd name="connsiteY40" fmla="*/ 118916 h 329806"/>
                <a:gd name="connsiteX41" fmla="*/ 38703 w 236903"/>
                <a:gd name="connsiteY41" fmla="*/ 110796 h 329806"/>
                <a:gd name="connsiteX42" fmla="*/ 13935 w 236903"/>
                <a:gd name="connsiteY42" fmla="*/ 100717 h 329806"/>
                <a:gd name="connsiteX43" fmla="*/ 13935 w 236903"/>
                <a:gd name="connsiteY43" fmla="*/ 73394 h 329806"/>
                <a:gd name="connsiteX44" fmla="*/ 19049 w 236903"/>
                <a:gd name="connsiteY44" fmla="*/ 61766 h 329806"/>
                <a:gd name="connsiteX45" fmla="*/ 33313 w 236903"/>
                <a:gd name="connsiteY45" fmla="*/ 58370 h 329806"/>
                <a:gd name="connsiteX46" fmla="*/ 89814 w 236903"/>
                <a:gd name="connsiteY46" fmla="*/ 67789 h 329806"/>
                <a:gd name="connsiteX47" fmla="*/ 118236 w 236903"/>
                <a:gd name="connsiteY47" fmla="*/ 69761 h 329806"/>
                <a:gd name="connsiteX48" fmla="*/ 118451 w 236903"/>
                <a:gd name="connsiteY48" fmla="*/ 69772 h 329806"/>
                <a:gd name="connsiteX49" fmla="*/ 118665 w 236903"/>
                <a:gd name="connsiteY49" fmla="*/ 69761 h 329806"/>
                <a:gd name="connsiteX50" fmla="*/ 147088 w 236903"/>
                <a:gd name="connsiteY50" fmla="*/ 67789 h 329806"/>
                <a:gd name="connsiteX51" fmla="*/ 203587 w 236903"/>
                <a:gd name="connsiteY51" fmla="*/ 58371 h 329806"/>
                <a:gd name="connsiteX52" fmla="*/ 217852 w 236903"/>
                <a:gd name="connsiteY52" fmla="*/ 61766 h 329806"/>
                <a:gd name="connsiteX53" fmla="*/ 222966 w 236903"/>
                <a:gd name="connsiteY53" fmla="*/ 73394 h 329806"/>
                <a:gd name="connsiteX54" fmla="*/ 222966 w 236903"/>
                <a:gd name="connsiteY54" fmla="*/ 100716 h 329806"/>
                <a:gd name="connsiteX55" fmla="*/ 198188 w 236903"/>
                <a:gd name="connsiteY55" fmla="*/ 110792 h 329806"/>
                <a:gd name="connsiteX56" fmla="*/ 186016 w 236903"/>
                <a:gd name="connsiteY56" fmla="*/ 117264 h 329806"/>
                <a:gd name="connsiteX57" fmla="*/ 181158 w 236903"/>
                <a:gd name="connsiteY57" fmla="*/ 123905 h 329806"/>
                <a:gd name="connsiteX58" fmla="*/ 181158 w 236903"/>
                <a:gd name="connsiteY58" fmla="*/ 199214 h 329806"/>
                <a:gd name="connsiteX59" fmla="*/ 174190 w 236903"/>
                <a:gd name="connsiteY59" fmla="*/ 206182 h 329806"/>
                <a:gd name="connsiteX60" fmla="*/ 167222 w 236903"/>
                <a:gd name="connsiteY60" fmla="*/ 199214 h 329806"/>
                <a:gd name="connsiteX61" fmla="*/ 167222 w 236903"/>
                <a:gd name="connsiteY61" fmla="*/ 151776 h 329806"/>
                <a:gd name="connsiteX62" fmla="*/ 160254 w 236903"/>
                <a:gd name="connsiteY62" fmla="*/ 144808 h 329806"/>
                <a:gd name="connsiteX63" fmla="*/ 153287 w 236903"/>
                <a:gd name="connsiteY63" fmla="*/ 151776 h 329806"/>
                <a:gd name="connsiteX64" fmla="*/ 153287 w 236903"/>
                <a:gd name="connsiteY64" fmla="*/ 199214 h 329806"/>
                <a:gd name="connsiteX65" fmla="*/ 174190 w 236903"/>
                <a:gd name="connsiteY65" fmla="*/ 220117 h 329806"/>
                <a:gd name="connsiteX66" fmla="*/ 195093 w 236903"/>
                <a:gd name="connsiteY66" fmla="*/ 199214 h 329806"/>
                <a:gd name="connsiteX67" fmla="*/ 195093 w 236903"/>
                <a:gd name="connsiteY67" fmla="*/ 128685 h 329806"/>
                <a:gd name="connsiteX68" fmla="*/ 205913 w 236903"/>
                <a:gd name="connsiteY68" fmla="*/ 122391 h 329806"/>
                <a:gd name="connsiteX69" fmla="*/ 213676 w 236903"/>
                <a:gd name="connsiteY69" fmla="*/ 117712 h 329806"/>
                <a:gd name="connsiteX70" fmla="*/ 213676 w 236903"/>
                <a:gd name="connsiteY70" fmla="*/ 294968 h 329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36903" h="329806">
                  <a:moveTo>
                    <a:pt x="226862" y="51133"/>
                  </a:moveTo>
                  <a:cubicBezTo>
                    <a:pt x="220111" y="45416"/>
                    <a:pt x="210794" y="43042"/>
                    <a:pt x="201297" y="44625"/>
                  </a:cubicBezTo>
                  <a:lnTo>
                    <a:pt x="144798" y="54042"/>
                  </a:lnTo>
                  <a:cubicBezTo>
                    <a:pt x="139393" y="54943"/>
                    <a:pt x="132578" y="55501"/>
                    <a:pt x="125419" y="55721"/>
                  </a:cubicBezTo>
                  <a:lnTo>
                    <a:pt x="125419" y="6968"/>
                  </a:lnTo>
                  <a:cubicBezTo>
                    <a:pt x="125419" y="3119"/>
                    <a:pt x="122301" y="0"/>
                    <a:pt x="118452" y="0"/>
                  </a:cubicBezTo>
                  <a:cubicBezTo>
                    <a:pt x="114603" y="0"/>
                    <a:pt x="111484" y="3119"/>
                    <a:pt x="111484" y="6968"/>
                  </a:cubicBezTo>
                  <a:lnTo>
                    <a:pt x="111484" y="55721"/>
                  </a:lnTo>
                  <a:cubicBezTo>
                    <a:pt x="104326" y="55502"/>
                    <a:pt x="97510" y="54943"/>
                    <a:pt x="92106" y="54043"/>
                  </a:cubicBezTo>
                  <a:lnTo>
                    <a:pt x="35605" y="44624"/>
                  </a:lnTo>
                  <a:cubicBezTo>
                    <a:pt x="26110" y="43043"/>
                    <a:pt x="16791" y="45415"/>
                    <a:pt x="10041" y="51133"/>
                  </a:cubicBezTo>
                  <a:cubicBezTo>
                    <a:pt x="3566" y="56618"/>
                    <a:pt x="0" y="64524"/>
                    <a:pt x="0" y="73394"/>
                  </a:cubicBezTo>
                  <a:lnTo>
                    <a:pt x="0" y="107303"/>
                  </a:lnTo>
                  <a:cubicBezTo>
                    <a:pt x="0" y="111152"/>
                    <a:pt x="3119" y="114271"/>
                    <a:pt x="6968" y="114271"/>
                  </a:cubicBezTo>
                  <a:cubicBezTo>
                    <a:pt x="7771" y="114271"/>
                    <a:pt x="8542" y="114291"/>
                    <a:pt x="9290" y="114326"/>
                  </a:cubicBezTo>
                  <a:lnTo>
                    <a:pt x="9290" y="294968"/>
                  </a:lnTo>
                  <a:cubicBezTo>
                    <a:pt x="9290" y="314178"/>
                    <a:pt x="24919" y="329806"/>
                    <a:pt x="44129" y="329806"/>
                  </a:cubicBezTo>
                  <a:lnTo>
                    <a:pt x="192774" y="329806"/>
                  </a:lnTo>
                  <a:cubicBezTo>
                    <a:pt x="211985" y="329806"/>
                    <a:pt x="227613" y="314178"/>
                    <a:pt x="227613" y="294968"/>
                  </a:cubicBezTo>
                  <a:lnTo>
                    <a:pt x="227613" y="114326"/>
                  </a:lnTo>
                  <a:cubicBezTo>
                    <a:pt x="228362" y="114292"/>
                    <a:pt x="229132" y="114271"/>
                    <a:pt x="229935" y="114271"/>
                  </a:cubicBezTo>
                  <a:cubicBezTo>
                    <a:pt x="233784" y="114271"/>
                    <a:pt x="236903" y="111152"/>
                    <a:pt x="236903" y="107303"/>
                  </a:cubicBezTo>
                  <a:lnTo>
                    <a:pt x="236903" y="73394"/>
                  </a:lnTo>
                  <a:cubicBezTo>
                    <a:pt x="236903" y="64524"/>
                    <a:pt x="233338" y="56618"/>
                    <a:pt x="226862" y="51133"/>
                  </a:cubicBezTo>
                  <a:close/>
                  <a:moveTo>
                    <a:pt x="213677" y="294968"/>
                  </a:moveTo>
                  <a:cubicBezTo>
                    <a:pt x="213677" y="306493"/>
                    <a:pt x="204300" y="315871"/>
                    <a:pt x="192774" y="315871"/>
                  </a:cubicBezTo>
                  <a:lnTo>
                    <a:pt x="44129" y="315871"/>
                  </a:lnTo>
                  <a:cubicBezTo>
                    <a:pt x="32603" y="315871"/>
                    <a:pt x="23226" y="306493"/>
                    <a:pt x="23226" y="294968"/>
                  </a:cubicBezTo>
                  <a:lnTo>
                    <a:pt x="23226" y="117717"/>
                  </a:lnTo>
                  <a:cubicBezTo>
                    <a:pt x="25956" y="119055"/>
                    <a:pt x="28398" y="120675"/>
                    <a:pt x="30973" y="122391"/>
                  </a:cubicBezTo>
                  <a:cubicBezTo>
                    <a:pt x="38327" y="127294"/>
                    <a:pt x="46663" y="132852"/>
                    <a:pt x="62707" y="132852"/>
                  </a:cubicBezTo>
                  <a:cubicBezTo>
                    <a:pt x="78752" y="132852"/>
                    <a:pt x="87088" y="127294"/>
                    <a:pt x="94443" y="122391"/>
                  </a:cubicBezTo>
                  <a:cubicBezTo>
                    <a:pt x="100978" y="118034"/>
                    <a:pt x="106622" y="114271"/>
                    <a:pt x="118448" y="114271"/>
                  </a:cubicBezTo>
                  <a:cubicBezTo>
                    <a:pt x="130278" y="114271"/>
                    <a:pt x="135928" y="118034"/>
                    <a:pt x="142469" y="122390"/>
                  </a:cubicBezTo>
                  <a:cubicBezTo>
                    <a:pt x="146744" y="125236"/>
                    <a:pt x="151589" y="128464"/>
                    <a:pt x="158147" y="130546"/>
                  </a:cubicBezTo>
                  <a:cubicBezTo>
                    <a:pt x="161815" y="131710"/>
                    <a:pt x="165733" y="129682"/>
                    <a:pt x="166897" y="126013"/>
                  </a:cubicBezTo>
                  <a:cubicBezTo>
                    <a:pt x="168061" y="122345"/>
                    <a:pt x="166032" y="118427"/>
                    <a:pt x="162364" y="117263"/>
                  </a:cubicBezTo>
                  <a:cubicBezTo>
                    <a:pt x="157679" y="115776"/>
                    <a:pt x="154210" y="113465"/>
                    <a:pt x="150193" y="110791"/>
                  </a:cubicBezTo>
                  <a:cubicBezTo>
                    <a:pt x="142835" y="105890"/>
                    <a:pt x="134494" y="100335"/>
                    <a:pt x="118448" y="100335"/>
                  </a:cubicBezTo>
                  <a:cubicBezTo>
                    <a:pt x="102403" y="100335"/>
                    <a:pt x="94067" y="105892"/>
                    <a:pt x="86713" y="110796"/>
                  </a:cubicBezTo>
                  <a:cubicBezTo>
                    <a:pt x="80177" y="115153"/>
                    <a:pt x="74533" y="118916"/>
                    <a:pt x="62707" y="118916"/>
                  </a:cubicBezTo>
                  <a:cubicBezTo>
                    <a:pt x="50882" y="118916"/>
                    <a:pt x="45238" y="115153"/>
                    <a:pt x="38703" y="110796"/>
                  </a:cubicBezTo>
                  <a:cubicBezTo>
                    <a:pt x="32495" y="106658"/>
                    <a:pt x="25588" y="102052"/>
                    <a:pt x="13935" y="100717"/>
                  </a:cubicBezTo>
                  <a:lnTo>
                    <a:pt x="13935" y="73394"/>
                  </a:lnTo>
                  <a:cubicBezTo>
                    <a:pt x="13935" y="68689"/>
                    <a:pt x="15751" y="64559"/>
                    <a:pt x="19049" y="61766"/>
                  </a:cubicBezTo>
                  <a:cubicBezTo>
                    <a:pt x="22721" y="58654"/>
                    <a:pt x="27788" y="57450"/>
                    <a:pt x="33313" y="58370"/>
                  </a:cubicBezTo>
                  <a:lnTo>
                    <a:pt x="89814" y="67789"/>
                  </a:lnTo>
                  <a:cubicBezTo>
                    <a:pt x="97654" y="69095"/>
                    <a:pt x="107937" y="69752"/>
                    <a:pt x="118236" y="69761"/>
                  </a:cubicBezTo>
                  <a:cubicBezTo>
                    <a:pt x="118308" y="69763"/>
                    <a:pt x="118378" y="69772"/>
                    <a:pt x="118451" y="69772"/>
                  </a:cubicBezTo>
                  <a:cubicBezTo>
                    <a:pt x="118523" y="69772"/>
                    <a:pt x="118594" y="69763"/>
                    <a:pt x="118665" y="69761"/>
                  </a:cubicBezTo>
                  <a:cubicBezTo>
                    <a:pt x="128965" y="69752"/>
                    <a:pt x="139247" y="69095"/>
                    <a:pt x="147088" y="67789"/>
                  </a:cubicBezTo>
                  <a:lnTo>
                    <a:pt x="203587" y="58371"/>
                  </a:lnTo>
                  <a:cubicBezTo>
                    <a:pt x="209116" y="57446"/>
                    <a:pt x="214182" y="58656"/>
                    <a:pt x="217852" y="61766"/>
                  </a:cubicBezTo>
                  <a:cubicBezTo>
                    <a:pt x="221151" y="64559"/>
                    <a:pt x="222966" y="68688"/>
                    <a:pt x="222966" y="73394"/>
                  </a:cubicBezTo>
                  <a:lnTo>
                    <a:pt x="222966" y="100716"/>
                  </a:lnTo>
                  <a:cubicBezTo>
                    <a:pt x="211311" y="102051"/>
                    <a:pt x="204400" y="106655"/>
                    <a:pt x="198188" y="110792"/>
                  </a:cubicBezTo>
                  <a:cubicBezTo>
                    <a:pt x="194171" y="113466"/>
                    <a:pt x="190702" y="115777"/>
                    <a:pt x="186016" y="117264"/>
                  </a:cubicBezTo>
                  <a:cubicBezTo>
                    <a:pt x="183123" y="118183"/>
                    <a:pt x="181158" y="120870"/>
                    <a:pt x="181158" y="123905"/>
                  </a:cubicBezTo>
                  <a:lnTo>
                    <a:pt x="181158" y="199214"/>
                  </a:lnTo>
                  <a:cubicBezTo>
                    <a:pt x="181158" y="203057"/>
                    <a:pt x="178032" y="206182"/>
                    <a:pt x="174190" y="206182"/>
                  </a:cubicBezTo>
                  <a:cubicBezTo>
                    <a:pt x="170347" y="206182"/>
                    <a:pt x="167222" y="203057"/>
                    <a:pt x="167222" y="199214"/>
                  </a:cubicBezTo>
                  <a:lnTo>
                    <a:pt x="167222" y="151776"/>
                  </a:lnTo>
                  <a:cubicBezTo>
                    <a:pt x="167222" y="147927"/>
                    <a:pt x="164103" y="144808"/>
                    <a:pt x="160254" y="144808"/>
                  </a:cubicBezTo>
                  <a:cubicBezTo>
                    <a:pt x="156405" y="144808"/>
                    <a:pt x="153287" y="147927"/>
                    <a:pt x="153287" y="151776"/>
                  </a:cubicBezTo>
                  <a:lnTo>
                    <a:pt x="153287" y="199214"/>
                  </a:lnTo>
                  <a:cubicBezTo>
                    <a:pt x="153287" y="210740"/>
                    <a:pt x="162664" y="220117"/>
                    <a:pt x="174190" y="220117"/>
                  </a:cubicBezTo>
                  <a:cubicBezTo>
                    <a:pt x="185715" y="220117"/>
                    <a:pt x="195093" y="210740"/>
                    <a:pt x="195093" y="199214"/>
                  </a:cubicBezTo>
                  <a:lnTo>
                    <a:pt x="195093" y="128685"/>
                  </a:lnTo>
                  <a:cubicBezTo>
                    <a:pt x="199312" y="126786"/>
                    <a:pt x="202767" y="124485"/>
                    <a:pt x="205913" y="122391"/>
                  </a:cubicBezTo>
                  <a:cubicBezTo>
                    <a:pt x="208493" y="120672"/>
                    <a:pt x="210940" y="119051"/>
                    <a:pt x="213676" y="117712"/>
                  </a:cubicBezTo>
                  <a:lnTo>
                    <a:pt x="213676" y="294968"/>
                  </a:lnTo>
                  <a:close/>
                </a:path>
              </a:pathLst>
            </a:custGeom>
            <a:grpFill/>
            <a:ln w="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="" xmlns:a16="http://schemas.microsoft.com/office/drawing/2014/main" id="{D73FF40C-9A8F-1845-8E09-6A49946BED15}"/>
                </a:ext>
              </a:extLst>
            </p:cNvPr>
            <p:cNvSpPr/>
            <p:nvPr/>
          </p:nvSpPr>
          <p:spPr>
            <a:xfrm>
              <a:off x="3638934" y="1221169"/>
              <a:ext cx="103343" cy="134210"/>
            </a:xfrm>
            <a:custGeom>
              <a:avLst/>
              <a:gdLst>
                <a:gd name="connsiteX0" fmla="*/ 19449 w 103343"/>
                <a:gd name="connsiteY0" fmla="*/ 132683 h 134210"/>
                <a:gd name="connsiteX1" fmla="*/ 29242 w 103343"/>
                <a:gd name="connsiteY1" fmla="*/ 131595 h 134210"/>
                <a:gd name="connsiteX2" fmla="*/ 28153 w 103343"/>
                <a:gd name="connsiteY2" fmla="*/ 121802 h 134210"/>
                <a:gd name="connsiteX3" fmla="*/ 13935 w 103343"/>
                <a:gd name="connsiteY3" fmla="*/ 92327 h 134210"/>
                <a:gd name="connsiteX4" fmla="*/ 51672 w 103343"/>
                <a:gd name="connsiteY4" fmla="*/ 17562 h 134210"/>
                <a:gd name="connsiteX5" fmla="*/ 89408 w 103343"/>
                <a:gd name="connsiteY5" fmla="*/ 92327 h 134210"/>
                <a:gd name="connsiteX6" fmla="*/ 75190 w 103343"/>
                <a:gd name="connsiteY6" fmla="*/ 121802 h 134210"/>
                <a:gd name="connsiteX7" fmla="*/ 74101 w 103343"/>
                <a:gd name="connsiteY7" fmla="*/ 131595 h 134210"/>
                <a:gd name="connsiteX8" fmla="*/ 79547 w 103343"/>
                <a:gd name="connsiteY8" fmla="*/ 134210 h 134210"/>
                <a:gd name="connsiteX9" fmla="*/ 83894 w 103343"/>
                <a:gd name="connsiteY9" fmla="*/ 132683 h 134210"/>
                <a:gd name="connsiteX10" fmla="*/ 103344 w 103343"/>
                <a:gd name="connsiteY10" fmla="*/ 92327 h 134210"/>
                <a:gd name="connsiteX11" fmla="*/ 56862 w 103343"/>
                <a:gd name="connsiteY11" fmla="*/ 2319 h 134210"/>
                <a:gd name="connsiteX12" fmla="*/ 51673 w 103343"/>
                <a:gd name="connsiteY12" fmla="*/ 0 h 134210"/>
                <a:gd name="connsiteX13" fmla="*/ 46482 w 103343"/>
                <a:gd name="connsiteY13" fmla="*/ 2320 h 134210"/>
                <a:gd name="connsiteX14" fmla="*/ 0 w 103343"/>
                <a:gd name="connsiteY14" fmla="*/ 92328 h 134210"/>
                <a:gd name="connsiteX15" fmla="*/ 19449 w 103343"/>
                <a:gd name="connsiteY15" fmla="*/ 132683 h 134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343" h="134210">
                  <a:moveTo>
                    <a:pt x="19449" y="132683"/>
                  </a:moveTo>
                  <a:cubicBezTo>
                    <a:pt x="22453" y="135087"/>
                    <a:pt x="26839" y="134600"/>
                    <a:pt x="29242" y="131595"/>
                  </a:cubicBezTo>
                  <a:cubicBezTo>
                    <a:pt x="31647" y="128590"/>
                    <a:pt x="31159" y="124205"/>
                    <a:pt x="28153" y="121802"/>
                  </a:cubicBezTo>
                  <a:cubicBezTo>
                    <a:pt x="19117" y="114574"/>
                    <a:pt x="13935" y="103831"/>
                    <a:pt x="13935" y="92327"/>
                  </a:cubicBezTo>
                  <a:cubicBezTo>
                    <a:pt x="13935" y="72857"/>
                    <a:pt x="27606" y="45882"/>
                    <a:pt x="51672" y="17562"/>
                  </a:cubicBezTo>
                  <a:cubicBezTo>
                    <a:pt x="75738" y="45881"/>
                    <a:pt x="89408" y="72857"/>
                    <a:pt x="89408" y="92327"/>
                  </a:cubicBezTo>
                  <a:cubicBezTo>
                    <a:pt x="89408" y="103831"/>
                    <a:pt x="84226" y="114573"/>
                    <a:pt x="75190" y="121802"/>
                  </a:cubicBezTo>
                  <a:cubicBezTo>
                    <a:pt x="72186" y="124205"/>
                    <a:pt x="71697" y="128590"/>
                    <a:pt x="74101" y="131595"/>
                  </a:cubicBezTo>
                  <a:cubicBezTo>
                    <a:pt x="75476" y="133316"/>
                    <a:pt x="77503" y="134210"/>
                    <a:pt x="79547" y="134210"/>
                  </a:cubicBezTo>
                  <a:cubicBezTo>
                    <a:pt x="81073" y="134210"/>
                    <a:pt x="82610" y="133711"/>
                    <a:pt x="83894" y="132683"/>
                  </a:cubicBezTo>
                  <a:cubicBezTo>
                    <a:pt x="96255" y="122796"/>
                    <a:pt x="103344" y="108087"/>
                    <a:pt x="103344" y="92327"/>
                  </a:cubicBezTo>
                  <a:cubicBezTo>
                    <a:pt x="103344" y="59173"/>
                    <a:pt x="74221" y="21703"/>
                    <a:pt x="56862" y="2319"/>
                  </a:cubicBezTo>
                  <a:cubicBezTo>
                    <a:pt x="55541" y="844"/>
                    <a:pt x="53654" y="0"/>
                    <a:pt x="51673" y="0"/>
                  </a:cubicBezTo>
                  <a:cubicBezTo>
                    <a:pt x="49691" y="0"/>
                    <a:pt x="47804" y="844"/>
                    <a:pt x="46482" y="2320"/>
                  </a:cubicBezTo>
                  <a:cubicBezTo>
                    <a:pt x="29122" y="21704"/>
                    <a:pt x="0" y="59175"/>
                    <a:pt x="0" y="92328"/>
                  </a:cubicBezTo>
                  <a:cubicBezTo>
                    <a:pt x="0" y="108088"/>
                    <a:pt x="7089" y="122798"/>
                    <a:pt x="19449" y="132683"/>
                  </a:cubicBezTo>
                  <a:close/>
                </a:path>
              </a:pathLst>
            </a:custGeom>
            <a:grpFill/>
            <a:ln w="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0D3A7CBB-ADD9-1546-B04E-4F3F7412FA98}"/>
              </a:ext>
            </a:extLst>
          </p:cNvPr>
          <p:cNvSpPr>
            <a:spLocks noChangeAspect="1"/>
          </p:cNvSpPr>
          <p:nvPr/>
        </p:nvSpPr>
        <p:spPr>
          <a:xfrm>
            <a:off x="734601" y="3364355"/>
            <a:ext cx="716248" cy="716248"/>
          </a:xfrm>
          <a:prstGeom prst="ellipse">
            <a:avLst/>
          </a:prstGeom>
          <a:gradFill>
            <a:gsLst>
              <a:gs pos="0">
                <a:srgbClr val="3F904B">
                  <a:lumMod val="55000"/>
                </a:srgbClr>
              </a:gs>
              <a:gs pos="100000">
                <a:srgbClr val="3F904B"/>
              </a:gs>
            </a:gsLst>
            <a:lin ang="162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1A2A04B9-DC02-F340-BC6F-0E91319C214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907147" y="3522402"/>
            <a:ext cx="374322" cy="392405"/>
          </a:xfrm>
          <a:prstGeom prst="rect">
            <a:avLst/>
          </a:prstGeom>
        </p:spPr>
      </p:pic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351226"/>
              </p:ext>
            </p:extLst>
          </p:nvPr>
        </p:nvGraphicFramePr>
        <p:xfrm>
          <a:off x="1953891" y="1049242"/>
          <a:ext cx="6501262" cy="35465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6493"/>
                <a:gridCol w="777582"/>
                <a:gridCol w="831078"/>
                <a:gridCol w="763316"/>
                <a:gridCol w="779127"/>
                <a:gridCol w="735547"/>
                <a:gridCol w="838119"/>
              </a:tblGrid>
              <a:tr h="23660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Наименование</a:t>
                      </a: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медицинской организации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2019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</a:t>
                      </a:r>
                      <a:r>
                        <a:rPr lang="ru-RU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кв. 2021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</a:tr>
              <a:tr h="2919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доля госпит. с летальным исходом, от числа</a:t>
                      </a:r>
                      <a:r>
                        <a:rPr lang="ru-RU" sz="800" b="1" u="none" strike="noStrike" baseline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госпит. в МО ОЛС</a:t>
                      </a:r>
                      <a:r>
                        <a:rPr lang="ru-RU" sz="800" b="1" i="0" u="none" strike="noStrike" baseline="0" smtClean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доля госпит. с летальным исходом, от числа</a:t>
                      </a:r>
                      <a:r>
                        <a:rPr lang="ru-RU" sz="800" b="1" u="none" strike="noStrike" baseline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госпит. в МО ОЛС</a:t>
                      </a:r>
                      <a:r>
                        <a:rPr lang="ru-RU" sz="800" b="1" i="0" u="none" strike="noStrike" baseline="0" smtClean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доля </a:t>
                      </a:r>
                      <a:r>
                        <a:rPr lang="ru-RU" sz="800" b="1" u="none" strike="noStrike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госпит</a:t>
                      </a:r>
                      <a:r>
                        <a:rPr lang="ru-RU" sz="800" b="1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 с летальным исходом, от числа</a:t>
                      </a:r>
                      <a:r>
                        <a:rPr lang="ru-RU" sz="800" b="1" u="none" strike="noStrike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800" b="1" u="none" strike="noStrike" baseline="0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госпит</a:t>
                      </a:r>
                      <a:r>
                        <a:rPr lang="ru-RU" sz="800" b="1" u="none" strike="noStrike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 в МО ОЛС</a:t>
                      </a:r>
                      <a:r>
                        <a:rPr lang="ru-RU" sz="8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</a:tr>
              <a:tr h="291948">
                <a:tc v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из них в первые 3 дня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из них в первые 3 дня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из них в первые 3 дня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</a:tr>
              <a:tr h="250715"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ГКБ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№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77,3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82,4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50,0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37,5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0715"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Амурская ЦРБ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22,4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84,6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7,4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12,5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250715"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ГКБ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№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19,2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19,4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42,9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0715"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Бикинская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ЦРБ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18,9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50,0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6,7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25,0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250715"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Вяземская РБ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14,3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83,3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25,0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50,0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12,5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250715"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Николаевская-на-Амуре ЦРБ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9,5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80,0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5,1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50,0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13,6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250715"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Ванинская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ЦРБ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2,6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14,0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76,9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17,6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66,7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0715"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Городская больница № 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9,5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42,9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8,3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0715"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Солнечная РБ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8,8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80,0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3,9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16,7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263417"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СРЕДНЕЕ ПО МО ОЛС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6,6</a:t>
                      </a:r>
                      <a:endParaRPr lang="ru-RU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70,7</a:t>
                      </a:r>
                      <a:endParaRPr lang="ru-RU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6,3</a:t>
                      </a:r>
                      <a:endParaRPr lang="ru-RU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58,3</a:t>
                      </a:r>
                      <a:endParaRPr lang="ru-RU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7,6</a:t>
                      </a:r>
                      <a:endParaRPr lang="ru-RU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lang="ru-RU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84,6</a:t>
                      </a:r>
                      <a:endParaRPr lang="ru-RU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48910" y="4767264"/>
            <a:ext cx="5766142" cy="273844"/>
          </a:xfrm>
        </p:spPr>
        <p:txBody>
          <a:bodyPr/>
          <a:lstStyle/>
          <a:p>
            <a:pPr algn="l"/>
            <a:r>
              <a:rPr lang="ru-RU" dirty="0" smtClean="0"/>
              <a:t>По данным учета Хабаровского краевого фонда обязательного медицинского страхования</a:t>
            </a:r>
            <a:endParaRPr lang="ru-RU" dirty="0"/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3B39F3B0-709C-0E4D-BB16-E769E4A2A2D5}"/>
              </a:ext>
            </a:extLst>
          </p:cNvPr>
          <p:cNvGrpSpPr/>
          <p:nvPr/>
        </p:nvGrpSpPr>
        <p:grpSpPr>
          <a:xfrm>
            <a:off x="7310416" y="-718234"/>
            <a:ext cx="4598536" cy="5984958"/>
            <a:chOff x="7503063" y="-675727"/>
            <a:chExt cx="4392304" cy="5984958"/>
          </a:xfrm>
        </p:grpSpPr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xmlns="" id="{11E72A56-631B-FD4B-8B06-CFC7CDA0A5A2}"/>
                </a:ext>
              </a:extLst>
            </p:cNvPr>
            <p:cNvSpPr>
              <a:spLocks noChangeAspect="1"/>
            </p:cNvSpPr>
            <p:nvPr/>
          </p:nvSpPr>
          <p:spPr>
            <a:xfrm rot="2398938">
              <a:off x="7776463" y="1661681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6289E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58" name="Полилиния 57">
              <a:extLst>
                <a:ext uri="{FF2B5EF4-FFF2-40B4-BE49-F238E27FC236}">
                  <a16:creationId xmlns:a16="http://schemas.microsoft.com/office/drawing/2014/main" xmlns="" id="{F9430DC9-AFBA-3248-ADE4-D05CF33CD69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7503063" y="824025"/>
              <a:ext cx="3508485" cy="3508485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9" name="Полилиния 58">
              <a:extLst>
                <a:ext uri="{FF2B5EF4-FFF2-40B4-BE49-F238E27FC236}">
                  <a16:creationId xmlns:a16="http://schemas.microsoft.com/office/drawing/2014/main" xmlns="" id="{5B172340-9E72-A44F-8B8F-B4090CA7FFFC}"/>
                </a:ext>
              </a:extLst>
            </p:cNvPr>
            <p:cNvSpPr>
              <a:spLocks noChangeAspect="1"/>
            </p:cNvSpPr>
            <p:nvPr/>
          </p:nvSpPr>
          <p:spPr>
            <a:xfrm rot="3211343">
              <a:off x="8247817" y="-675727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82593098-2210-4F41-AEE0-AA5C02B02283}"/>
              </a:ext>
            </a:extLst>
          </p:cNvPr>
          <p:cNvGrpSpPr>
            <a:grpSpLocks noChangeAspect="1"/>
          </p:cNvGrpSpPr>
          <p:nvPr/>
        </p:nvGrpSpPr>
        <p:grpSpPr>
          <a:xfrm>
            <a:off x="8186401" y="268289"/>
            <a:ext cx="778213" cy="438277"/>
            <a:chOff x="526938" y="499263"/>
            <a:chExt cx="2789695" cy="1571112"/>
          </a:xfrm>
          <a:effectLst/>
        </p:grpSpPr>
        <p:sp>
          <p:nvSpPr>
            <p:cNvPr id="36" name="Скругленный прямоугольник 35">
              <a:extLst>
                <a:ext uri="{FF2B5EF4-FFF2-40B4-BE49-F238E27FC236}">
                  <a16:creationId xmlns:a16="http://schemas.microsoft.com/office/drawing/2014/main" xmlns="" id="{3349F299-C9D8-534F-A51B-E7B40C2A97FB}"/>
                </a:ext>
              </a:extLst>
            </p:cNvPr>
            <p:cNvSpPr/>
            <p:nvPr/>
          </p:nvSpPr>
          <p:spPr>
            <a:xfrm>
              <a:off x="526938" y="499263"/>
              <a:ext cx="2789695" cy="1571112"/>
            </a:xfrm>
            <a:prstGeom prst="roundRect">
              <a:avLst>
                <a:gd name="adj" fmla="val 40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xmlns="" id="{4B0D5C2D-5627-534E-81DA-02F452356B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38" y="499263"/>
              <a:ext cx="2789695" cy="1571112"/>
            </a:xfrm>
            <a:prstGeom prst="roundRect">
              <a:avLst>
                <a:gd name="adj" fmla="val 4459"/>
              </a:avLst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934B-3407-044B-9575-485FFA08975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60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D74FC9-A265-3244-9766-D21BEDCCD89D}"/>
              </a:ext>
            </a:extLst>
          </p:cNvPr>
          <p:cNvSpPr/>
          <p:nvPr/>
        </p:nvSpPr>
        <p:spPr>
          <a:xfrm>
            <a:off x="227205" y="201230"/>
            <a:ext cx="7959195" cy="851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0" tIns="45709" rIns="91420" bIns="45709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ДИНАМИКА</a:t>
            </a:r>
            <a:r>
              <a:rPr lang="ru-RU" sz="16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ГОСПИТАЛИЗАЦИЙ С ОКС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МО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КРАЯ, В ТОМ ЧИСЛЕ ПО </a:t>
            </a: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СМП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(</a:t>
            </a: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2019 – 2021 ГГ.)</a:t>
            </a:r>
            <a:endParaRPr lang="ru-RU" sz="20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9EBF1D3-904C-9F43-AF87-2485D2192D8D}"/>
              </a:ext>
            </a:extLst>
          </p:cNvPr>
          <p:cNvSpPr>
            <a:spLocks noChangeAspect="1"/>
          </p:cNvSpPr>
          <p:nvPr/>
        </p:nvSpPr>
        <p:spPr>
          <a:xfrm>
            <a:off x="8552863" y="4634087"/>
            <a:ext cx="411750" cy="411750"/>
          </a:xfrm>
          <a:prstGeom prst="ellipse">
            <a:avLst/>
          </a:prstGeom>
          <a:gradFill>
            <a:gsLst>
              <a:gs pos="0">
                <a:srgbClr val="3F904B">
                  <a:lumMod val="55000"/>
                </a:srgbClr>
              </a:gs>
              <a:gs pos="100000">
                <a:srgbClr val="3F904B"/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xmlns="" id="{BFECC348-0688-C443-8F30-734D67047D88}"/>
              </a:ext>
            </a:extLst>
          </p:cNvPr>
          <p:cNvCxnSpPr>
            <a:cxnSpLocks/>
          </p:cNvCxnSpPr>
          <p:nvPr/>
        </p:nvCxnSpPr>
        <p:spPr>
          <a:xfrm>
            <a:off x="515058" y="4769754"/>
            <a:ext cx="7892498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F78F8755-E287-7D40-967A-F26AD9FFE559}"/>
              </a:ext>
            </a:extLst>
          </p:cNvPr>
          <p:cNvGrpSpPr/>
          <p:nvPr/>
        </p:nvGrpSpPr>
        <p:grpSpPr>
          <a:xfrm>
            <a:off x="8583947" y="1072472"/>
            <a:ext cx="338554" cy="3422915"/>
            <a:chOff x="8583944" y="1072470"/>
            <a:chExt cx="338554" cy="34229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E89183D-6CCB-D341-AB98-F9B51102D18D}"/>
                </a:ext>
              </a:extLst>
            </p:cNvPr>
            <p:cNvSpPr txBox="1"/>
            <p:nvPr/>
          </p:nvSpPr>
          <p:spPr>
            <a:xfrm rot="16200000">
              <a:off x="7543658" y="2615114"/>
              <a:ext cx="241912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000" b="1" dirty="0" err="1">
                  <a:solidFill>
                    <a:schemeClr val="bg2">
                      <a:lumMod val="75000"/>
                    </a:schemeClr>
                  </a:solidFill>
                </a:rPr>
                <a:t>Пузакова</a:t>
              </a:r>
              <a:r>
                <a:rPr lang="ru-RU" sz="1000" b="1" dirty="0">
                  <a:solidFill>
                    <a:schemeClr val="bg2">
                      <a:lumMod val="75000"/>
                    </a:schemeClr>
                  </a:solidFill>
                </a:rPr>
                <a:t> Елена Викторовна</a:t>
              </a:r>
            </a:p>
            <a:p>
              <a:pPr algn="ctr"/>
              <a:r>
                <a:rPr lang="ru-RU" sz="600" dirty="0">
                  <a:solidFill>
                    <a:schemeClr val="bg2">
                      <a:lumMod val="75000"/>
                    </a:schemeClr>
                  </a:solidFill>
                </a:rPr>
                <a:t>Директор Хабаровского краевого фонда ОМС</a:t>
              </a:r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xmlns="" id="{C054D20C-6B5E-B243-8888-898F4AC46F66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1072470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xmlns="" id="{875503E9-57E7-934F-B707-404D105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3891745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xmlns="" id="{6DDE88C6-72FE-D341-928F-6C91302FCD02}"/>
              </a:ext>
            </a:extLst>
          </p:cNvPr>
          <p:cNvSpPr/>
          <p:nvPr/>
        </p:nvSpPr>
        <p:spPr>
          <a:xfrm>
            <a:off x="660763" y="1380500"/>
            <a:ext cx="7727180" cy="3253587"/>
          </a:xfrm>
          <a:prstGeom prst="roundRect">
            <a:avLst>
              <a:gd name="adj" fmla="val 290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61" name="Стрелка вниз 60">
            <a:extLst>
              <a:ext uri="{FF2B5EF4-FFF2-40B4-BE49-F238E27FC236}">
                <a16:creationId xmlns:a16="http://schemas.microsoft.com/office/drawing/2014/main" xmlns="" id="{D43DCEEF-F703-D944-9FA8-24CFC1F89611}"/>
              </a:ext>
            </a:extLst>
          </p:cNvPr>
          <p:cNvSpPr/>
          <p:nvPr/>
        </p:nvSpPr>
        <p:spPr>
          <a:xfrm flipV="1">
            <a:off x="2715928" y="2067061"/>
            <a:ext cx="139224" cy="1725767"/>
          </a:xfrm>
          <a:prstGeom prst="downArrow">
            <a:avLst>
              <a:gd name="adj1" fmla="val 50000"/>
              <a:gd name="adj2" fmla="val 100521"/>
            </a:avLst>
          </a:prstGeom>
          <a:noFill/>
          <a:ln w="127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с двумя скругленными соседними углами 27">
            <a:extLst>
              <a:ext uri="{FF2B5EF4-FFF2-40B4-BE49-F238E27FC236}">
                <a16:creationId xmlns:a16="http://schemas.microsoft.com/office/drawing/2014/main" xmlns="" id="{CFD72341-77E4-A449-8A57-5FC5441CC4FE}"/>
              </a:ext>
            </a:extLst>
          </p:cNvPr>
          <p:cNvSpPr/>
          <p:nvPr/>
        </p:nvSpPr>
        <p:spPr>
          <a:xfrm rot="10800000">
            <a:off x="515058" y="1127963"/>
            <a:ext cx="626835" cy="854533"/>
          </a:xfrm>
          <a:prstGeom prst="round2SameRect">
            <a:avLst/>
          </a:prstGeom>
          <a:solidFill>
            <a:srgbClr val="4867B1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grpSp>
        <p:nvGrpSpPr>
          <p:cNvPr id="31" name="Рисунок 2">
            <a:extLst>
              <a:ext uri="{FF2B5EF4-FFF2-40B4-BE49-F238E27FC236}">
                <a16:creationId xmlns:a16="http://schemas.microsoft.com/office/drawing/2014/main" xmlns="" id="{3FC60B41-068E-ED4D-9C80-F56FB34B0EF9}"/>
              </a:ext>
            </a:extLst>
          </p:cNvPr>
          <p:cNvGrpSpPr>
            <a:grpSpLocks noChangeAspect="1"/>
          </p:cNvGrpSpPr>
          <p:nvPr/>
        </p:nvGrpSpPr>
        <p:grpSpPr>
          <a:xfrm>
            <a:off x="5925914" y="1206984"/>
            <a:ext cx="323537" cy="532172"/>
            <a:chOff x="908337" y="1218554"/>
            <a:chExt cx="168098" cy="281373"/>
          </a:xfrm>
          <a:solidFill>
            <a:schemeClr val="bg1"/>
          </a:solidFill>
        </p:grpSpPr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xmlns="" id="{66B25742-7EF7-5741-AEEE-7822C978ADB3}"/>
                </a:ext>
              </a:extLst>
            </p:cNvPr>
            <p:cNvSpPr/>
            <p:nvPr/>
          </p:nvSpPr>
          <p:spPr>
            <a:xfrm>
              <a:off x="924680" y="1401968"/>
              <a:ext cx="12365" cy="12365"/>
            </a:xfrm>
            <a:custGeom>
              <a:avLst/>
              <a:gdLst>
                <a:gd name="connsiteX0" fmla="*/ 12366 w 12365"/>
                <a:gd name="connsiteY0" fmla="*/ 6183 h 12365"/>
                <a:gd name="connsiteX1" fmla="*/ 6183 w 12365"/>
                <a:gd name="connsiteY1" fmla="*/ 12366 h 12365"/>
                <a:gd name="connsiteX2" fmla="*/ 0 w 12365"/>
                <a:gd name="connsiteY2" fmla="*/ 6183 h 12365"/>
                <a:gd name="connsiteX3" fmla="*/ 6183 w 12365"/>
                <a:gd name="connsiteY3" fmla="*/ 0 h 12365"/>
                <a:gd name="connsiteX4" fmla="*/ 12366 w 12365"/>
                <a:gd name="connsiteY4" fmla="*/ 6183 h 1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5" h="12365">
                  <a:moveTo>
                    <a:pt x="12366" y="6183"/>
                  </a:moveTo>
                  <a:cubicBezTo>
                    <a:pt x="12366" y="9597"/>
                    <a:pt x="9597" y="12366"/>
                    <a:pt x="6183" y="12366"/>
                  </a:cubicBezTo>
                  <a:cubicBezTo>
                    <a:pt x="2768" y="12366"/>
                    <a:pt x="0" y="9597"/>
                    <a:pt x="0" y="6183"/>
                  </a:cubicBezTo>
                  <a:cubicBezTo>
                    <a:pt x="0" y="2768"/>
                    <a:pt x="2768" y="0"/>
                    <a:pt x="6183" y="0"/>
                  </a:cubicBezTo>
                  <a:cubicBezTo>
                    <a:pt x="9597" y="0"/>
                    <a:pt x="12366" y="2768"/>
                    <a:pt x="12366" y="6183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33">
              <a:extLst>
                <a:ext uri="{FF2B5EF4-FFF2-40B4-BE49-F238E27FC236}">
                  <a16:creationId xmlns:a16="http://schemas.microsoft.com/office/drawing/2014/main" xmlns="" id="{034B8ECF-5C27-D048-B046-1EAA3F66660A}"/>
                </a:ext>
              </a:extLst>
            </p:cNvPr>
            <p:cNvSpPr/>
            <p:nvPr/>
          </p:nvSpPr>
          <p:spPr>
            <a:xfrm>
              <a:off x="986204" y="1401968"/>
              <a:ext cx="12365" cy="12365"/>
            </a:xfrm>
            <a:custGeom>
              <a:avLst/>
              <a:gdLst>
                <a:gd name="connsiteX0" fmla="*/ 12366 w 12365"/>
                <a:gd name="connsiteY0" fmla="*/ 6183 h 12365"/>
                <a:gd name="connsiteX1" fmla="*/ 6183 w 12365"/>
                <a:gd name="connsiteY1" fmla="*/ 12366 h 12365"/>
                <a:gd name="connsiteX2" fmla="*/ 0 w 12365"/>
                <a:gd name="connsiteY2" fmla="*/ 6183 h 12365"/>
                <a:gd name="connsiteX3" fmla="*/ 6183 w 12365"/>
                <a:gd name="connsiteY3" fmla="*/ 0 h 12365"/>
                <a:gd name="connsiteX4" fmla="*/ 12366 w 12365"/>
                <a:gd name="connsiteY4" fmla="*/ 6183 h 1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5" h="12365">
                  <a:moveTo>
                    <a:pt x="12366" y="6183"/>
                  </a:moveTo>
                  <a:cubicBezTo>
                    <a:pt x="12366" y="9597"/>
                    <a:pt x="9597" y="12366"/>
                    <a:pt x="6183" y="12366"/>
                  </a:cubicBezTo>
                  <a:cubicBezTo>
                    <a:pt x="2768" y="12366"/>
                    <a:pt x="0" y="9597"/>
                    <a:pt x="0" y="6183"/>
                  </a:cubicBezTo>
                  <a:cubicBezTo>
                    <a:pt x="0" y="2768"/>
                    <a:pt x="2768" y="0"/>
                    <a:pt x="6183" y="0"/>
                  </a:cubicBezTo>
                  <a:cubicBezTo>
                    <a:pt x="9597" y="0"/>
                    <a:pt x="12366" y="2768"/>
                    <a:pt x="12366" y="6183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xmlns="" id="{6E2886F2-CB8C-DF4E-80E8-C4B7DD5FBF0C}"/>
                </a:ext>
              </a:extLst>
            </p:cNvPr>
            <p:cNvSpPr/>
            <p:nvPr/>
          </p:nvSpPr>
          <p:spPr>
            <a:xfrm>
              <a:off x="1047727" y="1401968"/>
              <a:ext cx="12365" cy="12365"/>
            </a:xfrm>
            <a:custGeom>
              <a:avLst/>
              <a:gdLst>
                <a:gd name="connsiteX0" fmla="*/ 12366 w 12365"/>
                <a:gd name="connsiteY0" fmla="*/ 6183 h 12365"/>
                <a:gd name="connsiteX1" fmla="*/ 6183 w 12365"/>
                <a:gd name="connsiteY1" fmla="*/ 12366 h 12365"/>
                <a:gd name="connsiteX2" fmla="*/ 0 w 12365"/>
                <a:gd name="connsiteY2" fmla="*/ 6183 h 12365"/>
                <a:gd name="connsiteX3" fmla="*/ 6183 w 12365"/>
                <a:gd name="connsiteY3" fmla="*/ 0 h 12365"/>
                <a:gd name="connsiteX4" fmla="*/ 12366 w 12365"/>
                <a:gd name="connsiteY4" fmla="*/ 6183 h 1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5" h="12365">
                  <a:moveTo>
                    <a:pt x="12366" y="6183"/>
                  </a:moveTo>
                  <a:cubicBezTo>
                    <a:pt x="12366" y="9597"/>
                    <a:pt x="9597" y="12366"/>
                    <a:pt x="6183" y="12366"/>
                  </a:cubicBezTo>
                  <a:cubicBezTo>
                    <a:pt x="2768" y="12366"/>
                    <a:pt x="0" y="9597"/>
                    <a:pt x="0" y="6183"/>
                  </a:cubicBezTo>
                  <a:cubicBezTo>
                    <a:pt x="0" y="2768"/>
                    <a:pt x="2768" y="0"/>
                    <a:pt x="6183" y="0"/>
                  </a:cubicBezTo>
                  <a:cubicBezTo>
                    <a:pt x="9597" y="0"/>
                    <a:pt x="12366" y="2768"/>
                    <a:pt x="12366" y="6183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xmlns="" id="{62220E45-3FCF-3948-8CB6-87C0732228C1}"/>
                </a:ext>
              </a:extLst>
            </p:cNvPr>
            <p:cNvSpPr/>
            <p:nvPr/>
          </p:nvSpPr>
          <p:spPr>
            <a:xfrm>
              <a:off x="973427" y="1218554"/>
              <a:ext cx="70876" cy="12094"/>
            </a:xfrm>
            <a:custGeom>
              <a:avLst/>
              <a:gdLst>
                <a:gd name="connsiteX0" fmla="*/ 64829 w 70876"/>
                <a:gd name="connsiteY0" fmla="*/ 12095 h 12094"/>
                <a:gd name="connsiteX1" fmla="*/ 70876 w 70876"/>
                <a:gd name="connsiteY1" fmla="*/ 6047 h 12094"/>
                <a:gd name="connsiteX2" fmla="*/ 64829 w 70876"/>
                <a:gd name="connsiteY2" fmla="*/ 0 h 12094"/>
                <a:gd name="connsiteX3" fmla="*/ 6047 w 70876"/>
                <a:gd name="connsiteY3" fmla="*/ 0 h 12094"/>
                <a:gd name="connsiteX4" fmla="*/ 0 w 70876"/>
                <a:gd name="connsiteY4" fmla="*/ 6047 h 12094"/>
                <a:gd name="connsiteX5" fmla="*/ 6047 w 70876"/>
                <a:gd name="connsiteY5" fmla="*/ 12095 h 1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876" h="12094">
                  <a:moveTo>
                    <a:pt x="64829" y="12095"/>
                  </a:moveTo>
                  <a:cubicBezTo>
                    <a:pt x="68169" y="12095"/>
                    <a:pt x="70876" y="9388"/>
                    <a:pt x="70876" y="6047"/>
                  </a:cubicBezTo>
                  <a:cubicBezTo>
                    <a:pt x="70876" y="2707"/>
                    <a:pt x="68169" y="0"/>
                    <a:pt x="64829" y="0"/>
                  </a:cubicBezTo>
                  <a:lnTo>
                    <a:pt x="6047" y="0"/>
                  </a:lnTo>
                  <a:cubicBezTo>
                    <a:pt x="2708" y="0"/>
                    <a:pt x="0" y="2707"/>
                    <a:pt x="0" y="6047"/>
                  </a:cubicBezTo>
                  <a:cubicBezTo>
                    <a:pt x="0" y="9388"/>
                    <a:pt x="2708" y="12095"/>
                    <a:pt x="6047" y="12095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xmlns="" id="{BB104860-DE0B-A84E-A921-7A74AC2AAA49}"/>
                </a:ext>
              </a:extLst>
            </p:cNvPr>
            <p:cNvSpPr/>
            <p:nvPr/>
          </p:nvSpPr>
          <p:spPr>
            <a:xfrm>
              <a:off x="909227" y="1458574"/>
              <a:ext cx="135076" cy="12094"/>
            </a:xfrm>
            <a:custGeom>
              <a:avLst/>
              <a:gdLst>
                <a:gd name="connsiteX0" fmla="*/ 135076 w 135076"/>
                <a:gd name="connsiteY0" fmla="*/ 6047 h 12094"/>
                <a:gd name="connsiteX1" fmla="*/ 129029 w 135076"/>
                <a:gd name="connsiteY1" fmla="*/ 0 h 12094"/>
                <a:gd name="connsiteX2" fmla="*/ 6047 w 135076"/>
                <a:gd name="connsiteY2" fmla="*/ 0 h 12094"/>
                <a:gd name="connsiteX3" fmla="*/ 0 w 135076"/>
                <a:gd name="connsiteY3" fmla="*/ 6047 h 12094"/>
                <a:gd name="connsiteX4" fmla="*/ 6047 w 135076"/>
                <a:gd name="connsiteY4" fmla="*/ 12095 h 12094"/>
                <a:gd name="connsiteX5" fmla="*/ 129029 w 135076"/>
                <a:gd name="connsiteY5" fmla="*/ 12095 h 12094"/>
                <a:gd name="connsiteX6" fmla="*/ 135076 w 135076"/>
                <a:gd name="connsiteY6" fmla="*/ 6047 h 1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076" h="12094">
                  <a:moveTo>
                    <a:pt x="135076" y="6047"/>
                  </a:moveTo>
                  <a:cubicBezTo>
                    <a:pt x="135076" y="2707"/>
                    <a:pt x="132368" y="0"/>
                    <a:pt x="129029" y="0"/>
                  </a:cubicBezTo>
                  <a:lnTo>
                    <a:pt x="6047" y="0"/>
                  </a:lnTo>
                  <a:cubicBezTo>
                    <a:pt x="2708" y="0"/>
                    <a:pt x="0" y="2707"/>
                    <a:pt x="0" y="6047"/>
                  </a:cubicBezTo>
                  <a:cubicBezTo>
                    <a:pt x="0" y="9388"/>
                    <a:pt x="2708" y="12095"/>
                    <a:pt x="6047" y="12095"/>
                  </a:cubicBezTo>
                  <a:lnTo>
                    <a:pt x="129029" y="12095"/>
                  </a:lnTo>
                  <a:cubicBezTo>
                    <a:pt x="132368" y="12095"/>
                    <a:pt x="135076" y="9388"/>
                    <a:pt x="135076" y="6047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xmlns="" id="{15C8DF4A-FB96-0A44-917A-F187A0BD1C42}"/>
                </a:ext>
              </a:extLst>
            </p:cNvPr>
            <p:cNvSpPr/>
            <p:nvPr/>
          </p:nvSpPr>
          <p:spPr>
            <a:xfrm>
              <a:off x="1005585" y="1487833"/>
              <a:ext cx="31371" cy="12094"/>
            </a:xfrm>
            <a:custGeom>
              <a:avLst/>
              <a:gdLst>
                <a:gd name="connsiteX0" fmla="*/ 6047 w 31371"/>
                <a:gd name="connsiteY0" fmla="*/ 0 h 12094"/>
                <a:gd name="connsiteX1" fmla="*/ 0 w 31371"/>
                <a:gd name="connsiteY1" fmla="*/ 6047 h 12094"/>
                <a:gd name="connsiteX2" fmla="*/ 6047 w 31371"/>
                <a:gd name="connsiteY2" fmla="*/ 12095 h 12094"/>
                <a:gd name="connsiteX3" fmla="*/ 25325 w 31371"/>
                <a:gd name="connsiteY3" fmla="*/ 12095 h 12094"/>
                <a:gd name="connsiteX4" fmla="*/ 31372 w 31371"/>
                <a:gd name="connsiteY4" fmla="*/ 6047 h 12094"/>
                <a:gd name="connsiteX5" fmla="*/ 25325 w 31371"/>
                <a:gd name="connsiteY5" fmla="*/ 0 h 1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71" h="12094">
                  <a:moveTo>
                    <a:pt x="6047" y="0"/>
                  </a:moveTo>
                  <a:cubicBezTo>
                    <a:pt x="2708" y="0"/>
                    <a:pt x="0" y="2707"/>
                    <a:pt x="0" y="6047"/>
                  </a:cubicBezTo>
                  <a:cubicBezTo>
                    <a:pt x="0" y="9388"/>
                    <a:pt x="2708" y="12095"/>
                    <a:pt x="6047" y="12095"/>
                  </a:cubicBezTo>
                  <a:lnTo>
                    <a:pt x="25325" y="12095"/>
                  </a:lnTo>
                  <a:cubicBezTo>
                    <a:pt x="28664" y="12095"/>
                    <a:pt x="31372" y="9388"/>
                    <a:pt x="31372" y="6047"/>
                  </a:cubicBezTo>
                  <a:cubicBezTo>
                    <a:pt x="31372" y="2707"/>
                    <a:pt x="28664" y="0"/>
                    <a:pt x="25325" y="0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xmlns="" id="{9AFD4D20-638A-2340-B95C-CBA47AFE6B40}"/>
                </a:ext>
              </a:extLst>
            </p:cNvPr>
            <p:cNvSpPr/>
            <p:nvPr/>
          </p:nvSpPr>
          <p:spPr>
            <a:xfrm>
              <a:off x="909227" y="1487833"/>
              <a:ext cx="79913" cy="12094"/>
            </a:xfrm>
            <a:custGeom>
              <a:avLst/>
              <a:gdLst>
                <a:gd name="connsiteX0" fmla="*/ 6047 w 79913"/>
                <a:gd name="connsiteY0" fmla="*/ 0 h 12094"/>
                <a:gd name="connsiteX1" fmla="*/ 0 w 79913"/>
                <a:gd name="connsiteY1" fmla="*/ 6047 h 12094"/>
                <a:gd name="connsiteX2" fmla="*/ 6047 w 79913"/>
                <a:gd name="connsiteY2" fmla="*/ 12095 h 12094"/>
                <a:gd name="connsiteX3" fmla="*/ 73866 w 79913"/>
                <a:gd name="connsiteY3" fmla="*/ 12095 h 12094"/>
                <a:gd name="connsiteX4" fmla="*/ 79913 w 79913"/>
                <a:gd name="connsiteY4" fmla="*/ 6047 h 12094"/>
                <a:gd name="connsiteX5" fmla="*/ 73866 w 79913"/>
                <a:gd name="connsiteY5" fmla="*/ 0 h 1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913" h="12094">
                  <a:moveTo>
                    <a:pt x="6047" y="0"/>
                  </a:moveTo>
                  <a:cubicBezTo>
                    <a:pt x="2708" y="0"/>
                    <a:pt x="0" y="2707"/>
                    <a:pt x="0" y="6047"/>
                  </a:cubicBezTo>
                  <a:cubicBezTo>
                    <a:pt x="0" y="9388"/>
                    <a:pt x="2708" y="12095"/>
                    <a:pt x="6047" y="12095"/>
                  </a:cubicBezTo>
                  <a:lnTo>
                    <a:pt x="73866" y="12095"/>
                  </a:lnTo>
                  <a:cubicBezTo>
                    <a:pt x="77206" y="12095"/>
                    <a:pt x="79913" y="9388"/>
                    <a:pt x="79913" y="6047"/>
                  </a:cubicBezTo>
                  <a:cubicBezTo>
                    <a:pt x="79913" y="2707"/>
                    <a:pt x="77206" y="0"/>
                    <a:pt x="73866" y="0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xmlns="" id="{088C45C6-6B0F-344C-958D-F207049284F1}"/>
                </a:ext>
              </a:extLst>
            </p:cNvPr>
            <p:cNvSpPr/>
            <p:nvPr/>
          </p:nvSpPr>
          <p:spPr>
            <a:xfrm>
              <a:off x="908337" y="1342019"/>
              <a:ext cx="45050" cy="45050"/>
            </a:xfrm>
            <a:custGeom>
              <a:avLst/>
              <a:gdLst>
                <a:gd name="connsiteX0" fmla="*/ 1 w 45050"/>
                <a:gd name="connsiteY0" fmla="*/ 33184 h 45050"/>
                <a:gd name="connsiteX1" fmla="*/ 11866 w 45050"/>
                <a:gd name="connsiteY1" fmla="*/ 45050 h 45050"/>
                <a:gd name="connsiteX2" fmla="*/ 33186 w 45050"/>
                <a:gd name="connsiteY2" fmla="*/ 45050 h 45050"/>
                <a:gd name="connsiteX3" fmla="*/ 45051 w 45050"/>
                <a:gd name="connsiteY3" fmla="*/ 33184 h 45050"/>
                <a:gd name="connsiteX4" fmla="*/ 45051 w 45050"/>
                <a:gd name="connsiteY4" fmla="*/ 11866 h 45050"/>
                <a:gd name="connsiteX5" fmla="*/ 33186 w 45050"/>
                <a:gd name="connsiteY5" fmla="*/ 0 h 45050"/>
                <a:gd name="connsiteX6" fmla="*/ 11866 w 45050"/>
                <a:gd name="connsiteY6" fmla="*/ 0 h 45050"/>
                <a:gd name="connsiteX7" fmla="*/ 0 w 45050"/>
                <a:gd name="connsiteY7" fmla="*/ 11866 h 45050"/>
                <a:gd name="connsiteX8" fmla="*/ 0 w 45050"/>
                <a:gd name="connsiteY8" fmla="*/ 33184 h 45050"/>
                <a:gd name="connsiteX9" fmla="*/ 12095 w 45050"/>
                <a:gd name="connsiteY9" fmla="*/ 12095 h 45050"/>
                <a:gd name="connsiteX10" fmla="*/ 32956 w 45050"/>
                <a:gd name="connsiteY10" fmla="*/ 12095 h 45050"/>
                <a:gd name="connsiteX11" fmla="*/ 32956 w 45050"/>
                <a:gd name="connsiteY11" fmla="*/ 32955 h 45050"/>
                <a:gd name="connsiteX12" fmla="*/ 12095 w 45050"/>
                <a:gd name="connsiteY12" fmla="*/ 32955 h 4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050" h="45050">
                  <a:moveTo>
                    <a:pt x="1" y="33184"/>
                  </a:moveTo>
                  <a:cubicBezTo>
                    <a:pt x="1" y="39727"/>
                    <a:pt x="5324" y="45050"/>
                    <a:pt x="11866" y="45050"/>
                  </a:cubicBezTo>
                  <a:lnTo>
                    <a:pt x="33186" y="45050"/>
                  </a:lnTo>
                  <a:cubicBezTo>
                    <a:pt x="39728" y="45050"/>
                    <a:pt x="45051" y="39727"/>
                    <a:pt x="45051" y="33184"/>
                  </a:cubicBezTo>
                  <a:lnTo>
                    <a:pt x="45051" y="11866"/>
                  </a:lnTo>
                  <a:cubicBezTo>
                    <a:pt x="45051" y="5323"/>
                    <a:pt x="39728" y="0"/>
                    <a:pt x="33186" y="0"/>
                  </a:cubicBezTo>
                  <a:lnTo>
                    <a:pt x="11866" y="0"/>
                  </a:lnTo>
                  <a:cubicBezTo>
                    <a:pt x="5323" y="0"/>
                    <a:pt x="0" y="5323"/>
                    <a:pt x="0" y="11866"/>
                  </a:cubicBezTo>
                  <a:lnTo>
                    <a:pt x="0" y="33184"/>
                  </a:lnTo>
                  <a:close/>
                  <a:moveTo>
                    <a:pt x="12095" y="12095"/>
                  </a:moveTo>
                  <a:lnTo>
                    <a:pt x="32956" y="12095"/>
                  </a:lnTo>
                  <a:lnTo>
                    <a:pt x="32956" y="32955"/>
                  </a:lnTo>
                  <a:lnTo>
                    <a:pt x="12095" y="32955"/>
                  </a:ln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xmlns="" id="{8F7D3EB3-34E0-5A44-A6AA-2351C48FB067}"/>
                </a:ext>
              </a:extLst>
            </p:cNvPr>
            <p:cNvSpPr/>
            <p:nvPr/>
          </p:nvSpPr>
          <p:spPr>
            <a:xfrm>
              <a:off x="969861" y="1315345"/>
              <a:ext cx="45050" cy="71724"/>
            </a:xfrm>
            <a:custGeom>
              <a:avLst/>
              <a:gdLst>
                <a:gd name="connsiteX0" fmla="*/ 45050 w 45050"/>
                <a:gd name="connsiteY0" fmla="*/ 59859 h 71724"/>
                <a:gd name="connsiteX1" fmla="*/ 45050 w 45050"/>
                <a:gd name="connsiteY1" fmla="*/ 11866 h 71724"/>
                <a:gd name="connsiteX2" fmla="*/ 33184 w 45050"/>
                <a:gd name="connsiteY2" fmla="*/ 0 h 71724"/>
                <a:gd name="connsiteX3" fmla="*/ 11866 w 45050"/>
                <a:gd name="connsiteY3" fmla="*/ 0 h 71724"/>
                <a:gd name="connsiteX4" fmla="*/ 0 w 45050"/>
                <a:gd name="connsiteY4" fmla="*/ 11866 h 71724"/>
                <a:gd name="connsiteX5" fmla="*/ 0 w 45050"/>
                <a:gd name="connsiteY5" fmla="*/ 59859 h 71724"/>
                <a:gd name="connsiteX6" fmla="*/ 11866 w 45050"/>
                <a:gd name="connsiteY6" fmla="*/ 71724 h 71724"/>
                <a:gd name="connsiteX7" fmla="*/ 33184 w 45050"/>
                <a:gd name="connsiteY7" fmla="*/ 71724 h 71724"/>
                <a:gd name="connsiteX8" fmla="*/ 45050 w 45050"/>
                <a:gd name="connsiteY8" fmla="*/ 59859 h 71724"/>
                <a:gd name="connsiteX9" fmla="*/ 32955 w 45050"/>
                <a:gd name="connsiteY9" fmla="*/ 59630 h 71724"/>
                <a:gd name="connsiteX10" fmla="*/ 12095 w 45050"/>
                <a:gd name="connsiteY10" fmla="*/ 59630 h 71724"/>
                <a:gd name="connsiteX11" fmla="*/ 12095 w 45050"/>
                <a:gd name="connsiteY11" fmla="*/ 12095 h 71724"/>
                <a:gd name="connsiteX12" fmla="*/ 32955 w 45050"/>
                <a:gd name="connsiteY12" fmla="*/ 12095 h 7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050" h="71724">
                  <a:moveTo>
                    <a:pt x="45050" y="59859"/>
                  </a:moveTo>
                  <a:lnTo>
                    <a:pt x="45050" y="11866"/>
                  </a:lnTo>
                  <a:cubicBezTo>
                    <a:pt x="45050" y="5323"/>
                    <a:pt x="39727" y="0"/>
                    <a:pt x="33184" y="0"/>
                  </a:cubicBezTo>
                  <a:lnTo>
                    <a:pt x="11866" y="0"/>
                  </a:lnTo>
                  <a:cubicBezTo>
                    <a:pt x="5323" y="0"/>
                    <a:pt x="0" y="5323"/>
                    <a:pt x="0" y="11866"/>
                  </a:cubicBezTo>
                  <a:lnTo>
                    <a:pt x="0" y="59859"/>
                  </a:lnTo>
                  <a:cubicBezTo>
                    <a:pt x="0" y="66401"/>
                    <a:pt x="5323" y="71724"/>
                    <a:pt x="11866" y="71724"/>
                  </a:cubicBezTo>
                  <a:lnTo>
                    <a:pt x="33184" y="71724"/>
                  </a:lnTo>
                  <a:cubicBezTo>
                    <a:pt x="39728" y="71724"/>
                    <a:pt x="45050" y="66401"/>
                    <a:pt x="45050" y="59859"/>
                  </a:cubicBezTo>
                  <a:close/>
                  <a:moveTo>
                    <a:pt x="32955" y="59630"/>
                  </a:moveTo>
                  <a:lnTo>
                    <a:pt x="12095" y="59630"/>
                  </a:lnTo>
                  <a:lnTo>
                    <a:pt x="12095" y="12095"/>
                  </a:lnTo>
                  <a:lnTo>
                    <a:pt x="32955" y="12095"/>
                  </a:ln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:a16="http://schemas.microsoft.com/office/drawing/2014/main" xmlns="" id="{CAB04AC4-5F09-C247-AFA7-FAF12ACE5133}"/>
                </a:ext>
              </a:extLst>
            </p:cNvPr>
            <p:cNvSpPr/>
            <p:nvPr/>
          </p:nvSpPr>
          <p:spPr>
            <a:xfrm>
              <a:off x="1031385" y="1283015"/>
              <a:ext cx="45050" cy="104054"/>
            </a:xfrm>
            <a:custGeom>
              <a:avLst/>
              <a:gdLst>
                <a:gd name="connsiteX0" fmla="*/ 45050 w 45050"/>
                <a:gd name="connsiteY0" fmla="*/ 92188 h 104054"/>
                <a:gd name="connsiteX1" fmla="*/ 45050 w 45050"/>
                <a:gd name="connsiteY1" fmla="*/ 11866 h 104054"/>
                <a:gd name="connsiteX2" fmla="*/ 33184 w 45050"/>
                <a:gd name="connsiteY2" fmla="*/ 0 h 104054"/>
                <a:gd name="connsiteX3" fmla="*/ 11866 w 45050"/>
                <a:gd name="connsiteY3" fmla="*/ 0 h 104054"/>
                <a:gd name="connsiteX4" fmla="*/ 0 w 45050"/>
                <a:gd name="connsiteY4" fmla="*/ 11866 h 104054"/>
                <a:gd name="connsiteX5" fmla="*/ 0 w 45050"/>
                <a:gd name="connsiteY5" fmla="*/ 52028 h 104054"/>
                <a:gd name="connsiteX6" fmla="*/ 6047 w 45050"/>
                <a:gd name="connsiteY6" fmla="*/ 58075 h 104054"/>
                <a:gd name="connsiteX7" fmla="*/ 12095 w 45050"/>
                <a:gd name="connsiteY7" fmla="*/ 52028 h 104054"/>
                <a:gd name="connsiteX8" fmla="*/ 12095 w 45050"/>
                <a:gd name="connsiteY8" fmla="*/ 12095 h 104054"/>
                <a:gd name="connsiteX9" fmla="*/ 32955 w 45050"/>
                <a:gd name="connsiteY9" fmla="*/ 12095 h 104054"/>
                <a:gd name="connsiteX10" fmla="*/ 32955 w 45050"/>
                <a:gd name="connsiteY10" fmla="*/ 91960 h 104054"/>
                <a:gd name="connsiteX11" fmla="*/ 12095 w 45050"/>
                <a:gd name="connsiteY11" fmla="*/ 91960 h 104054"/>
                <a:gd name="connsiteX12" fmla="*/ 12095 w 45050"/>
                <a:gd name="connsiteY12" fmla="*/ 81220 h 104054"/>
                <a:gd name="connsiteX13" fmla="*/ 6047 w 45050"/>
                <a:gd name="connsiteY13" fmla="*/ 75173 h 104054"/>
                <a:gd name="connsiteX14" fmla="*/ 0 w 45050"/>
                <a:gd name="connsiteY14" fmla="*/ 81220 h 104054"/>
                <a:gd name="connsiteX15" fmla="*/ 0 w 45050"/>
                <a:gd name="connsiteY15" fmla="*/ 92189 h 104054"/>
                <a:gd name="connsiteX16" fmla="*/ 11866 w 45050"/>
                <a:gd name="connsiteY16" fmla="*/ 104055 h 104054"/>
                <a:gd name="connsiteX17" fmla="*/ 33184 w 45050"/>
                <a:gd name="connsiteY17" fmla="*/ 104055 h 104054"/>
                <a:gd name="connsiteX18" fmla="*/ 45050 w 45050"/>
                <a:gd name="connsiteY18" fmla="*/ 92188 h 10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050" h="104054">
                  <a:moveTo>
                    <a:pt x="45050" y="92188"/>
                  </a:moveTo>
                  <a:lnTo>
                    <a:pt x="45050" y="11866"/>
                  </a:lnTo>
                  <a:cubicBezTo>
                    <a:pt x="45050" y="5323"/>
                    <a:pt x="39727" y="0"/>
                    <a:pt x="33184" y="0"/>
                  </a:cubicBezTo>
                  <a:lnTo>
                    <a:pt x="11866" y="0"/>
                  </a:lnTo>
                  <a:cubicBezTo>
                    <a:pt x="5323" y="0"/>
                    <a:pt x="0" y="5323"/>
                    <a:pt x="0" y="11866"/>
                  </a:cubicBezTo>
                  <a:lnTo>
                    <a:pt x="0" y="52028"/>
                  </a:lnTo>
                  <a:cubicBezTo>
                    <a:pt x="0" y="55368"/>
                    <a:pt x="2708" y="58075"/>
                    <a:pt x="6047" y="58075"/>
                  </a:cubicBezTo>
                  <a:cubicBezTo>
                    <a:pt x="9387" y="58075"/>
                    <a:pt x="12095" y="55368"/>
                    <a:pt x="12095" y="52028"/>
                  </a:cubicBezTo>
                  <a:lnTo>
                    <a:pt x="12095" y="12095"/>
                  </a:lnTo>
                  <a:lnTo>
                    <a:pt x="32955" y="12095"/>
                  </a:lnTo>
                  <a:lnTo>
                    <a:pt x="32955" y="91960"/>
                  </a:lnTo>
                  <a:lnTo>
                    <a:pt x="12095" y="91960"/>
                  </a:lnTo>
                  <a:lnTo>
                    <a:pt x="12095" y="81220"/>
                  </a:lnTo>
                  <a:cubicBezTo>
                    <a:pt x="12095" y="77880"/>
                    <a:pt x="9387" y="75173"/>
                    <a:pt x="6047" y="75173"/>
                  </a:cubicBezTo>
                  <a:cubicBezTo>
                    <a:pt x="2708" y="75173"/>
                    <a:pt x="0" y="77880"/>
                    <a:pt x="0" y="81220"/>
                  </a:cubicBezTo>
                  <a:lnTo>
                    <a:pt x="0" y="92189"/>
                  </a:lnTo>
                  <a:cubicBezTo>
                    <a:pt x="0" y="98732"/>
                    <a:pt x="5323" y="104055"/>
                    <a:pt x="11866" y="104055"/>
                  </a:cubicBezTo>
                  <a:lnTo>
                    <a:pt x="33184" y="104055"/>
                  </a:lnTo>
                  <a:cubicBezTo>
                    <a:pt x="39728" y="104054"/>
                    <a:pt x="45050" y="98731"/>
                    <a:pt x="45050" y="92188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47">
              <a:extLst>
                <a:ext uri="{FF2B5EF4-FFF2-40B4-BE49-F238E27FC236}">
                  <a16:creationId xmlns:a16="http://schemas.microsoft.com/office/drawing/2014/main" xmlns="" id="{E5B4F229-CE5D-5C41-9884-DC7C587E2EAB}"/>
                </a:ext>
              </a:extLst>
            </p:cNvPr>
            <p:cNvSpPr/>
            <p:nvPr/>
          </p:nvSpPr>
          <p:spPr>
            <a:xfrm>
              <a:off x="908337" y="1249784"/>
              <a:ext cx="164540" cy="65181"/>
            </a:xfrm>
            <a:custGeom>
              <a:avLst/>
              <a:gdLst>
                <a:gd name="connsiteX0" fmla="*/ 338 w 164540"/>
                <a:gd name="connsiteY0" fmla="*/ 61122 h 65181"/>
                <a:gd name="connsiteX1" fmla="*/ 6049 w 164540"/>
                <a:gd name="connsiteY1" fmla="*/ 65182 h 65181"/>
                <a:gd name="connsiteX2" fmla="*/ 8037 w 164540"/>
                <a:gd name="connsiteY2" fmla="*/ 64844 h 65181"/>
                <a:gd name="connsiteX3" fmla="*/ 160480 w 164540"/>
                <a:gd name="connsiteY3" fmla="*/ 11761 h 65181"/>
                <a:gd name="connsiteX4" fmla="*/ 164202 w 164540"/>
                <a:gd name="connsiteY4" fmla="*/ 4060 h 65181"/>
                <a:gd name="connsiteX5" fmla="*/ 156503 w 164540"/>
                <a:gd name="connsiteY5" fmla="*/ 338 h 65181"/>
                <a:gd name="connsiteX6" fmla="*/ 4060 w 164540"/>
                <a:gd name="connsiteY6" fmla="*/ 53422 h 65181"/>
                <a:gd name="connsiteX7" fmla="*/ 338 w 164540"/>
                <a:gd name="connsiteY7" fmla="*/ 61122 h 6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540" h="65181">
                  <a:moveTo>
                    <a:pt x="338" y="61122"/>
                  </a:moveTo>
                  <a:cubicBezTo>
                    <a:pt x="1207" y="63618"/>
                    <a:pt x="3547" y="65182"/>
                    <a:pt x="6049" y="65182"/>
                  </a:cubicBezTo>
                  <a:cubicBezTo>
                    <a:pt x="6709" y="65182"/>
                    <a:pt x="7379" y="65073"/>
                    <a:pt x="8037" y="64844"/>
                  </a:cubicBezTo>
                  <a:lnTo>
                    <a:pt x="160480" y="11761"/>
                  </a:lnTo>
                  <a:cubicBezTo>
                    <a:pt x="163634" y="10662"/>
                    <a:pt x="165301" y="7215"/>
                    <a:pt x="164202" y="4060"/>
                  </a:cubicBezTo>
                  <a:cubicBezTo>
                    <a:pt x="163103" y="905"/>
                    <a:pt x="159653" y="-761"/>
                    <a:pt x="156503" y="338"/>
                  </a:cubicBezTo>
                  <a:lnTo>
                    <a:pt x="4060" y="53422"/>
                  </a:lnTo>
                  <a:cubicBezTo>
                    <a:pt x="906" y="54520"/>
                    <a:pt x="-760" y="57968"/>
                    <a:pt x="338" y="61122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34D0120-F460-3041-9D95-758D578E2A3E}"/>
              </a:ext>
            </a:extLst>
          </p:cNvPr>
          <p:cNvSpPr txBox="1"/>
          <p:nvPr/>
        </p:nvSpPr>
        <p:spPr>
          <a:xfrm>
            <a:off x="1373073" y="2784393"/>
            <a:ext cx="184689" cy="332056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pPr algn="ctr">
              <a:lnSpc>
                <a:spcPts val="1360"/>
              </a:lnSpc>
            </a:pPr>
            <a:endParaRPr lang="ru-RU" sz="3600" b="1" dirty="0" smtClean="0">
              <a:solidFill>
                <a:srgbClr val="3F904B"/>
              </a:solidFill>
              <a:latin typeface="Helvetica" pitchFamily="2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F34D0120-F460-3041-9D95-758D578E2A3E}"/>
              </a:ext>
            </a:extLst>
          </p:cNvPr>
          <p:cNvSpPr txBox="1"/>
          <p:nvPr/>
        </p:nvSpPr>
        <p:spPr>
          <a:xfrm>
            <a:off x="1404909" y="3443089"/>
            <a:ext cx="184690" cy="271847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pPr algn="ctr">
              <a:lnSpc>
                <a:spcPts val="1360"/>
              </a:lnSpc>
            </a:pPr>
            <a:endParaRPr lang="ru-RU" sz="1200" dirty="0">
              <a:solidFill>
                <a:srgbClr val="3F904B"/>
              </a:solidFill>
              <a:latin typeface="Helvetica" pitchFamily="2" charset="0"/>
            </a:endParaRPr>
          </a:p>
        </p:txBody>
      </p: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:p14="http://schemas.microsoft.com/office/powerpoint/2010/main" val="1446508577"/>
              </p:ext>
            </p:extLst>
          </p:nvPr>
        </p:nvGraphicFramePr>
        <p:xfrm>
          <a:off x="828478" y="1442590"/>
          <a:ext cx="7357924" cy="2996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8" name="Скругленный прямоугольник 77"/>
          <p:cNvSpPr/>
          <p:nvPr/>
        </p:nvSpPr>
        <p:spPr>
          <a:xfrm>
            <a:off x="5107242" y="3564963"/>
            <a:ext cx="594167" cy="2978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4560" y="1068679"/>
            <a:ext cx="2738111" cy="357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ru-RU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AutoShape 2" descr="https://i.pinimg.com/originals/47/ee/44/47ee4494ce82515770bfa7c62e4a997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41724" y="1127963"/>
            <a:ext cx="488079" cy="6292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25701" y="1392110"/>
            <a:ext cx="3456432" cy="267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873" y="4839962"/>
            <a:ext cx="1875323" cy="299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69" name="Рисунок 121">
            <a:extLst>
              <a:ext uri="{FF2B5EF4-FFF2-40B4-BE49-F238E27FC236}">
                <a16:creationId xmlns:a16="http://schemas.microsoft.com/office/drawing/2014/main" xmlns="" id="{87C88CBF-AC24-834D-BF30-A292CBD3B679}"/>
              </a:ext>
            </a:extLst>
          </p:cNvPr>
          <p:cNvGrpSpPr>
            <a:grpSpLocks noChangeAspect="1"/>
          </p:cNvGrpSpPr>
          <p:nvPr/>
        </p:nvGrpSpPr>
        <p:grpSpPr>
          <a:xfrm>
            <a:off x="592858" y="1439886"/>
            <a:ext cx="454104" cy="503999"/>
            <a:chOff x="3477894" y="2988090"/>
            <a:chExt cx="389232" cy="431999"/>
          </a:xfrm>
          <a:solidFill>
            <a:schemeClr val="bg1"/>
          </a:solidFill>
        </p:grpSpPr>
        <p:sp>
          <p:nvSpPr>
            <p:cNvPr id="70" name="Полилиния 69">
              <a:extLst>
                <a:ext uri="{FF2B5EF4-FFF2-40B4-BE49-F238E27FC236}">
                  <a16:creationId xmlns:a16="http://schemas.microsoft.com/office/drawing/2014/main" xmlns="" id="{63317512-3131-F249-AF42-671B465D43F5}"/>
                </a:ext>
              </a:extLst>
            </p:cNvPr>
            <p:cNvSpPr/>
            <p:nvPr/>
          </p:nvSpPr>
          <p:spPr>
            <a:xfrm>
              <a:off x="3477894" y="2988090"/>
              <a:ext cx="389232" cy="431999"/>
            </a:xfrm>
            <a:custGeom>
              <a:avLst/>
              <a:gdLst>
                <a:gd name="connsiteX0" fmla="*/ 388666 w 389232"/>
                <a:gd name="connsiteY0" fmla="*/ 96352 h 431999"/>
                <a:gd name="connsiteX1" fmla="*/ 365160 w 389232"/>
                <a:gd name="connsiteY1" fmla="*/ 64200 h 431999"/>
                <a:gd name="connsiteX2" fmla="*/ 208235 w 389232"/>
                <a:gd name="connsiteY2" fmla="*/ 2587 h 431999"/>
                <a:gd name="connsiteX3" fmla="*/ 180994 w 389232"/>
                <a:gd name="connsiteY3" fmla="*/ 2587 h 431999"/>
                <a:gd name="connsiteX4" fmla="*/ 24073 w 389232"/>
                <a:gd name="connsiteY4" fmla="*/ 64200 h 431999"/>
                <a:gd name="connsiteX5" fmla="*/ 567 w 389232"/>
                <a:gd name="connsiteY5" fmla="*/ 96352 h 431999"/>
                <a:gd name="connsiteX6" fmla="*/ 22851 w 389232"/>
                <a:gd name="connsiteY6" fmla="*/ 257831 h 431999"/>
                <a:gd name="connsiteX7" fmla="*/ 77462 w 389232"/>
                <a:gd name="connsiteY7" fmla="*/ 356233 h 431999"/>
                <a:gd name="connsiteX8" fmla="*/ 181417 w 389232"/>
                <a:gd name="connsiteY8" fmla="*/ 429547 h 431999"/>
                <a:gd name="connsiteX9" fmla="*/ 194616 w 389232"/>
                <a:gd name="connsiteY9" fmla="*/ 432000 h 431999"/>
                <a:gd name="connsiteX10" fmla="*/ 207816 w 389232"/>
                <a:gd name="connsiteY10" fmla="*/ 429547 h 431999"/>
                <a:gd name="connsiteX11" fmla="*/ 311771 w 389232"/>
                <a:gd name="connsiteY11" fmla="*/ 356233 h 431999"/>
                <a:gd name="connsiteX12" fmla="*/ 366381 w 389232"/>
                <a:gd name="connsiteY12" fmla="*/ 257831 h 431999"/>
                <a:gd name="connsiteX13" fmla="*/ 388666 w 389232"/>
                <a:gd name="connsiteY13" fmla="*/ 96352 h 431999"/>
                <a:gd name="connsiteX14" fmla="*/ 354351 w 389232"/>
                <a:gd name="connsiteY14" fmla="*/ 253701 h 431999"/>
                <a:gd name="connsiteX15" fmla="*/ 302058 w 389232"/>
                <a:gd name="connsiteY15" fmla="*/ 348033 h 431999"/>
                <a:gd name="connsiteX16" fmla="*/ 203249 w 389232"/>
                <a:gd name="connsiteY16" fmla="*/ 417699 h 431999"/>
                <a:gd name="connsiteX17" fmla="*/ 185984 w 389232"/>
                <a:gd name="connsiteY17" fmla="*/ 417699 h 431999"/>
                <a:gd name="connsiteX18" fmla="*/ 87175 w 389232"/>
                <a:gd name="connsiteY18" fmla="*/ 348033 h 431999"/>
                <a:gd name="connsiteX19" fmla="*/ 34882 w 389232"/>
                <a:gd name="connsiteY19" fmla="*/ 253701 h 431999"/>
                <a:gd name="connsiteX20" fmla="*/ 13261 w 389232"/>
                <a:gd name="connsiteY20" fmla="*/ 97159 h 431999"/>
                <a:gd name="connsiteX21" fmla="*/ 28733 w 389232"/>
                <a:gd name="connsiteY21" fmla="*/ 76016 h 431999"/>
                <a:gd name="connsiteX22" fmla="*/ 185651 w 389232"/>
                <a:gd name="connsiteY22" fmla="*/ 14399 h 431999"/>
                <a:gd name="connsiteX23" fmla="*/ 194616 w 389232"/>
                <a:gd name="connsiteY23" fmla="*/ 12699 h 431999"/>
                <a:gd name="connsiteX24" fmla="*/ 203579 w 389232"/>
                <a:gd name="connsiteY24" fmla="*/ 14399 h 431999"/>
                <a:gd name="connsiteX25" fmla="*/ 360500 w 389232"/>
                <a:gd name="connsiteY25" fmla="*/ 76016 h 431999"/>
                <a:gd name="connsiteX26" fmla="*/ 375972 w 389232"/>
                <a:gd name="connsiteY26" fmla="*/ 97159 h 431999"/>
                <a:gd name="connsiteX27" fmla="*/ 354351 w 389232"/>
                <a:gd name="connsiteY27" fmla="*/ 253701 h 43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9232" h="431999">
                  <a:moveTo>
                    <a:pt x="388666" y="96352"/>
                  </a:moveTo>
                  <a:cubicBezTo>
                    <a:pt x="387754" y="82067"/>
                    <a:pt x="378524" y="69447"/>
                    <a:pt x="365160" y="64200"/>
                  </a:cubicBezTo>
                  <a:lnTo>
                    <a:pt x="208235" y="2587"/>
                  </a:lnTo>
                  <a:cubicBezTo>
                    <a:pt x="199454" y="-861"/>
                    <a:pt x="189779" y="-864"/>
                    <a:pt x="180994" y="2587"/>
                  </a:cubicBezTo>
                  <a:lnTo>
                    <a:pt x="24073" y="64200"/>
                  </a:lnTo>
                  <a:cubicBezTo>
                    <a:pt x="10705" y="69447"/>
                    <a:pt x="1479" y="82067"/>
                    <a:pt x="567" y="96352"/>
                  </a:cubicBezTo>
                  <a:cubicBezTo>
                    <a:pt x="-305" y="109990"/>
                    <a:pt x="-3326" y="181880"/>
                    <a:pt x="22851" y="257831"/>
                  </a:cubicBezTo>
                  <a:cubicBezTo>
                    <a:pt x="35945" y="295823"/>
                    <a:pt x="54319" y="328930"/>
                    <a:pt x="77462" y="356233"/>
                  </a:cubicBezTo>
                  <a:cubicBezTo>
                    <a:pt x="105308" y="389084"/>
                    <a:pt x="140283" y="413750"/>
                    <a:pt x="181417" y="429547"/>
                  </a:cubicBezTo>
                  <a:cubicBezTo>
                    <a:pt x="185674" y="431182"/>
                    <a:pt x="190145" y="432000"/>
                    <a:pt x="194616" y="432000"/>
                  </a:cubicBezTo>
                  <a:cubicBezTo>
                    <a:pt x="199088" y="432000"/>
                    <a:pt x="203559" y="431182"/>
                    <a:pt x="207816" y="429547"/>
                  </a:cubicBezTo>
                  <a:cubicBezTo>
                    <a:pt x="248950" y="413750"/>
                    <a:pt x="283925" y="389084"/>
                    <a:pt x="311771" y="356233"/>
                  </a:cubicBezTo>
                  <a:cubicBezTo>
                    <a:pt x="334913" y="328930"/>
                    <a:pt x="353284" y="295823"/>
                    <a:pt x="366381" y="257831"/>
                  </a:cubicBezTo>
                  <a:cubicBezTo>
                    <a:pt x="392559" y="181880"/>
                    <a:pt x="389538" y="109990"/>
                    <a:pt x="388666" y="96352"/>
                  </a:cubicBezTo>
                  <a:close/>
                  <a:moveTo>
                    <a:pt x="354351" y="253701"/>
                  </a:moveTo>
                  <a:cubicBezTo>
                    <a:pt x="341769" y="290197"/>
                    <a:pt x="324177" y="321936"/>
                    <a:pt x="302058" y="348033"/>
                  </a:cubicBezTo>
                  <a:cubicBezTo>
                    <a:pt x="275610" y="379236"/>
                    <a:pt x="242365" y="402676"/>
                    <a:pt x="203249" y="417699"/>
                  </a:cubicBezTo>
                  <a:cubicBezTo>
                    <a:pt x="197681" y="419834"/>
                    <a:pt x="191549" y="419834"/>
                    <a:pt x="185984" y="417699"/>
                  </a:cubicBezTo>
                  <a:cubicBezTo>
                    <a:pt x="146868" y="402676"/>
                    <a:pt x="113623" y="379236"/>
                    <a:pt x="87175" y="348033"/>
                  </a:cubicBezTo>
                  <a:cubicBezTo>
                    <a:pt x="65055" y="321936"/>
                    <a:pt x="47460" y="290200"/>
                    <a:pt x="34882" y="253701"/>
                  </a:cubicBezTo>
                  <a:cubicBezTo>
                    <a:pt x="9490" y="180038"/>
                    <a:pt x="12416" y="110376"/>
                    <a:pt x="13261" y="97159"/>
                  </a:cubicBezTo>
                  <a:cubicBezTo>
                    <a:pt x="13859" y="87769"/>
                    <a:pt x="19932" y="79470"/>
                    <a:pt x="28733" y="76016"/>
                  </a:cubicBezTo>
                  <a:lnTo>
                    <a:pt x="185651" y="14399"/>
                  </a:lnTo>
                  <a:cubicBezTo>
                    <a:pt x="188543" y="13266"/>
                    <a:pt x="191578" y="12699"/>
                    <a:pt x="194616" y="12699"/>
                  </a:cubicBezTo>
                  <a:cubicBezTo>
                    <a:pt x="197651" y="12699"/>
                    <a:pt x="200689" y="13266"/>
                    <a:pt x="203579" y="14399"/>
                  </a:cubicBezTo>
                  <a:lnTo>
                    <a:pt x="360500" y="76016"/>
                  </a:lnTo>
                  <a:cubicBezTo>
                    <a:pt x="369297" y="79470"/>
                    <a:pt x="375370" y="87769"/>
                    <a:pt x="375972" y="97159"/>
                  </a:cubicBezTo>
                  <a:cubicBezTo>
                    <a:pt x="376814" y="110376"/>
                    <a:pt x="379739" y="180038"/>
                    <a:pt x="354351" y="253701"/>
                  </a:cubicBezTo>
                  <a:close/>
                </a:path>
              </a:pathLst>
            </a:custGeom>
            <a:grpFill/>
            <a:ln w="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78">
              <a:extLst>
                <a:ext uri="{FF2B5EF4-FFF2-40B4-BE49-F238E27FC236}">
                  <a16:creationId xmlns:a16="http://schemas.microsoft.com/office/drawing/2014/main" xmlns="" id="{54DF5C11-90F1-4148-A139-CFD823643EAE}"/>
                </a:ext>
              </a:extLst>
            </p:cNvPr>
            <p:cNvSpPr/>
            <p:nvPr/>
          </p:nvSpPr>
          <p:spPr>
            <a:xfrm>
              <a:off x="3518767" y="3032615"/>
              <a:ext cx="307443" cy="298168"/>
            </a:xfrm>
            <a:custGeom>
              <a:avLst/>
              <a:gdLst>
                <a:gd name="connsiteX0" fmla="*/ 287739 w 307443"/>
                <a:gd name="connsiteY0" fmla="*/ 50346 h 298168"/>
                <a:gd name="connsiteX1" fmla="*/ 164908 w 307443"/>
                <a:gd name="connsiteY1" fmla="*/ 2121 h 298168"/>
                <a:gd name="connsiteX2" fmla="*/ 142578 w 307443"/>
                <a:gd name="connsiteY2" fmla="*/ 2121 h 298168"/>
                <a:gd name="connsiteX3" fmla="*/ 19747 w 307443"/>
                <a:gd name="connsiteY3" fmla="*/ 50346 h 298168"/>
                <a:gd name="connsiteX4" fmla="*/ 474 w 307443"/>
                <a:gd name="connsiteY4" fmla="*/ 76710 h 298168"/>
                <a:gd name="connsiteX5" fmla="*/ 2892 w 307443"/>
                <a:gd name="connsiteY5" fmla="*/ 138120 h 298168"/>
                <a:gd name="connsiteX6" fmla="*/ 9998 w 307443"/>
                <a:gd name="connsiteY6" fmla="*/ 143627 h 298168"/>
                <a:gd name="connsiteX7" fmla="*/ 15513 w 307443"/>
                <a:gd name="connsiteY7" fmla="*/ 136534 h 298168"/>
                <a:gd name="connsiteX8" fmla="*/ 13169 w 307443"/>
                <a:gd name="connsiteY8" fmla="*/ 77518 h 298168"/>
                <a:gd name="connsiteX9" fmla="*/ 24407 w 307443"/>
                <a:gd name="connsiteY9" fmla="*/ 62162 h 298168"/>
                <a:gd name="connsiteX10" fmla="*/ 147234 w 307443"/>
                <a:gd name="connsiteY10" fmla="*/ 13933 h 298168"/>
                <a:gd name="connsiteX11" fmla="*/ 160252 w 307443"/>
                <a:gd name="connsiteY11" fmla="*/ 13933 h 298168"/>
                <a:gd name="connsiteX12" fmla="*/ 283080 w 307443"/>
                <a:gd name="connsiteY12" fmla="*/ 62162 h 298168"/>
                <a:gd name="connsiteX13" fmla="*/ 294317 w 307443"/>
                <a:gd name="connsiteY13" fmla="*/ 77518 h 298168"/>
                <a:gd name="connsiteX14" fmla="*/ 225110 w 307443"/>
                <a:gd name="connsiteY14" fmla="*/ 287318 h 298168"/>
                <a:gd name="connsiteX15" fmla="*/ 225080 w 307443"/>
                <a:gd name="connsiteY15" fmla="*/ 296296 h 298168"/>
                <a:gd name="connsiteX16" fmla="*/ 229595 w 307443"/>
                <a:gd name="connsiteY16" fmla="*/ 298168 h 298168"/>
                <a:gd name="connsiteX17" fmla="*/ 234076 w 307443"/>
                <a:gd name="connsiteY17" fmla="*/ 296326 h 298168"/>
                <a:gd name="connsiteX18" fmla="*/ 307012 w 307443"/>
                <a:gd name="connsiteY18" fmla="*/ 76710 h 298168"/>
                <a:gd name="connsiteX19" fmla="*/ 287739 w 307443"/>
                <a:gd name="connsiteY19" fmla="*/ 50346 h 29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7443" h="298168">
                  <a:moveTo>
                    <a:pt x="287739" y="50346"/>
                  </a:moveTo>
                  <a:lnTo>
                    <a:pt x="164908" y="2121"/>
                  </a:lnTo>
                  <a:cubicBezTo>
                    <a:pt x="157706" y="-707"/>
                    <a:pt x="149777" y="-707"/>
                    <a:pt x="142578" y="2121"/>
                  </a:cubicBezTo>
                  <a:lnTo>
                    <a:pt x="19747" y="50346"/>
                  </a:lnTo>
                  <a:cubicBezTo>
                    <a:pt x="8786" y="54651"/>
                    <a:pt x="1221" y="65000"/>
                    <a:pt x="474" y="76710"/>
                  </a:cubicBezTo>
                  <a:cubicBezTo>
                    <a:pt x="-64" y="85131"/>
                    <a:pt x="-903" y="107975"/>
                    <a:pt x="2892" y="138120"/>
                  </a:cubicBezTo>
                  <a:cubicBezTo>
                    <a:pt x="3331" y="141600"/>
                    <a:pt x="6518" y="144065"/>
                    <a:pt x="9998" y="143627"/>
                  </a:cubicBezTo>
                  <a:cubicBezTo>
                    <a:pt x="13482" y="143189"/>
                    <a:pt x="15953" y="140015"/>
                    <a:pt x="15513" y="136534"/>
                  </a:cubicBezTo>
                  <a:cubicBezTo>
                    <a:pt x="11854" y="107464"/>
                    <a:pt x="12657" y="85576"/>
                    <a:pt x="13169" y="77518"/>
                  </a:cubicBezTo>
                  <a:cubicBezTo>
                    <a:pt x="13605" y="70699"/>
                    <a:pt x="18017" y="64670"/>
                    <a:pt x="24407" y="62162"/>
                  </a:cubicBezTo>
                  <a:lnTo>
                    <a:pt x="147234" y="13933"/>
                  </a:lnTo>
                  <a:cubicBezTo>
                    <a:pt x="151431" y="12285"/>
                    <a:pt x="156055" y="12285"/>
                    <a:pt x="160252" y="13933"/>
                  </a:cubicBezTo>
                  <a:lnTo>
                    <a:pt x="283080" y="62162"/>
                  </a:lnTo>
                  <a:cubicBezTo>
                    <a:pt x="289470" y="64670"/>
                    <a:pt x="293882" y="70699"/>
                    <a:pt x="294317" y="77518"/>
                  </a:cubicBezTo>
                  <a:cubicBezTo>
                    <a:pt x="295186" y="91107"/>
                    <a:pt x="300618" y="212465"/>
                    <a:pt x="225110" y="287318"/>
                  </a:cubicBezTo>
                  <a:cubicBezTo>
                    <a:pt x="222617" y="289787"/>
                    <a:pt x="222604" y="293808"/>
                    <a:pt x="225080" y="296296"/>
                  </a:cubicBezTo>
                  <a:cubicBezTo>
                    <a:pt x="226322" y="297545"/>
                    <a:pt x="227960" y="298168"/>
                    <a:pt x="229595" y="298168"/>
                  </a:cubicBezTo>
                  <a:cubicBezTo>
                    <a:pt x="231213" y="298168"/>
                    <a:pt x="232834" y="297555"/>
                    <a:pt x="234076" y="296326"/>
                  </a:cubicBezTo>
                  <a:cubicBezTo>
                    <a:pt x="313567" y="217524"/>
                    <a:pt x="307917" y="90889"/>
                    <a:pt x="307012" y="76710"/>
                  </a:cubicBezTo>
                  <a:cubicBezTo>
                    <a:pt x="306262" y="65000"/>
                    <a:pt x="298700" y="54651"/>
                    <a:pt x="287739" y="50346"/>
                  </a:cubicBezTo>
                  <a:close/>
                </a:path>
              </a:pathLst>
            </a:custGeom>
            <a:grpFill/>
            <a:ln w="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80" name="Полилиния 79">
              <a:extLst>
                <a:ext uri="{FF2B5EF4-FFF2-40B4-BE49-F238E27FC236}">
                  <a16:creationId xmlns:a16="http://schemas.microsoft.com/office/drawing/2014/main" xmlns="" id="{9C4F1E82-EA12-1B49-91BD-B0B78D8515D5}"/>
                </a:ext>
              </a:extLst>
            </p:cNvPr>
            <p:cNvSpPr/>
            <p:nvPr/>
          </p:nvSpPr>
          <p:spPr>
            <a:xfrm>
              <a:off x="3526549" y="3192915"/>
              <a:ext cx="205556" cy="182646"/>
            </a:xfrm>
            <a:custGeom>
              <a:avLst/>
              <a:gdLst>
                <a:gd name="connsiteX0" fmla="*/ 195471 w 205556"/>
                <a:gd name="connsiteY0" fmla="*/ 145545 h 182646"/>
                <a:gd name="connsiteX1" fmla="*/ 152223 w 205556"/>
                <a:gd name="connsiteY1" fmla="*/ 168788 h 182646"/>
                <a:gd name="connsiteX2" fmla="*/ 139701 w 205556"/>
                <a:gd name="connsiteY2" fmla="*/ 168788 h 182646"/>
                <a:gd name="connsiteX3" fmla="*/ 12583 w 205556"/>
                <a:gd name="connsiteY3" fmla="*/ 5031 h 182646"/>
                <a:gd name="connsiteX4" fmla="*/ 5041 w 205556"/>
                <a:gd name="connsiteY4" fmla="*/ 140 h 182646"/>
                <a:gd name="connsiteX5" fmla="*/ 140 w 205556"/>
                <a:gd name="connsiteY5" fmla="*/ 7668 h 182646"/>
                <a:gd name="connsiteX6" fmla="*/ 135133 w 205556"/>
                <a:gd name="connsiteY6" fmla="*/ 180636 h 182646"/>
                <a:gd name="connsiteX7" fmla="*/ 145962 w 205556"/>
                <a:gd name="connsiteY7" fmla="*/ 182647 h 182646"/>
                <a:gd name="connsiteX8" fmla="*/ 156790 w 205556"/>
                <a:gd name="connsiteY8" fmla="*/ 180636 h 182646"/>
                <a:gd name="connsiteX9" fmla="*/ 202921 w 205556"/>
                <a:gd name="connsiteY9" fmla="*/ 155835 h 182646"/>
                <a:gd name="connsiteX10" fmla="*/ 204354 w 205556"/>
                <a:gd name="connsiteY10" fmla="*/ 146972 h 182646"/>
                <a:gd name="connsiteX11" fmla="*/ 195471 w 205556"/>
                <a:gd name="connsiteY11" fmla="*/ 145545 h 18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5556" h="182646">
                  <a:moveTo>
                    <a:pt x="195471" y="145545"/>
                  </a:moveTo>
                  <a:cubicBezTo>
                    <a:pt x="182410" y="154961"/>
                    <a:pt x="167856" y="162783"/>
                    <a:pt x="152223" y="168788"/>
                  </a:cubicBezTo>
                  <a:cubicBezTo>
                    <a:pt x="148184" y="170337"/>
                    <a:pt x="143739" y="170337"/>
                    <a:pt x="139701" y="168788"/>
                  </a:cubicBezTo>
                  <a:cubicBezTo>
                    <a:pt x="56650" y="136890"/>
                    <a:pt x="24733" y="62132"/>
                    <a:pt x="12583" y="5031"/>
                  </a:cubicBezTo>
                  <a:cubicBezTo>
                    <a:pt x="11857" y="1600"/>
                    <a:pt x="8469" y="-589"/>
                    <a:pt x="5041" y="140"/>
                  </a:cubicBezTo>
                  <a:cubicBezTo>
                    <a:pt x="1606" y="868"/>
                    <a:pt x="-590" y="4237"/>
                    <a:pt x="140" y="7668"/>
                  </a:cubicBezTo>
                  <a:cubicBezTo>
                    <a:pt x="12943" y="67841"/>
                    <a:pt x="46759" y="146695"/>
                    <a:pt x="135133" y="180636"/>
                  </a:cubicBezTo>
                  <a:cubicBezTo>
                    <a:pt x="138624" y="181978"/>
                    <a:pt x="142293" y="182647"/>
                    <a:pt x="145962" y="182647"/>
                  </a:cubicBezTo>
                  <a:cubicBezTo>
                    <a:pt x="149631" y="182647"/>
                    <a:pt x="153300" y="181978"/>
                    <a:pt x="156790" y="180636"/>
                  </a:cubicBezTo>
                  <a:cubicBezTo>
                    <a:pt x="173451" y="174239"/>
                    <a:pt x="188968" y="165894"/>
                    <a:pt x="202921" y="155835"/>
                  </a:cubicBezTo>
                  <a:cubicBezTo>
                    <a:pt x="205767" y="153785"/>
                    <a:pt x="206408" y="149817"/>
                    <a:pt x="204354" y="146972"/>
                  </a:cubicBezTo>
                  <a:cubicBezTo>
                    <a:pt x="202293" y="144131"/>
                    <a:pt x="198317" y="143492"/>
                    <a:pt x="195471" y="145545"/>
                  </a:cubicBezTo>
                  <a:close/>
                </a:path>
              </a:pathLst>
            </a:custGeom>
            <a:grpFill/>
            <a:ln w="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88" name="Полилиния 87">
            <a:extLst>
              <a:ext uri="{FF2B5EF4-FFF2-40B4-BE49-F238E27FC236}">
                <a16:creationId xmlns:a16="http://schemas.microsoft.com/office/drawing/2014/main" xmlns="" id="{35F0FFE9-A2CA-E544-9F30-4D34DFFE299A}"/>
              </a:ext>
            </a:extLst>
          </p:cNvPr>
          <p:cNvSpPr/>
          <p:nvPr/>
        </p:nvSpPr>
        <p:spPr>
          <a:xfrm>
            <a:off x="721723" y="1591957"/>
            <a:ext cx="180117" cy="178831"/>
          </a:xfrm>
          <a:custGeom>
            <a:avLst/>
            <a:gdLst>
              <a:gd name="connsiteX0" fmla="*/ 64595 w 154386"/>
              <a:gd name="connsiteY0" fmla="*/ 153284 h 153284"/>
              <a:gd name="connsiteX1" fmla="*/ 89792 w 154386"/>
              <a:gd name="connsiteY1" fmla="*/ 153284 h 153284"/>
              <a:gd name="connsiteX2" fmla="*/ 106151 w 154386"/>
              <a:gd name="connsiteY2" fmla="*/ 137003 h 153284"/>
              <a:gd name="connsiteX3" fmla="*/ 106151 w 154386"/>
              <a:gd name="connsiteY3" fmla="*/ 109061 h 153284"/>
              <a:gd name="connsiteX4" fmla="*/ 109866 w 154386"/>
              <a:gd name="connsiteY4" fmla="*/ 105422 h 153284"/>
              <a:gd name="connsiteX5" fmla="*/ 138027 w 154386"/>
              <a:gd name="connsiteY5" fmla="*/ 105422 h 153284"/>
              <a:gd name="connsiteX6" fmla="*/ 154386 w 154386"/>
              <a:gd name="connsiteY6" fmla="*/ 89142 h 153284"/>
              <a:gd name="connsiteX7" fmla="*/ 154386 w 154386"/>
              <a:gd name="connsiteY7" fmla="*/ 64142 h 153284"/>
              <a:gd name="connsiteX8" fmla="*/ 138027 w 154386"/>
              <a:gd name="connsiteY8" fmla="*/ 47861 h 153284"/>
              <a:gd name="connsiteX9" fmla="*/ 109866 w 154386"/>
              <a:gd name="connsiteY9" fmla="*/ 47861 h 153284"/>
              <a:gd name="connsiteX10" fmla="*/ 106151 w 154386"/>
              <a:gd name="connsiteY10" fmla="*/ 44223 h 153284"/>
              <a:gd name="connsiteX11" fmla="*/ 106151 w 154386"/>
              <a:gd name="connsiteY11" fmla="*/ 16280 h 153284"/>
              <a:gd name="connsiteX12" fmla="*/ 89792 w 154386"/>
              <a:gd name="connsiteY12" fmla="*/ 0 h 153284"/>
              <a:gd name="connsiteX13" fmla="*/ 64595 w 154386"/>
              <a:gd name="connsiteY13" fmla="*/ 0 h 153284"/>
              <a:gd name="connsiteX14" fmla="*/ 48236 w 154386"/>
              <a:gd name="connsiteY14" fmla="*/ 16280 h 153284"/>
              <a:gd name="connsiteX15" fmla="*/ 48236 w 154386"/>
              <a:gd name="connsiteY15" fmla="*/ 44223 h 153284"/>
              <a:gd name="connsiteX16" fmla="*/ 44520 w 154386"/>
              <a:gd name="connsiteY16" fmla="*/ 47861 h 153284"/>
              <a:gd name="connsiteX17" fmla="*/ 16359 w 154386"/>
              <a:gd name="connsiteY17" fmla="*/ 47861 h 153284"/>
              <a:gd name="connsiteX18" fmla="*/ 0 w 154386"/>
              <a:gd name="connsiteY18" fmla="*/ 64142 h 153284"/>
              <a:gd name="connsiteX19" fmla="*/ 0 w 154386"/>
              <a:gd name="connsiteY19" fmla="*/ 89142 h 153284"/>
              <a:gd name="connsiteX20" fmla="*/ 14225 w 154386"/>
              <a:gd name="connsiteY20" fmla="*/ 105285 h 153284"/>
              <a:gd name="connsiteX21" fmla="*/ 21309 w 154386"/>
              <a:gd name="connsiteY21" fmla="*/ 99833 h 153284"/>
              <a:gd name="connsiteX22" fmla="*/ 15857 w 154386"/>
              <a:gd name="connsiteY22" fmla="*/ 92748 h 153284"/>
              <a:gd name="connsiteX23" fmla="*/ 12643 w 154386"/>
              <a:gd name="connsiteY23" fmla="*/ 89143 h 153284"/>
              <a:gd name="connsiteX24" fmla="*/ 12643 w 154386"/>
              <a:gd name="connsiteY24" fmla="*/ 64143 h 153284"/>
              <a:gd name="connsiteX25" fmla="*/ 16359 w 154386"/>
              <a:gd name="connsiteY25" fmla="*/ 60504 h 153284"/>
              <a:gd name="connsiteX26" fmla="*/ 44520 w 154386"/>
              <a:gd name="connsiteY26" fmla="*/ 60504 h 153284"/>
              <a:gd name="connsiteX27" fmla="*/ 60879 w 154386"/>
              <a:gd name="connsiteY27" fmla="*/ 44223 h 153284"/>
              <a:gd name="connsiteX28" fmla="*/ 60879 w 154386"/>
              <a:gd name="connsiteY28" fmla="*/ 16281 h 153284"/>
              <a:gd name="connsiteX29" fmla="*/ 64595 w 154386"/>
              <a:gd name="connsiteY29" fmla="*/ 12643 h 153284"/>
              <a:gd name="connsiteX30" fmla="*/ 89792 w 154386"/>
              <a:gd name="connsiteY30" fmla="*/ 12643 h 153284"/>
              <a:gd name="connsiteX31" fmla="*/ 93508 w 154386"/>
              <a:gd name="connsiteY31" fmla="*/ 16281 h 153284"/>
              <a:gd name="connsiteX32" fmla="*/ 93508 w 154386"/>
              <a:gd name="connsiteY32" fmla="*/ 44223 h 153284"/>
              <a:gd name="connsiteX33" fmla="*/ 109866 w 154386"/>
              <a:gd name="connsiteY33" fmla="*/ 60504 h 153284"/>
              <a:gd name="connsiteX34" fmla="*/ 138027 w 154386"/>
              <a:gd name="connsiteY34" fmla="*/ 60504 h 153284"/>
              <a:gd name="connsiteX35" fmla="*/ 141743 w 154386"/>
              <a:gd name="connsiteY35" fmla="*/ 64143 h 153284"/>
              <a:gd name="connsiteX36" fmla="*/ 141743 w 154386"/>
              <a:gd name="connsiteY36" fmla="*/ 89143 h 153284"/>
              <a:gd name="connsiteX37" fmla="*/ 138027 w 154386"/>
              <a:gd name="connsiteY37" fmla="*/ 92781 h 153284"/>
              <a:gd name="connsiteX38" fmla="*/ 109866 w 154386"/>
              <a:gd name="connsiteY38" fmla="*/ 92781 h 153284"/>
              <a:gd name="connsiteX39" fmla="*/ 93508 w 154386"/>
              <a:gd name="connsiteY39" fmla="*/ 109062 h 153284"/>
              <a:gd name="connsiteX40" fmla="*/ 93508 w 154386"/>
              <a:gd name="connsiteY40" fmla="*/ 137004 h 153284"/>
              <a:gd name="connsiteX41" fmla="*/ 89792 w 154386"/>
              <a:gd name="connsiteY41" fmla="*/ 140643 h 153284"/>
              <a:gd name="connsiteX42" fmla="*/ 64595 w 154386"/>
              <a:gd name="connsiteY42" fmla="*/ 140643 h 153284"/>
              <a:gd name="connsiteX43" fmla="*/ 60879 w 154386"/>
              <a:gd name="connsiteY43" fmla="*/ 137004 h 153284"/>
              <a:gd name="connsiteX44" fmla="*/ 60879 w 154386"/>
              <a:gd name="connsiteY44" fmla="*/ 109062 h 153284"/>
              <a:gd name="connsiteX45" fmla="*/ 44520 w 154386"/>
              <a:gd name="connsiteY45" fmla="*/ 92781 h 153284"/>
              <a:gd name="connsiteX46" fmla="*/ 38199 w 154386"/>
              <a:gd name="connsiteY46" fmla="*/ 99103 h 153284"/>
              <a:gd name="connsiteX47" fmla="*/ 44520 w 154386"/>
              <a:gd name="connsiteY47" fmla="*/ 105424 h 153284"/>
              <a:gd name="connsiteX48" fmla="*/ 48236 w 154386"/>
              <a:gd name="connsiteY48" fmla="*/ 109063 h 153284"/>
              <a:gd name="connsiteX49" fmla="*/ 48236 w 154386"/>
              <a:gd name="connsiteY49" fmla="*/ 137005 h 153284"/>
              <a:gd name="connsiteX50" fmla="*/ 64595 w 154386"/>
              <a:gd name="connsiteY50" fmla="*/ 153284 h 15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54386" h="153284">
                <a:moveTo>
                  <a:pt x="64595" y="153284"/>
                </a:moveTo>
                <a:lnTo>
                  <a:pt x="89792" y="153284"/>
                </a:lnTo>
                <a:cubicBezTo>
                  <a:pt x="98812" y="153284"/>
                  <a:pt x="106151" y="145981"/>
                  <a:pt x="106151" y="137003"/>
                </a:cubicBezTo>
                <a:lnTo>
                  <a:pt x="106151" y="109061"/>
                </a:lnTo>
                <a:cubicBezTo>
                  <a:pt x="106151" y="107055"/>
                  <a:pt x="107817" y="105422"/>
                  <a:pt x="109866" y="105422"/>
                </a:cubicBezTo>
                <a:lnTo>
                  <a:pt x="138027" y="105422"/>
                </a:lnTo>
                <a:cubicBezTo>
                  <a:pt x="147048" y="105422"/>
                  <a:pt x="154386" y="98119"/>
                  <a:pt x="154386" y="89142"/>
                </a:cubicBezTo>
                <a:lnTo>
                  <a:pt x="154386" y="64142"/>
                </a:lnTo>
                <a:cubicBezTo>
                  <a:pt x="154386" y="55164"/>
                  <a:pt x="147048" y="47861"/>
                  <a:pt x="138027" y="47861"/>
                </a:cubicBezTo>
                <a:lnTo>
                  <a:pt x="109866" y="47861"/>
                </a:lnTo>
                <a:cubicBezTo>
                  <a:pt x="107817" y="47861"/>
                  <a:pt x="106151" y="46229"/>
                  <a:pt x="106151" y="44223"/>
                </a:cubicBezTo>
                <a:lnTo>
                  <a:pt x="106151" y="16280"/>
                </a:lnTo>
                <a:cubicBezTo>
                  <a:pt x="106151" y="7304"/>
                  <a:pt x="98812" y="0"/>
                  <a:pt x="89792" y="0"/>
                </a:cubicBezTo>
                <a:lnTo>
                  <a:pt x="64595" y="0"/>
                </a:lnTo>
                <a:cubicBezTo>
                  <a:pt x="55575" y="0"/>
                  <a:pt x="48236" y="7303"/>
                  <a:pt x="48236" y="16280"/>
                </a:cubicBezTo>
                <a:lnTo>
                  <a:pt x="48236" y="44223"/>
                </a:lnTo>
                <a:cubicBezTo>
                  <a:pt x="48236" y="46228"/>
                  <a:pt x="46569" y="47861"/>
                  <a:pt x="44520" y="47861"/>
                </a:cubicBezTo>
                <a:lnTo>
                  <a:pt x="16359" y="47861"/>
                </a:lnTo>
                <a:cubicBezTo>
                  <a:pt x="7339" y="47861"/>
                  <a:pt x="0" y="55164"/>
                  <a:pt x="0" y="64142"/>
                </a:cubicBezTo>
                <a:lnTo>
                  <a:pt x="0" y="89142"/>
                </a:lnTo>
                <a:cubicBezTo>
                  <a:pt x="0" y="97289"/>
                  <a:pt x="6116" y="104229"/>
                  <a:pt x="14225" y="105285"/>
                </a:cubicBezTo>
                <a:cubicBezTo>
                  <a:pt x="17688" y="105740"/>
                  <a:pt x="20858" y="103294"/>
                  <a:pt x="21309" y="99833"/>
                </a:cubicBezTo>
                <a:cubicBezTo>
                  <a:pt x="21759" y="96371"/>
                  <a:pt x="19318" y="93200"/>
                  <a:pt x="15857" y="92748"/>
                </a:cubicBezTo>
                <a:cubicBezTo>
                  <a:pt x="14025" y="92510"/>
                  <a:pt x="12643" y="90960"/>
                  <a:pt x="12643" y="89143"/>
                </a:cubicBezTo>
                <a:lnTo>
                  <a:pt x="12643" y="64143"/>
                </a:lnTo>
                <a:cubicBezTo>
                  <a:pt x="12643" y="62136"/>
                  <a:pt x="14310" y="60504"/>
                  <a:pt x="16359" y="60504"/>
                </a:cubicBezTo>
                <a:lnTo>
                  <a:pt x="44520" y="60504"/>
                </a:lnTo>
                <a:cubicBezTo>
                  <a:pt x="53540" y="60504"/>
                  <a:pt x="60879" y="53200"/>
                  <a:pt x="60879" y="44223"/>
                </a:cubicBezTo>
                <a:lnTo>
                  <a:pt x="60879" y="16281"/>
                </a:lnTo>
                <a:cubicBezTo>
                  <a:pt x="60879" y="14275"/>
                  <a:pt x="62546" y="12643"/>
                  <a:pt x="64595" y="12643"/>
                </a:cubicBezTo>
                <a:lnTo>
                  <a:pt x="89792" y="12643"/>
                </a:lnTo>
                <a:cubicBezTo>
                  <a:pt x="91841" y="12643"/>
                  <a:pt x="93508" y="14275"/>
                  <a:pt x="93508" y="16281"/>
                </a:cubicBezTo>
                <a:lnTo>
                  <a:pt x="93508" y="44223"/>
                </a:lnTo>
                <a:cubicBezTo>
                  <a:pt x="93508" y="53200"/>
                  <a:pt x="100846" y="60504"/>
                  <a:pt x="109866" y="60504"/>
                </a:cubicBezTo>
                <a:lnTo>
                  <a:pt x="138027" y="60504"/>
                </a:lnTo>
                <a:cubicBezTo>
                  <a:pt x="140076" y="60504"/>
                  <a:pt x="141743" y="62135"/>
                  <a:pt x="141743" y="64143"/>
                </a:cubicBezTo>
                <a:lnTo>
                  <a:pt x="141743" y="89143"/>
                </a:lnTo>
                <a:cubicBezTo>
                  <a:pt x="141743" y="91149"/>
                  <a:pt x="140076" y="92781"/>
                  <a:pt x="138027" y="92781"/>
                </a:cubicBezTo>
                <a:lnTo>
                  <a:pt x="109866" y="92781"/>
                </a:lnTo>
                <a:cubicBezTo>
                  <a:pt x="100846" y="92781"/>
                  <a:pt x="93508" y="100085"/>
                  <a:pt x="93508" y="109062"/>
                </a:cubicBezTo>
                <a:lnTo>
                  <a:pt x="93508" y="137004"/>
                </a:lnTo>
                <a:cubicBezTo>
                  <a:pt x="93508" y="139010"/>
                  <a:pt x="91841" y="140643"/>
                  <a:pt x="89792" y="140643"/>
                </a:cubicBezTo>
                <a:lnTo>
                  <a:pt x="64595" y="140643"/>
                </a:lnTo>
                <a:cubicBezTo>
                  <a:pt x="62546" y="140643"/>
                  <a:pt x="60879" y="139011"/>
                  <a:pt x="60879" y="137004"/>
                </a:cubicBezTo>
                <a:lnTo>
                  <a:pt x="60879" y="109062"/>
                </a:lnTo>
                <a:cubicBezTo>
                  <a:pt x="60879" y="100086"/>
                  <a:pt x="53541" y="92781"/>
                  <a:pt x="44520" y="92781"/>
                </a:cubicBezTo>
                <a:cubicBezTo>
                  <a:pt x="41029" y="92781"/>
                  <a:pt x="38199" y="95611"/>
                  <a:pt x="38199" y="99103"/>
                </a:cubicBezTo>
                <a:cubicBezTo>
                  <a:pt x="38199" y="102594"/>
                  <a:pt x="41029" y="105424"/>
                  <a:pt x="44520" y="105424"/>
                </a:cubicBezTo>
                <a:cubicBezTo>
                  <a:pt x="46569" y="105424"/>
                  <a:pt x="48236" y="107056"/>
                  <a:pt x="48236" y="109063"/>
                </a:cubicBezTo>
                <a:lnTo>
                  <a:pt x="48236" y="137005"/>
                </a:lnTo>
                <a:cubicBezTo>
                  <a:pt x="48237" y="145981"/>
                  <a:pt x="55575" y="153284"/>
                  <a:pt x="64595" y="153284"/>
                </a:cubicBezTo>
                <a:close/>
              </a:path>
            </a:pathLst>
          </a:custGeom>
          <a:solidFill>
            <a:schemeClr val="bg1"/>
          </a:solidFill>
          <a:ln w="83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3" name="Стрелка вверх 52">
            <a:extLst>
              <a:ext uri="{FF2B5EF4-FFF2-40B4-BE49-F238E27FC236}">
                <a16:creationId xmlns="" xmlns:a16="http://schemas.microsoft.com/office/drawing/2014/main" id="{BBEE9D2A-2CC2-6B47-911E-49AC142EC13E}"/>
              </a:ext>
            </a:extLst>
          </p:cNvPr>
          <p:cNvSpPr/>
          <p:nvPr/>
        </p:nvSpPr>
        <p:spPr>
          <a:xfrm>
            <a:off x="889796" y="1215772"/>
            <a:ext cx="205638" cy="162856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79E2B283-AADC-F248-92CA-A5CA107A217C}"/>
              </a:ext>
            </a:extLst>
          </p:cNvPr>
          <p:cNvSpPr>
            <a:spLocks noChangeAspect="1"/>
          </p:cNvSpPr>
          <p:nvPr/>
        </p:nvSpPr>
        <p:spPr>
          <a:xfrm>
            <a:off x="877604" y="1186384"/>
            <a:ext cx="229539" cy="229540"/>
          </a:xfrm>
          <a:prstGeom prst="ellipse">
            <a:avLst/>
          </a:prstGeom>
          <a:noFill/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1141893" y="1076658"/>
            <a:ext cx="47991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КОЛ-ВО ГОСПИТАЛИЗАЦИЙ С ОКС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495463" y="4766531"/>
            <a:ext cx="2057400" cy="273844"/>
          </a:xfrm>
        </p:spPr>
        <p:txBody>
          <a:bodyPr/>
          <a:lstStyle/>
          <a:p>
            <a:fld id="{D9DF934B-3407-044B-9575-485FFA08975B}" type="slidenum">
              <a:rPr lang="ru-RU" smtClean="0"/>
              <a:t>11</a:t>
            </a:fld>
            <a:endParaRPr lang="ru-RU" dirty="0"/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xmlns="" id="{3B39F3B0-709C-0E4D-BB16-E769E4A2A2D5}"/>
              </a:ext>
            </a:extLst>
          </p:cNvPr>
          <p:cNvGrpSpPr/>
          <p:nvPr/>
        </p:nvGrpSpPr>
        <p:grpSpPr>
          <a:xfrm>
            <a:off x="7310416" y="-718234"/>
            <a:ext cx="4598536" cy="5984958"/>
            <a:chOff x="7503063" y="-675727"/>
            <a:chExt cx="4392304" cy="5984958"/>
          </a:xfrm>
        </p:grpSpPr>
        <p:sp>
          <p:nvSpPr>
            <p:cNvPr id="55" name="Полилиния 54">
              <a:extLst>
                <a:ext uri="{FF2B5EF4-FFF2-40B4-BE49-F238E27FC236}">
                  <a16:creationId xmlns:a16="http://schemas.microsoft.com/office/drawing/2014/main" xmlns="" id="{11E72A56-631B-FD4B-8B06-CFC7CDA0A5A2}"/>
                </a:ext>
              </a:extLst>
            </p:cNvPr>
            <p:cNvSpPr>
              <a:spLocks noChangeAspect="1"/>
            </p:cNvSpPr>
            <p:nvPr/>
          </p:nvSpPr>
          <p:spPr>
            <a:xfrm rot="2398938">
              <a:off x="7776463" y="1661681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6289E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56" name="Полилиния 55">
              <a:extLst>
                <a:ext uri="{FF2B5EF4-FFF2-40B4-BE49-F238E27FC236}">
                  <a16:creationId xmlns:a16="http://schemas.microsoft.com/office/drawing/2014/main" xmlns="" id="{F9430DC9-AFBA-3248-ADE4-D05CF33CD69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7503063" y="824025"/>
              <a:ext cx="3508485" cy="3508485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9" name="Полилиния 58">
              <a:extLst>
                <a:ext uri="{FF2B5EF4-FFF2-40B4-BE49-F238E27FC236}">
                  <a16:creationId xmlns:a16="http://schemas.microsoft.com/office/drawing/2014/main" xmlns="" id="{5B172340-9E72-A44F-8B8F-B4090CA7FFFC}"/>
                </a:ext>
              </a:extLst>
            </p:cNvPr>
            <p:cNvSpPr>
              <a:spLocks noChangeAspect="1"/>
            </p:cNvSpPr>
            <p:nvPr/>
          </p:nvSpPr>
          <p:spPr>
            <a:xfrm rot="3211343">
              <a:off x="8247817" y="-675727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xmlns="" id="{82593098-2210-4F41-AEE0-AA5C02B02283}"/>
              </a:ext>
            </a:extLst>
          </p:cNvPr>
          <p:cNvGrpSpPr>
            <a:grpSpLocks noChangeAspect="1"/>
          </p:cNvGrpSpPr>
          <p:nvPr/>
        </p:nvGrpSpPr>
        <p:grpSpPr>
          <a:xfrm>
            <a:off x="8186401" y="268289"/>
            <a:ext cx="778213" cy="438277"/>
            <a:chOff x="526938" y="499263"/>
            <a:chExt cx="2789695" cy="1571112"/>
          </a:xfrm>
          <a:effectLst/>
        </p:grpSpPr>
        <p:sp>
          <p:nvSpPr>
            <p:cNvPr id="66" name="Скругленный прямоугольник 65">
              <a:extLst>
                <a:ext uri="{FF2B5EF4-FFF2-40B4-BE49-F238E27FC236}">
                  <a16:creationId xmlns:a16="http://schemas.microsoft.com/office/drawing/2014/main" xmlns="" id="{3349F299-C9D8-534F-A51B-E7B40C2A97FB}"/>
                </a:ext>
              </a:extLst>
            </p:cNvPr>
            <p:cNvSpPr/>
            <p:nvPr/>
          </p:nvSpPr>
          <p:spPr>
            <a:xfrm>
              <a:off x="526938" y="499263"/>
              <a:ext cx="2789695" cy="1571112"/>
            </a:xfrm>
            <a:prstGeom prst="roundRect">
              <a:avLst>
                <a:gd name="adj" fmla="val 40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Picture 2">
              <a:extLst>
                <a:ext uri="{FF2B5EF4-FFF2-40B4-BE49-F238E27FC236}">
                  <a16:creationId xmlns:a16="http://schemas.microsoft.com/office/drawing/2014/main" xmlns="" id="{4B0D5C2D-5627-534E-81DA-02F452356B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38" y="499263"/>
              <a:ext cx="2789695" cy="1571112"/>
            </a:xfrm>
            <a:prstGeom prst="roundRect">
              <a:avLst>
                <a:gd name="adj" fmla="val 4459"/>
              </a:avLst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398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D74FC9-A265-3244-9766-D21BEDCCD89D}"/>
              </a:ext>
            </a:extLst>
          </p:cNvPr>
          <p:cNvSpPr/>
          <p:nvPr/>
        </p:nvSpPr>
        <p:spPr>
          <a:xfrm>
            <a:off x="184882" y="156937"/>
            <a:ext cx="7941086" cy="605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0" tIns="45709" rIns="91420" bIns="45709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ДИНАМИКА ДОЛИ </a:t>
            </a:r>
            <a:r>
              <a:rPr lang="ru-RU" sz="16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ТРОМБОЛИТИЧЕСКОЙ ТЕРАПИИ 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(ТЛТ) </a:t>
            </a: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ПАЦИЕНТАМ С ОКС НА </a:t>
            </a:r>
            <a:r>
              <a:rPr lang="ru-RU" sz="16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ДОГОСПИТАЛЬНОМ</a:t>
            </a: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ЭТАПЕ (</a:t>
            </a: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2019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– 2021 ГГ.)</a:t>
            </a:r>
            <a:endParaRPr lang="ru-RU" sz="20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9EBF1D3-904C-9F43-AF87-2485D2192D8D}"/>
              </a:ext>
            </a:extLst>
          </p:cNvPr>
          <p:cNvSpPr>
            <a:spLocks noChangeAspect="1"/>
          </p:cNvSpPr>
          <p:nvPr/>
        </p:nvSpPr>
        <p:spPr>
          <a:xfrm>
            <a:off x="8552863" y="4634087"/>
            <a:ext cx="411750" cy="411750"/>
          </a:xfrm>
          <a:prstGeom prst="ellipse">
            <a:avLst/>
          </a:prstGeom>
          <a:gradFill>
            <a:gsLst>
              <a:gs pos="0">
                <a:srgbClr val="3F904B">
                  <a:lumMod val="55000"/>
                </a:srgbClr>
              </a:gs>
              <a:gs pos="100000">
                <a:srgbClr val="3F904B"/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xmlns="" id="{BFECC348-0688-C443-8F30-734D67047D88}"/>
              </a:ext>
            </a:extLst>
          </p:cNvPr>
          <p:cNvCxnSpPr>
            <a:cxnSpLocks/>
          </p:cNvCxnSpPr>
          <p:nvPr/>
        </p:nvCxnSpPr>
        <p:spPr>
          <a:xfrm>
            <a:off x="374248" y="4767607"/>
            <a:ext cx="7892498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F78F8755-E287-7D40-967A-F26AD9FFE559}"/>
              </a:ext>
            </a:extLst>
          </p:cNvPr>
          <p:cNvGrpSpPr/>
          <p:nvPr/>
        </p:nvGrpSpPr>
        <p:grpSpPr>
          <a:xfrm>
            <a:off x="8583947" y="1072472"/>
            <a:ext cx="338554" cy="3422915"/>
            <a:chOff x="8583944" y="1072470"/>
            <a:chExt cx="338554" cy="34229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E89183D-6CCB-D341-AB98-F9B51102D18D}"/>
                </a:ext>
              </a:extLst>
            </p:cNvPr>
            <p:cNvSpPr txBox="1"/>
            <p:nvPr/>
          </p:nvSpPr>
          <p:spPr>
            <a:xfrm rot="16200000">
              <a:off x="7543658" y="2615114"/>
              <a:ext cx="241912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000" b="1" dirty="0" err="1">
                  <a:solidFill>
                    <a:schemeClr val="bg2">
                      <a:lumMod val="75000"/>
                    </a:schemeClr>
                  </a:solidFill>
                </a:rPr>
                <a:t>Пузакова</a:t>
              </a:r>
              <a:r>
                <a:rPr lang="ru-RU" sz="1000" b="1" dirty="0">
                  <a:solidFill>
                    <a:schemeClr val="bg2">
                      <a:lumMod val="75000"/>
                    </a:schemeClr>
                  </a:solidFill>
                </a:rPr>
                <a:t> Елена Викторовна</a:t>
              </a:r>
            </a:p>
            <a:p>
              <a:pPr algn="ctr"/>
              <a:r>
                <a:rPr lang="ru-RU" sz="600" dirty="0">
                  <a:solidFill>
                    <a:schemeClr val="bg2">
                      <a:lumMod val="75000"/>
                    </a:schemeClr>
                  </a:solidFill>
                </a:rPr>
                <a:t>Директор Хабаровского краевого фонда ОМС</a:t>
              </a:r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xmlns="" id="{C054D20C-6B5E-B243-8888-898F4AC46F66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1072470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xmlns="" id="{875503E9-57E7-934F-B707-404D105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3891745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xmlns="" id="{6DDE88C6-72FE-D341-928F-6C91302FCD02}"/>
              </a:ext>
            </a:extLst>
          </p:cNvPr>
          <p:cNvSpPr/>
          <p:nvPr/>
        </p:nvSpPr>
        <p:spPr>
          <a:xfrm>
            <a:off x="323850" y="1345896"/>
            <a:ext cx="8064498" cy="3288191"/>
          </a:xfrm>
          <a:prstGeom prst="roundRect">
            <a:avLst>
              <a:gd name="adj" fmla="val 290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61" name="Стрелка вниз 60">
            <a:extLst>
              <a:ext uri="{FF2B5EF4-FFF2-40B4-BE49-F238E27FC236}">
                <a16:creationId xmlns:a16="http://schemas.microsoft.com/office/drawing/2014/main" xmlns="" id="{D43DCEEF-F703-D944-9FA8-24CFC1F89611}"/>
              </a:ext>
            </a:extLst>
          </p:cNvPr>
          <p:cNvSpPr/>
          <p:nvPr/>
        </p:nvSpPr>
        <p:spPr>
          <a:xfrm flipV="1">
            <a:off x="2715928" y="2067061"/>
            <a:ext cx="139224" cy="1725767"/>
          </a:xfrm>
          <a:prstGeom prst="downArrow">
            <a:avLst>
              <a:gd name="adj1" fmla="val 50000"/>
              <a:gd name="adj2" fmla="val 100521"/>
            </a:avLst>
          </a:prstGeom>
          <a:noFill/>
          <a:ln w="127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xmlns="" id="{A5E68E12-8AC4-9649-83AD-B7447CCEC51A}"/>
              </a:ext>
            </a:extLst>
          </p:cNvPr>
          <p:cNvSpPr txBox="1">
            <a:spLocks noChangeArrowheads="1"/>
          </p:cNvSpPr>
          <p:nvPr/>
        </p:nvSpPr>
        <p:spPr>
          <a:xfrm>
            <a:off x="899235" y="1224819"/>
            <a:ext cx="1886305" cy="600142"/>
          </a:xfrm>
          <a:prstGeom prst="rect">
            <a:avLst/>
          </a:prstGeom>
        </p:spPr>
        <p:txBody>
          <a:bodyPr wrap="square" lIns="91420" tIns="45709" rIns="91420" bIns="45709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altLang="en-US" sz="1100" b="1" dirty="0" smtClean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ЗА </a:t>
            </a:r>
            <a:r>
              <a:rPr lang="ru-RU" altLang="en-US" sz="1100" b="1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ПЯТЬ ПОСЛЕДНИХ ЛЕТ </a:t>
            </a:r>
            <a:r>
              <a:rPr lang="ru-RU" altLang="en-US" sz="1100" b="1" dirty="0" smtClean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ЧИСЛЕННОСТЬ ЛИЦ, ЗАСТАХОВАННЫХ</a:t>
            </a:r>
            <a:endParaRPr lang="ru-RU" altLang="en-US" sz="1100" b="1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34D0120-F460-3041-9D95-758D578E2A3E}"/>
              </a:ext>
            </a:extLst>
          </p:cNvPr>
          <p:cNvSpPr txBox="1"/>
          <p:nvPr/>
        </p:nvSpPr>
        <p:spPr>
          <a:xfrm>
            <a:off x="1373073" y="2784393"/>
            <a:ext cx="184689" cy="332056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pPr algn="ctr">
              <a:lnSpc>
                <a:spcPts val="1360"/>
              </a:lnSpc>
            </a:pPr>
            <a:endParaRPr lang="ru-RU" sz="3600" b="1" dirty="0" smtClean="0">
              <a:solidFill>
                <a:srgbClr val="3F904B"/>
              </a:solidFill>
              <a:latin typeface="Helvetica" pitchFamily="2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F34D0120-F460-3041-9D95-758D578E2A3E}"/>
              </a:ext>
            </a:extLst>
          </p:cNvPr>
          <p:cNvSpPr txBox="1"/>
          <p:nvPr/>
        </p:nvSpPr>
        <p:spPr>
          <a:xfrm>
            <a:off x="1404909" y="3443089"/>
            <a:ext cx="184690" cy="271847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pPr algn="ctr">
              <a:lnSpc>
                <a:spcPts val="1360"/>
              </a:lnSpc>
            </a:pPr>
            <a:endParaRPr lang="ru-RU" sz="1200" dirty="0">
              <a:solidFill>
                <a:srgbClr val="3F904B"/>
              </a:solidFill>
              <a:latin typeface="Helvetica" pitchFamily="2" charset="0"/>
            </a:endParaRPr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xmlns="" id="{A5E68E12-8AC4-9649-83AD-B7447CCEC51A}"/>
              </a:ext>
            </a:extLst>
          </p:cNvPr>
          <p:cNvSpPr txBox="1">
            <a:spLocks noChangeArrowheads="1"/>
          </p:cNvSpPr>
          <p:nvPr/>
        </p:nvSpPr>
        <p:spPr>
          <a:xfrm>
            <a:off x="323948" y="1737382"/>
            <a:ext cx="2531301" cy="430865"/>
          </a:xfrm>
          <a:prstGeom prst="rect">
            <a:avLst/>
          </a:prstGeom>
        </p:spPr>
        <p:txBody>
          <a:bodyPr wrap="square" lIns="91420" tIns="45709" rIns="91420" bIns="45709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altLang="en-US" sz="1100" b="1" dirty="0" smtClean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        ПО ОБЯЗАТЕЛЬНОМУ</a:t>
            </a:r>
          </a:p>
          <a:p>
            <a:pPr marL="0" indent="0">
              <a:spcBef>
                <a:spcPts val="0"/>
              </a:spcBef>
              <a:buNone/>
            </a:pPr>
            <a:endParaRPr lang="ru-RU" altLang="en-US" sz="1100" b="1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70" name="Стрелка вниз 69">
            <a:extLst>
              <a:ext uri="{FF2B5EF4-FFF2-40B4-BE49-F238E27FC236}">
                <a16:creationId xmlns:c="http://schemas.openxmlformats.org/drawingml/2006/chart" xmlns:cdr="http://schemas.openxmlformats.org/drawingml/2006/chartDrawing" xmlns:a16="http://schemas.microsoft.com/office/drawing/2014/main" xmlns="" xmlns:lc="http://schemas.openxmlformats.org/drawingml/2006/lockedCanvas" id="{D43DCEEF-F703-D944-9FA8-24CFC1F89611}"/>
              </a:ext>
            </a:extLst>
          </p:cNvPr>
          <p:cNvSpPr/>
          <p:nvPr/>
        </p:nvSpPr>
        <p:spPr>
          <a:xfrm>
            <a:off x="6756067" y="3210851"/>
            <a:ext cx="66766" cy="834714"/>
          </a:xfrm>
          <a:prstGeom prst="downArrow">
            <a:avLst>
              <a:gd name="adj1" fmla="val 50000"/>
              <a:gd name="adj2" fmla="val 100521"/>
            </a:avLst>
          </a:prstGeom>
          <a:noFill/>
          <a:ln w="127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8" name="Прямоугольник с двумя скругленными соседними углами 57">
            <a:extLst>
              <a:ext uri="{FF2B5EF4-FFF2-40B4-BE49-F238E27FC236}">
                <a16:creationId xmlns:a16="http://schemas.microsoft.com/office/drawing/2014/main" xmlns="" id="{CFD72341-77E4-A449-8A57-5FC5441CC4FE}"/>
              </a:ext>
            </a:extLst>
          </p:cNvPr>
          <p:cNvSpPr/>
          <p:nvPr/>
        </p:nvSpPr>
        <p:spPr>
          <a:xfrm rot="10800000">
            <a:off x="505874" y="1420795"/>
            <a:ext cx="626835" cy="748728"/>
          </a:xfrm>
          <a:prstGeom prst="round2SameRect">
            <a:avLst/>
          </a:prstGeom>
          <a:solidFill>
            <a:srgbClr val="4867B1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083941" y="1342492"/>
            <a:ext cx="3628267" cy="290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КОЛ-ВО ГОСПИТАЛИЗАЦИЙ С ОКС ПО СМП</a:t>
            </a:r>
            <a:endParaRPr lang="ru-RU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52" name="Диаграмма 51"/>
          <p:cNvGraphicFramePr/>
          <p:nvPr>
            <p:extLst>
              <p:ext uri="{D42A27DB-BD31-4B8C-83A1-F6EECF244321}">
                <p14:modId xmlns:p14="http://schemas.microsoft.com/office/powerpoint/2010/main" val="2077160662"/>
              </p:ext>
            </p:extLst>
          </p:nvPr>
        </p:nvGraphicFramePr>
        <p:xfrm>
          <a:off x="1199739" y="1859660"/>
          <a:ext cx="7310251" cy="2774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3" name="Овал 82">
            <a:extLst>
              <a:ext uri="{FF2B5EF4-FFF2-40B4-BE49-F238E27FC236}">
                <a16:creationId xmlns:a16="http://schemas.microsoft.com/office/drawing/2014/main" xmlns="" id="{79E2B283-AADC-F248-92CA-A5CA107A217C}"/>
              </a:ext>
            </a:extLst>
          </p:cNvPr>
          <p:cNvSpPr>
            <a:spLocks noChangeAspect="1"/>
          </p:cNvSpPr>
          <p:nvPr/>
        </p:nvSpPr>
        <p:spPr>
          <a:xfrm>
            <a:off x="851522" y="1460059"/>
            <a:ext cx="229539" cy="229540"/>
          </a:xfrm>
          <a:prstGeom prst="ellipse">
            <a:avLst/>
          </a:prstGeom>
          <a:noFill/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5874" y="1724054"/>
            <a:ext cx="564761" cy="39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Стрелка вниз 81"/>
          <p:cNvSpPr/>
          <p:nvPr/>
        </p:nvSpPr>
        <p:spPr>
          <a:xfrm>
            <a:off x="899235" y="1515506"/>
            <a:ext cx="134114" cy="13044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762500" y="18986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934B-3407-044B-9575-485FFA08975B}" type="slidenum">
              <a:rPr lang="ru-RU" smtClean="0"/>
              <a:t>12</a:t>
            </a:fld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356099" y="1209799"/>
            <a:ext cx="4017263" cy="362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xmlns="" id="{3B39F3B0-709C-0E4D-BB16-E769E4A2A2D5}"/>
              </a:ext>
            </a:extLst>
          </p:cNvPr>
          <p:cNvGrpSpPr/>
          <p:nvPr/>
        </p:nvGrpSpPr>
        <p:grpSpPr>
          <a:xfrm>
            <a:off x="7310416" y="-718234"/>
            <a:ext cx="4598536" cy="5984958"/>
            <a:chOff x="7503063" y="-675727"/>
            <a:chExt cx="4392304" cy="5984958"/>
          </a:xfrm>
        </p:grpSpPr>
        <p:sp>
          <p:nvSpPr>
            <p:cNvPr id="49" name="Полилиния 48">
              <a:extLst>
                <a:ext uri="{FF2B5EF4-FFF2-40B4-BE49-F238E27FC236}">
                  <a16:creationId xmlns:a16="http://schemas.microsoft.com/office/drawing/2014/main" xmlns="" id="{11E72A56-631B-FD4B-8B06-CFC7CDA0A5A2}"/>
                </a:ext>
              </a:extLst>
            </p:cNvPr>
            <p:cNvSpPr>
              <a:spLocks noChangeAspect="1"/>
            </p:cNvSpPr>
            <p:nvPr/>
          </p:nvSpPr>
          <p:spPr>
            <a:xfrm rot="2398938">
              <a:off x="7776463" y="1661681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6289E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53" name="Полилиния 52">
              <a:extLst>
                <a:ext uri="{FF2B5EF4-FFF2-40B4-BE49-F238E27FC236}">
                  <a16:creationId xmlns:a16="http://schemas.microsoft.com/office/drawing/2014/main" xmlns="" id="{F9430DC9-AFBA-3248-ADE4-D05CF33CD69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7503063" y="824025"/>
              <a:ext cx="3508485" cy="3508485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5" name="Полилиния 54">
              <a:extLst>
                <a:ext uri="{FF2B5EF4-FFF2-40B4-BE49-F238E27FC236}">
                  <a16:creationId xmlns:a16="http://schemas.microsoft.com/office/drawing/2014/main" xmlns="" id="{5B172340-9E72-A44F-8B8F-B4090CA7FFFC}"/>
                </a:ext>
              </a:extLst>
            </p:cNvPr>
            <p:cNvSpPr>
              <a:spLocks noChangeAspect="1"/>
            </p:cNvSpPr>
            <p:nvPr/>
          </p:nvSpPr>
          <p:spPr>
            <a:xfrm rot="3211343">
              <a:off x="8247817" y="-675727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82593098-2210-4F41-AEE0-AA5C02B02283}"/>
              </a:ext>
            </a:extLst>
          </p:cNvPr>
          <p:cNvGrpSpPr>
            <a:grpSpLocks noChangeAspect="1"/>
          </p:cNvGrpSpPr>
          <p:nvPr/>
        </p:nvGrpSpPr>
        <p:grpSpPr>
          <a:xfrm>
            <a:off x="8186401" y="268289"/>
            <a:ext cx="778213" cy="438277"/>
            <a:chOff x="526938" y="499263"/>
            <a:chExt cx="2789695" cy="1571112"/>
          </a:xfrm>
          <a:effectLst/>
        </p:grpSpPr>
        <p:sp>
          <p:nvSpPr>
            <p:cNvPr id="59" name="Скругленный прямоугольник 58">
              <a:extLst>
                <a:ext uri="{FF2B5EF4-FFF2-40B4-BE49-F238E27FC236}">
                  <a16:creationId xmlns:a16="http://schemas.microsoft.com/office/drawing/2014/main" xmlns="" id="{3349F299-C9D8-534F-A51B-E7B40C2A97FB}"/>
                </a:ext>
              </a:extLst>
            </p:cNvPr>
            <p:cNvSpPr/>
            <p:nvPr/>
          </p:nvSpPr>
          <p:spPr>
            <a:xfrm>
              <a:off x="526938" y="499263"/>
              <a:ext cx="2789695" cy="1571112"/>
            </a:xfrm>
            <a:prstGeom prst="roundRect">
              <a:avLst>
                <a:gd name="adj" fmla="val 40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Picture 2">
              <a:extLst>
                <a:ext uri="{FF2B5EF4-FFF2-40B4-BE49-F238E27FC236}">
                  <a16:creationId xmlns:a16="http://schemas.microsoft.com/office/drawing/2014/main" xmlns="" id="{4B0D5C2D-5627-534E-81DA-02F452356B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38" y="499263"/>
              <a:ext cx="2789695" cy="1571112"/>
            </a:xfrm>
            <a:prstGeom prst="roundRect">
              <a:avLst>
                <a:gd name="adj" fmla="val 4459"/>
              </a:avLst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58775" y="4773613"/>
            <a:ext cx="8015288" cy="274637"/>
          </a:xfrm>
        </p:spPr>
        <p:txBody>
          <a:bodyPr/>
          <a:lstStyle/>
          <a:p>
            <a:pPr algn="l"/>
            <a:r>
              <a:rPr lang="ru-RU" dirty="0" smtClean="0"/>
              <a:t>По данным учета Хабаровского краевого фонда обязательного медицинского страхования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457950" y="3378478"/>
            <a:ext cx="908304" cy="4994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,2%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596322" y="3363251"/>
            <a:ext cx="908304" cy="4994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3,2%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4493079" y="3378478"/>
            <a:ext cx="908304" cy="4994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5,1%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124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A4CCF6DE-B92F-E143-95A4-6CAF03E1107E}"/>
              </a:ext>
            </a:extLst>
          </p:cNvPr>
          <p:cNvSpPr/>
          <p:nvPr/>
        </p:nvSpPr>
        <p:spPr>
          <a:xfrm>
            <a:off x="348910" y="944880"/>
            <a:ext cx="2875292" cy="3755233"/>
          </a:xfrm>
          <a:prstGeom prst="roundRect">
            <a:avLst>
              <a:gd name="adj" fmla="val 2904"/>
            </a:avLst>
          </a:prstGeom>
          <a:solidFill>
            <a:srgbClr val="4867B1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D74FC9-A265-3244-9766-D21BEDCCD89D}"/>
              </a:ext>
            </a:extLst>
          </p:cNvPr>
          <p:cNvSpPr/>
          <p:nvPr/>
        </p:nvSpPr>
        <p:spPr>
          <a:xfrm>
            <a:off x="138662" y="56782"/>
            <a:ext cx="7975114" cy="861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0" tIns="45709" rIns="91420" bIns="45709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ДИНАМИКА</a:t>
            </a:r>
            <a:r>
              <a:rPr lang="ru-RU" sz="16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ТЛТ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НА ДОГОСПИТАЛЬНОМ ЭТАПЕ ПАЦИЕНТАМ С ОКС, ГОСПИТАЛИЗИРОВАННЫМ В МО КРАЯ ПО СМП,</a:t>
            </a:r>
          </a:p>
          <a:p>
            <a:pPr>
              <a:lnSpc>
                <a:spcPts val="2000"/>
              </a:lnSpc>
            </a:pP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В РАЗРЕЗЕ  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МУНИЦИПАЛЬНЫХ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ОБРАЗОВАНИЙ (2019 – 2021 ГГ.)                     </a:t>
            </a:r>
            <a:endParaRPr lang="ru-RU" sz="16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9EBF1D3-904C-9F43-AF87-2485D2192D8D}"/>
              </a:ext>
            </a:extLst>
          </p:cNvPr>
          <p:cNvSpPr>
            <a:spLocks noChangeAspect="1"/>
          </p:cNvSpPr>
          <p:nvPr/>
        </p:nvSpPr>
        <p:spPr>
          <a:xfrm>
            <a:off x="8552863" y="4634087"/>
            <a:ext cx="411750" cy="411750"/>
          </a:xfrm>
          <a:prstGeom prst="ellipse">
            <a:avLst/>
          </a:prstGeom>
          <a:gradFill>
            <a:gsLst>
              <a:gs pos="0">
                <a:srgbClr val="3F904B">
                  <a:lumMod val="55000"/>
                </a:srgbClr>
              </a:gs>
              <a:gs pos="100000">
                <a:srgbClr val="3F904B"/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xmlns="" id="{BFECC348-0688-C443-8F30-734D67047D88}"/>
              </a:ext>
            </a:extLst>
          </p:cNvPr>
          <p:cNvCxnSpPr>
            <a:cxnSpLocks/>
          </p:cNvCxnSpPr>
          <p:nvPr/>
        </p:nvCxnSpPr>
        <p:spPr>
          <a:xfrm>
            <a:off x="323850" y="4844376"/>
            <a:ext cx="7892498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F78F8755-E287-7D40-967A-F26AD9FFE559}"/>
              </a:ext>
            </a:extLst>
          </p:cNvPr>
          <p:cNvGrpSpPr/>
          <p:nvPr/>
        </p:nvGrpSpPr>
        <p:grpSpPr>
          <a:xfrm>
            <a:off x="8583947" y="1072472"/>
            <a:ext cx="338554" cy="3422915"/>
            <a:chOff x="8583944" y="1072470"/>
            <a:chExt cx="338554" cy="34229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E89183D-6CCB-D341-AB98-F9B51102D18D}"/>
                </a:ext>
              </a:extLst>
            </p:cNvPr>
            <p:cNvSpPr txBox="1"/>
            <p:nvPr/>
          </p:nvSpPr>
          <p:spPr>
            <a:xfrm rot="16200000">
              <a:off x="7543658" y="2615114"/>
              <a:ext cx="241912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000" b="1" dirty="0" err="1">
                  <a:solidFill>
                    <a:schemeClr val="bg2">
                      <a:lumMod val="75000"/>
                    </a:schemeClr>
                  </a:solidFill>
                </a:rPr>
                <a:t>Пузакова</a:t>
              </a:r>
              <a:r>
                <a:rPr lang="ru-RU" sz="1000" b="1" dirty="0">
                  <a:solidFill>
                    <a:schemeClr val="bg2">
                      <a:lumMod val="75000"/>
                    </a:schemeClr>
                  </a:solidFill>
                </a:rPr>
                <a:t> Елена Викторовна</a:t>
              </a:r>
            </a:p>
            <a:p>
              <a:pPr algn="ctr"/>
              <a:r>
                <a:rPr lang="ru-RU" sz="600" dirty="0">
                  <a:solidFill>
                    <a:schemeClr val="bg2">
                      <a:lumMod val="75000"/>
                    </a:schemeClr>
                  </a:solidFill>
                </a:rPr>
                <a:t>Директор Хабаровского краевого фонда ОМС</a:t>
              </a:r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xmlns="" id="{C054D20C-6B5E-B243-8888-898F4AC46F66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1072470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xmlns="" id="{875503E9-57E7-934F-B707-404D105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3891745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72F354C6-51AD-6C4B-AA95-58F03B219388}"/>
              </a:ext>
            </a:extLst>
          </p:cNvPr>
          <p:cNvSpPr/>
          <p:nvPr/>
        </p:nvSpPr>
        <p:spPr>
          <a:xfrm>
            <a:off x="349335" y="2801354"/>
            <a:ext cx="1820841" cy="1730049"/>
          </a:xfrm>
          <a:prstGeom prst="roundRect">
            <a:avLst>
              <a:gd name="adj" fmla="val 8630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D71E31C2-BE2C-D546-992F-4E23196F5AB3}"/>
              </a:ext>
            </a:extLst>
          </p:cNvPr>
          <p:cNvSpPr/>
          <p:nvPr/>
        </p:nvSpPr>
        <p:spPr>
          <a:xfrm>
            <a:off x="2054352" y="944880"/>
            <a:ext cx="6339326" cy="3755233"/>
          </a:xfrm>
          <a:prstGeom prst="roundRect">
            <a:avLst>
              <a:gd name="adj" fmla="val 2904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27408" y="2274245"/>
            <a:ext cx="1750820" cy="23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ДОЛЯ ТЛТ НА ДОГОСПИТАЛЬНОМ ЭТАПЕ</a:t>
            </a:r>
            <a:endParaRPr lang="ru-RU" sz="900" dirty="0">
              <a:solidFill>
                <a:schemeClr val="bg1"/>
              </a:solidFill>
            </a:endParaRPr>
          </a:p>
        </p:txBody>
      </p:sp>
      <p:grpSp>
        <p:nvGrpSpPr>
          <p:cNvPr id="32" name="Рисунок 114">
            <a:extLst>
              <a:ext uri="{FF2B5EF4-FFF2-40B4-BE49-F238E27FC236}">
                <a16:creationId xmlns="" xmlns:a16="http://schemas.microsoft.com/office/drawing/2014/main" id="{69BCF3D6-4C16-4949-AFF9-4420DA8F58CF}"/>
              </a:ext>
            </a:extLst>
          </p:cNvPr>
          <p:cNvGrpSpPr>
            <a:grpSpLocks noChangeAspect="1"/>
          </p:cNvGrpSpPr>
          <p:nvPr/>
        </p:nvGrpSpPr>
        <p:grpSpPr>
          <a:xfrm>
            <a:off x="1063609" y="1166501"/>
            <a:ext cx="276386" cy="751938"/>
            <a:chOff x="3572155" y="1221169"/>
            <a:chExt cx="236903" cy="432000"/>
          </a:xfrm>
          <a:solidFill>
            <a:schemeClr val="bg1"/>
          </a:solidFill>
        </p:grpSpPr>
        <p:sp>
          <p:nvSpPr>
            <p:cNvPr id="33" name="Полилиния 32">
              <a:extLst>
                <a:ext uri="{FF2B5EF4-FFF2-40B4-BE49-F238E27FC236}">
                  <a16:creationId xmlns="" xmlns:a16="http://schemas.microsoft.com/office/drawing/2014/main" id="{9506BBB2-AB1A-7E4B-8A08-A93C29588489}"/>
                </a:ext>
              </a:extLst>
            </p:cNvPr>
            <p:cNvSpPr/>
            <p:nvPr/>
          </p:nvSpPr>
          <p:spPr>
            <a:xfrm>
              <a:off x="3572155" y="1323362"/>
              <a:ext cx="236903" cy="329806"/>
            </a:xfrm>
            <a:custGeom>
              <a:avLst/>
              <a:gdLst>
                <a:gd name="connsiteX0" fmla="*/ 226862 w 236903"/>
                <a:gd name="connsiteY0" fmla="*/ 51133 h 329806"/>
                <a:gd name="connsiteX1" fmla="*/ 201297 w 236903"/>
                <a:gd name="connsiteY1" fmla="*/ 44625 h 329806"/>
                <a:gd name="connsiteX2" fmla="*/ 144798 w 236903"/>
                <a:gd name="connsiteY2" fmla="*/ 54042 h 329806"/>
                <a:gd name="connsiteX3" fmla="*/ 125419 w 236903"/>
                <a:gd name="connsiteY3" fmla="*/ 55721 h 329806"/>
                <a:gd name="connsiteX4" fmla="*/ 125419 w 236903"/>
                <a:gd name="connsiteY4" fmla="*/ 6968 h 329806"/>
                <a:gd name="connsiteX5" fmla="*/ 118452 w 236903"/>
                <a:gd name="connsiteY5" fmla="*/ 0 h 329806"/>
                <a:gd name="connsiteX6" fmla="*/ 111484 w 236903"/>
                <a:gd name="connsiteY6" fmla="*/ 6968 h 329806"/>
                <a:gd name="connsiteX7" fmla="*/ 111484 w 236903"/>
                <a:gd name="connsiteY7" fmla="*/ 55721 h 329806"/>
                <a:gd name="connsiteX8" fmla="*/ 92106 w 236903"/>
                <a:gd name="connsiteY8" fmla="*/ 54043 h 329806"/>
                <a:gd name="connsiteX9" fmla="*/ 35605 w 236903"/>
                <a:gd name="connsiteY9" fmla="*/ 44624 h 329806"/>
                <a:gd name="connsiteX10" fmla="*/ 10041 w 236903"/>
                <a:gd name="connsiteY10" fmla="*/ 51133 h 329806"/>
                <a:gd name="connsiteX11" fmla="*/ 0 w 236903"/>
                <a:gd name="connsiteY11" fmla="*/ 73394 h 329806"/>
                <a:gd name="connsiteX12" fmla="*/ 0 w 236903"/>
                <a:gd name="connsiteY12" fmla="*/ 107303 h 329806"/>
                <a:gd name="connsiteX13" fmla="*/ 6968 w 236903"/>
                <a:gd name="connsiteY13" fmla="*/ 114271 h 329806"/>
                <a:gd name="connsiteX14" fmla="*/ 9290 w 236903"/>
                <a:gd name="connsiteY14" fmla="*/ 114326 h 329806"/>
                <a:gd name="connsiteX15" fmla="*/ 9290 w 236903"/>
                <a:gd name="connsiteY15" fmla="*/ 294968 h 329806"/>
                <a:gd name="connsiteX16" fmla="*/ 44129 w 236903"/>
                <a:gd name="connsiteY16" fmla="*/ 329806 h 329806"/>
                <a:gd name="connsiteX17" fmla="*/ 192774 w 236903"/>
                <a:gd name="connsiteY17" fmla="*/ 329806 h 329806"/>
                <a:gd name="connsiteX18" fmla="*/ 227613 w 236903"/>
                <a:gd name="connsiteY18" fmla="*/ 294968 h 329806"/>
                <a:gd name="connsiteX19" fmla="*/ 227613 w 236903"/>
                <a:gd name="connsiteY19" fmla="*/ 114326 h 329806"/>
                <a:gd name="connsiteX20" fmla="*/ 229935 w 236903"/>
                <a:gd name="connsiteY20" fmla="*/ 114271 h 329806"/>
                <a:gd name="connsiteX21" fmla="*/ 236903 w 236903"/>
                <a:gd name="connsiteY21" fmla="*/ 107303 h 329806"/>
                <a:gd name="connsiteX22" fmla="*/ 236903 w 236903"/>
                <a:gd name="connsiteY22" fmla="*/ 73394 h 329806"/>
                <a:gd name="connsiteX23" fmla="*/ 226862 w 236903"/>
                <a:gd name="connsiteY23" fmla="*/ 51133 h 329806"/>
                <a:gd name="connsiteX24" fmla="*/ 213677 w 236903"/>
                <a:gd name="connsiteY24" fmla="*/ 294968 h 329806"/>
                <a:gd name="connsiteX25" fmla="*/ 192774 w 236903"/>
                <a:gd name="connsiteY25" fmla="*/ 315871 h 329806"/>
                <a:gd name="connsiteX26" fmla="*/ 44129 w 236903"/>
                <a:gd name="connsiteY26" fmla="*/ 315871 h 329806"/>
                <a:gd name="connsiteX27" fmla="*/ 23226 w 236903"/>
                <a:gd name="connsiteY27" fmla="*/ 294968 h 329806"/>
                <a:gd name="connsiteX28" fmla="*/ 23226 w 236903"/>
                <a:gd name="connsiteY28" fmla="*/ 117717 h 329806"/>
                <a:gd name="connsiteX29" fmla="*/ 30973 w 236903"/>
                <a:gd name="connsiteY29" fmla="*/ 122391 h 329806"/>
                <a:gd name="connsiteX30" fmla="*/ 62707 w 236903"/>
                <a:gd name="connsiteY30" fmla="*/ 132852 h 329806"/>
                <a:gd name="connsiteX31" fmla="*/ 94443 w 236903"/>
                <a:gd name="connsiteY31" fmla="*/ 122391 h 329806"/>
                <a:gd name="connsiteX32" fmla="*/ 118448 w 236903"/>
                <a:gd name="connsiteY32" fmla="*/ 114271 h 329806"/>
                <a:gd name="connsiteX33" fmla="*/ 142469 w 236903"/>
                <a:gd name="connsiteY33" fmla="*/ 122390 h 329806"/>
                <a:gd name="connsiteX34" fmla="*/ 158147 w 236903"/>
                <a:gd name="connsiteY34" fmla="*/ 130546 h 329806"/>
                <a:gd name="connsiteX35" fmla="*/ 166897 w 236903"/>
                <a:gd name="connsiteY35" fmla="*/ 126013 h 329806"/>
                <a:gd name="connsiteX36" fmla="*/ 162364 w 236903"/>
                <a:gd name="connsiteY36" fmla="*/ 117263 h 329806"/>
                <a:gd name="connsiteX37" fmla="*/ 150193 w 236903"/>
                <a:gd name="connsiteY37" fmla="*/ 110791 h 329806"/>
                <a:gd name="connsiteX38" fmla="*/ 118448 w 236903"/>
                <a:gd name="connsiteY38" fmla="*/ 100335 h 329806"/>
                <a:gd name="connsiteX39" fmla="*/ 86713 w 236903"/>
                <a:gd name="connsiteY39" fmla="*/ 110796 h 329806"/>
                <a:gd name="connsiteX40" fmla="*/ 62707 w 236903"/>
                <a:gd name="connsiteY40" fmla="*/ 118916 h 329806"/>
                <a:gd name="connsiteX41" fmla="*/ 38703 w 236903"/>
                <a:gd name="connsiteY41" fmla="*/ 110796 h 329806"/>
                <a:gd name="connsiteX42" fmla="*/ 13935 w 236903"/>
                <a:gd name="connsiteY42" fmla="*/ 100717 h 329806"/>
                <a:gd name="connsiteX43" fmla="*/ 13935 w 236903"/>
                <a:gd name="connsiteY43" fmla="*/ 73394 h 329806"/>
                <a:gd name="connsiteX44" fmla="*/ 19049 w 236903"/>
                <a:gd name="connsiteY44" fmla="*/ 61766 h 329806"/>
                <a:gd name="connsiteX45" fmla="*/ 33313 w 236903"/>
                <a:gd name="connsiteY45" fmla="*/ 58370 h 329806"/>
                <a:gd name="connsiteX46" fmla="*/ 89814 w 236903"/>
                <a:gd name="connsiteY46" fmla="*/ 67789 h 329806"/>
                <a:gd name="connsiteX47" fmla="*/ 118236 w 236903"/>
                <a:gd name="connsiteY47" fmla="*/ 69761 h 329806"/>
                <a:gd name="connsiteX48" fmla="*/ 118451 w 236903"/>
                <a:gd name="connsiteY48" fmla="*/ 69772 h 329806"/>
                <a:gd name="connsiteX49" fmla="*/ 118665 w 236903"/>
                <a:gd name="connsiteY49" fmla="*/ 69761 h 329806"/>
                <a:gd name="connsiteX50" fmla="*/ 147088 w 236903"/>
                <a:gd name="connsiteY50" fmla="*/ 67789 h 329806"/>
                <a:gd name="connsiteX51" fmla="*/ 203587 w 236903"/>
                <a:gd name="connsiteY51" fmla="*/ 58371 h 329806"/>
                <a:gd name="connsiteX52" fmla="*/ 217852 w 236903"/>
                <a:gd name="connsiteY52" fmla="*/ 61766 h 329806"/>
                <a:gd name="connsiteX53" fmla="*/ 222966 w 236903"/>
                <a:gd name="connsiteY53" fmla="*/ 73394 h 329806"/>
                <a:gd name="connsiteX54" fmla="*/ 222966 w 236903"/>
                <a:gd name="connsiteY54" fmla="*/ 100716 h 329806"/>
                <a:gd name="connsiteX55" fmla="*/ 198188 w 236903"/>
                <a:gd name="connsiteY55" fmla="*/ 110792 h 329806"/>
                <a:gd name="connsiteX56" fmla="*/ 186016 w 236903"/>
                <a:gd name="connsiteY56" fmla="*/ 117264 h 329806"/>
                <a:gd name="connsiteX57" fmla="*/ 181158 w 236903"/>
                <a:gd name="connsiteY57" fmla="*/ 123905 h 329806"/>
                <a:gd name="connsiteX58" fmla="*/ 181158 w 236903"/>
                <a:gd name="connsiteY58" fmla="*/ 199214 h 329806"/>
                <a:gd name="connsiteX59" fmla="*/ 174190 w 236903"/>
                <a:gd name="connsiteY59" fmla="*/ 206182 h 329806"/>
                <a:gd name="connsiteX60" fmla="*/ 167222 w 236903"/>
                <a:gd name="connsiteY60" fmla="*/ 199214 h 329806"/>
                <a:gd name="connsiteX61" fmla="*/ 167222 w 236903"/>
                <a:gd name="connsiteY61" fmla="*/ 151776 h 329806"/>
                <a:gd name="connsiteX62" fmla="*/ 160254 w 236903"/>
                <a:gd name="connsiteY62" fmla="*/ 144808 h 329806"/>
                <a:gd name="connsiteX63" fmla="*/ 153287 w 236903"/>
                <a:gd name="connsiteY63" fmla="*/ 151776 h 329806"/>
                <a:gd name="connsiteX64" fmla="*/ 153287 w 236903"/>
                <a:gd name="connsiteY64" fmla="*/ 199214 h 329806"/>
                <a:gd name="connsiteX65" fmla="*/ 174190 w 236903"/>
                <a:gd name="connsiteY65" fmla="*/ 220117 h 329806"/>
                <a:gd name="connsiteX66" fmla="*/ 195093 w 236903"/>
                <a:gd name="connsiteY66" fmla="*/ 199214 h 329806"/>
                <a:gd name="connsiteX67" fmla="*/ 195093 w 236903"/>
                <a:gd name="connsiteY67" fmla="*/ 128685 h 329806"/>
                <a:gd name="connsiteX68" fmla="*/ 205913 w 236903"/>
                <a:gd name="connsiteY68" fmla="*/ 122391 h 329806"/>
                <a:gd name="connsiteX69" fmla="*/ 213676 w 236903"/>
                <a:gd name="connsiteY69" fmla="*/ 117712 h 329806"/>
                <a:gd name="connsiteX70" fmla="*/ 213676 w 236903"/>
                <a:gd name="connsiteY70" fmla="*/ 294968 h 329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36903" h="329806">
                  <a:moveTo>
                    <a:pt x="226862" y="51133"/>
                  </a:moveTo>
                  <a:cubicBezTo>
                    <a:pt x="220111" y="45416"/>
                    <a:pt x="210794" y="43042"/>
                    <a:pt x="201297" y="44625"/>
                  </a:cubicBezTo>
                  <a:lnTo>
                    <a:pt x="144798" y="54042"/>
                  </a:lnTo>
                  <a:cubicBezTo>
                    <a:pt x="139393" y="54943"/>
                    <a:pt x="132578" y="55501"/>
                    <a:pt x="125419" y="55721"/>
                  </a:cubicBezTo>
                  <a:lnTo>
                    <a:pt x="125419" y="6968"/>
                  </a:lnTo>
                  <a:cubicBezTo>
                    <a:pt x="125419" y="3119"/>
                    <a:pt x="122301" y="0"/>
                    <a:pt x="118452" y="0"/>
                  </a:cubicBezTo>
                  <a:cubicBezTo>
                    <a:pt x="114603" y="0"/>
                    <a:pt x="111484" y="3119"/>
                    <a:pt x="111484" y="6968"/>
                  </a:cubicBezTo>
                  <a:lnTo>
                    <a:pt x="111484" y="55721"/>
                  </a:lnTo>
                  <a:cubicBezTo>
                    <a:pt x="104326" y="55502"/>
                    <a:pt x="97510" y="54943"/>
                    <a:pt x="92106" y="54043"/>
                  </a:cubicBezTo>
                  <a:lnTo>
                    <a:pt x="35605" y="44624"/>
                  </a:lnTo>
                  <a:cubicBezTo>
                    <a:pt x="26110" y="43043"/>
                    <a:pt x="16791" y="45415"/>
                    <a:pt x="10041" y="51133"/>
                  </a:cubicBezTo>
                  <a:cubicBezTo>
                    <a:pt x="3566" y="56618"/>
                    <a:pt x="0" y="64524"/>
                    <a:pt x="0" y="73394"/>
                  </a:cubicBezTo>
                  <a:lnTo>
                    <a:pt x="0" y="107303"/>
                  </a:lnTo>
                  <a:cubicBezTo>
                    <a:pt x="0" y="111152"/>
                    <a:pt x="3119" y="114271"/>
                    <a:pt x="6968" y="114271"/>
                  </a:cubicBezTo>
                  <a:cubicBezTo>
                    <a:pt x="7771" y="114271"/>
                    <a:pt x="8542" y="114291"/>
                    <a:pt x="9290" y="114326"/>
                  </a:cubicBezTo>
                  <a:lnTo>
                    <a:pt x="9290" y="294968"/>
                  </a:lnTo>
                  <a:cubicBezTo>
                    <a:pt x="9290" y="314178"/>
                    <a:pt x="24919" y="329806"/>
                    <a:pt x="44129" y="329806"/>
                  </a:cubicBezTo>
                  <a:lnTo>
                    <a:pt x="192774" y="329806"/>
                  </a:lnTo>
                  <a:cubicBezTo>
                    <a:pt x="211985" y="329806"/>
                    <a:pt x="227613" y="314178"/>
                    <a:pt x="227613" y="294968"/>
                  </a:cubicBezTo>
                  <a:lnTo>
                    <a:pt x="227613" y="114326"/>
                  </a:lnTo>
                  <a:cubicBezTo>
                    <a:pt x="228362" y="114292"/>
                    <a:pt x="229132" y="114271"/>
                    <a:pt x="229935" y="114271"/>
                  </a:cubicBezTo>
                  <a:cubicBezTo>
                    <a:pt x="233784" y="114271"/>
                    <a:pt x="236903" y="111152"/>
                    <a:pt x="236903" y="107303"/>
                  </a:cubicBezTo>
                  <a:lnTo>
                    <a:pt x="236903" y="73394"/>
                  </a:lnTo>
                  <a:cubicBezTo>
                    <a:pt x="236903" y="64524"/>
                    <a:pt x="233338" y="56618"/>
                    <a:pt x="226862" y="51133"/>
                  </a:cubicBezTo>
                  <a:close/>
                  <a:moveTo>
                    <a:pt x="213677" y="294968"/>
                  </a:moveTo>
                  <a:cubicBezTo>
                    <a:pt x="213677" y="306493"/>
                    <a:pt x="204300" y="315871"/>
                    <a:pt x="192774" y="315871"/>
                  </a:cubicBezTo>
                  <a:lnTo>
                    <a:pt x="44129" y="315871"/>
                  </a:lnTo>
                  <a:cubicBezTo>
                    <a:pt x="32603" y="315871"/>
                    <a:pt x="23226" y="306493"/>
                    <a:pt x="23226" y="294968"/>
                  </a:cubicBezTo>
                  <a:lnTo>
                    <a:pt x="23226" y="117717"/>
                  </a:lnTo>
                  <a:cubicBezTo>
                    <a:pt x="25956" y="119055"/>
                    <a:pt x="28398" y="120675"/>
                    <a:pt x="30973" y="122391"/>
                  </a:cubicBezTo>
                  <a:cubicBezTo>
                    <a:pt x="38327" y="127294"/>
                    <a:pt x="46663" y="132852"/>
                    <a:pt x="62707" y="132852"/>
                  </a:cubicBezTo>
                  <a:cubicBezTo>
                    <a:pt x="78752" y="132852"/>
                    <a:pt x="87088" y="127294"/>
                    <a:pt x="94443" y="122391"/>
                  </a:cubicBezTo>
                  <a:cubicBezTo>
                    <a:pt x="100978" y="118034"/>
                    <a:pt x="106622" y="114271"/>
                    <a:pt x="118448" y="114271"/>
                  </a:cubicBezTo>
                  <a:cubicBezTo>
                    <a:pt x="130278" y="114271"/>
                    <a:pt x="135928" y="118034"/>
                    <a:pt x="142469" y="122390"/>
                  </a:cubicBezTo>
                  <a:cubicBezTo>
                    <a:pt x="146744" y="125236"/>
                    <a:pt x="151589" y="128464"/>
                    <a:pt x="158147" y="130546"/>
                  </a:cubicBezTo>
                  <a:cubicBezTo>
                    <a:pt x="161815" y="131710"/>
                    <a:pt x="165733" y="129682"/>
                    <a:pt x="166897" y="126013"/>
                  </a:cubicBezTo>
                  <a:cubicBezTo>
                    <a:pt x="168061" y="122345"/>
                    <a:pt x="166032" y="118427"/>
                    <a:pt x="162364" y="117263"/>
                  </a:cubicBezTo>
                  <a:cubicBezTo>
                    <a:pt x="157679" y="115776"/>
                    <a:pt x="154210" y="113465"/>
                    <a:pt x="150193" y="110791"/>
                  </a:cubicBezTo>
                  <a:cubicBezTo>
                    <a:pt x="142835" y="105890"/>
                    <a:pt x="134494" y="100335"/>
                    <a:pt x="118448" y="100335"/>
                  </a:cubicBezTo>
                  <a:cubicBezTo>
                    <a:pt x="102403" y="100335"/>
                    <a:pt x="94067" y="105892"/>
                    <a:pt x="86713" y="110796"/>
                  </a:cubicBezTo>
                  <a:cubicBezTo>
                    <a:pt x="80177" y="115153"/>
                    <a:pt x="74533" y="118916"/>
                    <a:pt x="62707" y="118916"/>
                  </a:cubicBezTo>
                  <a:cubicBezTo>
                    <a:pt x="50882" y="118916"/>
                    <a:pt x="45238" y="115153"/>
                    <a:pt x="38703" y="110796"/>
                  </a:cubicBezTo>
                  <a:cubicBezTo>
                    <a:pt x="32495" y="106658"/>
                    <a:pt x="25588" y="102052"/>
                    <a:pt x="13935" y="100717"/>
                  </a:cubicBezTo>
                  <a:lnTo>
                    <a:pt x="13935" y="73394"/>
                  </a:lnTo>
                  <a:cubicBezTo>
                    <a:pt x="13935" y="68689"/>
                    <a:pt x="15751" y="64559"/>
                    <a:pt x="19049" y="61766"/>
                  </a:cubicBezTo>
                  <a:cubicBezTo>
                    <a:pt x="22721" y="58654"/>
                    <a:pt x="27788" y="57450"/>
                    <a:pt x="33313" y="58370"/>
                  </a:cubicBezTo>
                  <a:lnTo>
                    <a:pt x="89814" y="67789"/>
                  </a:lnTo>
                  <a:cubicBezTo>
                    <a:pt x="97654" y="69095"/>
                    <a:pt x="107937" y="69752"/>
                    <a:pt x="118236" y="69761"/>
                  </a:cubicBezTo>
                  <a:cubicBezTo>
                    <a:pt x="118308" y="69763"/>
                    <a:pt x="118378" y="69772"/>
                    <a:pt x="118451" y="69772"/>
                  </a:cubicBezTo>
                  <a:cubicBezTo>
                    <a:pt x="118523" y="69772"/>
                    <a:pt x="118594" y="69763"/>
                    <a:pt x="118665" y="69761"/>
                  </a:cubicBezTo>
                  <a:cubicBezTo>
                    <a:pt x="128965" y="69752"/>
                    <a:pt x="139247" y="69095"/>
                    <a:pt x="147088" y="67789"/>
                  </a:cubicBezTo>
                  <a:lnTo>
                    <a:pt x="203587" y="58371"/>
                  </a:lnTo>
                  <a:cubicBezTo>
                    <a:pt x="209116" y="57446"/>
                    <a:pt x="214182" y="58656"/>
                    <a:pt x="217852" y="61766"/>
                  </a:cubicBezTo>
                  <a:cubicBezTo>
                    <a:pt x="221151" y="64559"/>
                    <a:pt x="222966" y="68688"/>
                    <a:pt x="222966" y="73394"/>
                  </a:cubicBezTo>
                  <a:lnTo>
                    <a:pt x="222966" y="100716"/>
                  </a:lnTo>
                  <a:cubicBezTo>
                    <a:pt x="211311" y="102051"/>
                    <a:pt x="204400" y="106655"/>
                    <a:pt x="198188" y="110792"/>
                  </a:cubicBezTo>
                  <a:cubicBezTo>
                    <a:pt x="194171" y="113466"/>
                    <a:pt x="190702" y="115777"/>
                    <a:pt x="186016" y="117264"/>
                  </a:cubicBezTo>
                  <a:cubicBezTo>
                    <a:pt x="183123" y="118183"/>
                    <a:pt x="181158" y="120870"/>
                    <a:pt x="181158" y="123905"/>
                  </a:cubicBezTo>
                  <a:lnTo>
                    <a:pt x="181158" y="199214"/>
                  </a:lnTo>
                  <a:cubicBezTo>
                    <a:pt x="181158" y="203057"/>
                    <a:pt x="178032" y="206182"/>
                    <a:pt x="174190" y="206182"/>
                  </a:cubicBezTo>
                  <a:cubicBezTo>
                    <a:pt x="170347" y="206182"/>
                    <a:pt x="167222" y="203057"/>
                    <a:pt x="167222" y="199214"/>
                  </a:cubicBezTo>
                  <a:lnTo>
                    <a:pt x="167222" y="151776"/>
                  </a:lnTo>
                  <a:cubicBezTo>
                    <a:pt x="167222" y="147927"/>
                    <a:pt x="164103" y="144808"/>
                    <a:pt x="160254" y="144808"/>
                  </a:cubicBezTo>
                  <a:cubicBezTo>
                    <a:pt x="156405" y="144808"/>
                    <a:pt x="153287" y="147927"/>
                    <a:pt x="153287" y="151776"/>
                  </a:cubicBezTo>
                  <a:lnTo>
                    <a:pt x="153287" y="199214"/>
                  </a:lnTo>
                  <a:cubicBezTo>
                    <a:pt x="153287" y="210740"/>
                    <a:pt x="162664" y="220117"/>
                    <a:pt x="174190" y="220117"/>
                  </a:cubicBezTo>
                  <a:cubicBezTo>
                    <a:pt x="185715" y="220117"/>
                    <a:pt x="195093" y="210740"/>
                    <a:pt x="195093" y="199214"/>
                  </a:cubicBezTo>
                  <a:lnTo>
                    <a:pt x="195093" y="128685"/>
                  </a:lnTo>
                  <a:cubicBezTo>
                    <a:pt x="199312" y="126786"/>
                    <a:pt x="202767" y="124485"/>
                    <a:pt x="205913" y="122391"/>
                  </a:cubicBezTo>
                  <a:cubicBezTo>
                    <a:pt x="208493" y="120672"/>
                    <a:pt x="210940" y="119051"/>
                    <a:pt x="213676" y="117712"/>
                  </a:cubicBezTo>
                  <a:lnTo>
                    <a:pt x="213676" y="294968"/>
                  </a:lnTo>
                  <a:close/>
                </a:path>
              </a:pathLst>
            </a:custGeom>
            <a:grpFill/>
            <a:ln w="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="" xmlns:a16="http://schemas.microsoft.com/office/drawing/2014/main" id="{D73FF40C-9A8F-1845-8E09-6A49946BED15}"/>
                </a:ext>
              </a:extLst>
            </p:cNvPr>
            <p:cNvSpPr/>
            <p:nvPr/>
          </p:nvSpPr>
          <p:spPr>
            <a:xfrm>
              <a:off x="3638934" y="1221169"/>
              <a:ext cx="103343" cy="134210"/>
            </a:xfrm>
            <a:custGeom>
              <a:avLst/>
              <a:gdLst>
                <a:gd name="connsiteX0" fmla="*/ 19449 w 103343"/>
                <a:gd name="connsiteY0" fmla="*/ 132683 h 134210"/>
                <a:gd name="connsiteX1" fmla="*/ 29242 w 103343"/>
                <a:gd name="connsiteY1" fmla="*/ 131595 h 134210"/>
                <a:gd name="connsiteX2" fmla="*/ 28153 w 103343"/>
                <a:gd name="connsiteY2" fmla="*/ 121802 h 134210"/>
                <a:gd name="connsiteX3" fmla="*/ 13935 w 103343"/>
                <a:gd name="connsiteY3" fmla="*/ 92327 h 134210"/>
                <a:gd name="connsiteX4" fmla="*/ 51672 w 103343"/>
                <a:gd name="connsiteY4" fmla="*/ 17562 h 134210"/>
                <a:gd name="connsiteX5" fmla="*/ 89408 w 103343"/>
                <a:gd name="connsiteY5" fmla="*/ 92327 h 134210"/>
                <a:gd name="connsiteX6" fmla="*/ 75190 w 103343"/>
                <a:gd name="connsiteY6" fmla="*/ 121802 h 134210"/>
                <a:gd name="connsiteX7" fmla="*/ 74101 w 103343"/>
                <a:gd name="connsiteY7" fmla="*/ 131595 h 134210"/>
                <a:gd name="connsiteX8" fmla="*/ 79547 w 103343"/>
                <a:gd name="connsiteY8" fmla="*/ 134210 h 134210"/>
                <a:gd name="connsiteX9" fmla="*/ 83894 w 103343"/>
                <a:gd name="connsiteY9" fmla="*/ 132683 h 134210"/>
                <a:gd name="connsiteX10" fmla="*/ 103344 w 103343"/>
                <a:gd name="connsiteY10" fmla="*/ 92327 h 134210"/>
                <a:gd name="connsiteX11" fmla="*/ 56862 w 103343"/>
                <a:gd name="connsiteY11" fmla="*/ 2319 h 134210"/>
                <a:gd name="connsiteX12" fmla="*/ 51673 w 103343"/>
                <a:gd name="connsiteY12" fmla="*/ 0 h 134210"/>
                <a:gd name="connsiteX13" fmla="*/ 46482 w 103343"/>
                <a:gd name="connsiteY13" fmla="*/ 2320 h 134210"/>
                <a:gd name="connsiteX14" fmla="*/ 0 w 103343"/>
                <a:gd name="connsiteY14" fmla="*/ 92328 h 134210"/>
                <a:gd name="connsiteX15" fmla="*/ 19449 w 103343"/>
                <a:gd name="connsiteY15" fmla="*/ 132683 h 134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343" h="134210">
                  <a:moveTo>
                    <a:pt x="19449" y="132683"/>
                  </a:moveTo>
                  <a:cubicBezTo>
                    <a:pt x="22453" y="135087"/>
                    <a:pt x="26839" y="134600"/>
                    <a:pt x="29242" y="131595"/>
                  </a:cubicBezTo>
                  <a:cubicBezTo>
                    <a:pt x="31647" y="128590"/>
                    <a:pt x="31159" y="124205"/>
                    <a:pt x="28153" y="121802"/>
                  </a:cubicBezTo>
                  <a:cubicBezTo>
                    <a:pt x="19117" y="114574"/>
                    <a:pt x="13935" y="103831"/>
                    <a:pt x="13935" y="92327"/>
                  </a:cubicBezTo>
                  <a:cubicBezTo>
                    <a:pt x="13935" y="72857"/>
                    <a:pt x="27606" y="45882"/>
                    <a:pt x="51672" y="17562"/>
                  </a:cubicBezTo>
                  <a:cubicBezTo>
                    <a:pt x="75738" y="45881"/>
                    <a:pt x="89408" y="72857"/>
                    <a:pt x="89408" y="92327"/>
                  </a:cubicBezTo>
                  <a:cubicBezTo>
                    <a:pt x="89408" y="103831"/>
                    <a:pt x="84226" y="114573"/>
                    <a:pt x="75190" y="121802"/>
                  </a:cubicBezTo>
                  <a:cubicBezTo>
                    <a:pt x="72186" y="124205"/>
                    <a:pt x="71697" y="128590"/>
                    <a:pt x="74101" y="131595"/>
                  </a:cubicBezTo>
                  <a:cubicBezTo>
                    <a:pt x="75476" y="133316"/>
                    <a:pt x="77503" y="134210"/>
                    <a:pt x="79547" y="134210"/>
                  </a:cubicBezTo>
                  <a:cubicBezTo>
                    <a:pt x="81073" y="134210"/>
                    <a:pt x="82610" y="133711"/>
                    <a:pt x="83894" y="132683"/>
                  </a:cubicBezTo>
                  <a:cubicBezTo>
                    <a:pt x="96255" y="122796"/>
                    <a:pt x="103344" y="108087"/>
                    <a:pt x="103344" y="92327"/>
                  </a:cubicBezTo>
                  <a:cubicBezTo>
                    <a:pt x="103344" y="59173"/>
                    <a:pt x="74221" y="21703"/>
                    <a:pt x="56862" y="2319"/>
                  </a:cubicBezTo>
                  <a:cubicBezTo>
                    <a:pt x="55541" y="844"/>
                    <a:pt x="53654" y="0"/>
                    <a:pt x="51673" y="0"/>
                  </a:cubicBezTo>
                  <a:cubicBezTo>
                    <a:pt x="49691" y="0"/>
                    <a:pt x="47804" y="844"/>
                    <a:pt x="46482" y="2320"/>
                  </a:cubicBezTo>
                  <a:cubicBezTo>
                    <a:pt x="29122" y="21704"/>
                    <a:pt x="0" y="59175"/>
                    <a:pt x="0" y="92328"/>
                  </a:cubicBezTo>
                  <a:cubicBezTo>
                    <a:pt x="0" y="108088"/>
                    <a:pt x="7089" y="122798"/>
                    <a:pt x="19449" y="132683"/>
                  </a:cubicBezTo>
                  <a:close/>
                </a:path>
              </a:pathLst>
            </a:custGeom>
            <a:grpFill/>
            <a:ln w="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0D3A7CBB-ADD9-1546-B04E-4F3F7412FA98}"/>
              </a:ext>
            </a:extLst>
          </p:cNvPr>
          <p:cNvSpPr>
            <a:spLocks noChangeAspect="1"/>
          </p:cNvSpPr>
          <p:nvPr/>
        </p:nvSpPr>
        <p:spPr>
          <a:xfrm>
            <a:off x="765080" y="3275646"/>
            <a:ext cx="847629" cy="847629"/>
          </a:xfrm>
          <a:prstGeom prst="ellipse">
            <a:avLst/>
          </a:prstGeom>
          <a:gradFill>
            <a:gsLst>
              <a:gs pos="0">
                <a:srgbClr val="3F904B">
                  <a:lumMod val="55000"/>
                </a:srgbClr>
              </a:gs>
              <a:gs pos="100000">
                <a:srgbClr val="3F904B"/>
              </a:gs>
            </a:gsLst>
            <a:lin ang="162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1A2A04B9-DC02-F340-BC6F-0E91319C214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004683" y="3498018"/>
            <a:ext cx="374322" cy="392405"/>
          </a:xfrm>
          <a:prstGeom prst="rect">
            <a:avLst/>
          </a:prstGeom>
        </p:spPr>
      </p:pic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135268"/>
              </p:ext>
            </p:extLst>
          </p:nvPr>
        </p:nvGraphicFramePr>
        <p:xfrm>
          <a:off x="2170175" y="1081645"/>
          <a:ext cx="6144770" cy="3362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9807"/>
                <a:gridCol w="681388"/>
                <a:gridCol w="712081"/>
                <a:gridCol w="687527"/>
                <a:gridCol w="718220"/>
                <a:gridCol w="705943"/>
                <a:gridCol w="699804"/>
              </a:tblGrid>
              <a:tr h="2732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Наименование</a:t>
                      </a: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муниципального образования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2019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</a:t>
                      </a:r>
                      <a:r>
                        <a:rPr lang="ru-RU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кв. 2021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</a:tr>
              <a:tr h="320730">
                <a:tc v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доля</a:t>
                      </a:r>
                      <a:endParaRPr lang="ru-RU" sz="8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8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догосп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 ТЛТ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абс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 кол-во</a:t>
                      </a:r>
                    </a:p>
                    <a:p>
                      <a:pPr algn="ctr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догосп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 ТЛТ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доля</a:t>
                      </a:r>
                      <a:endParaRPr lang="ru-RU" sz="8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8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догосп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 ТЛТ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абс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 кол-во</a:t>
                      </a:r>
                    </a:p>
                    <a:p>
                      <a:pPr algn="ctr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догосп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 ТЛТ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доля</a:t>
                      </a:r>
                      <a:endParaRPr lang="ru-RU" sz="8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8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догосп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 ТЛТ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абс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 кол-во</a:t>
                      </a:r>
                    </a:p>
                    <a:p>
                      <a:pPr algn="ctr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догосп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 ТЛТ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</a:tr>
              <a:tr h="275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РБ Лазо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46,8%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47,2%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58,8%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5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Бикинская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ЦРБ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43,8%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69,2%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100,0%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5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Троицкая ЦРБ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33,3%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33,3%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100,0%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5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Вяземская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районная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больница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24,3%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47,1%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133,3%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5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Князе-Волконская РБ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16,7%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0,0%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0,0%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5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Верхнебуреинская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ЦРБ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16,7%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5,6%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37,5%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5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Ванинская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ЦРБ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7,0%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3,0%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0,0%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5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Хабаровская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РБ</a:t>
                      </a: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6,1%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4,5%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0,0%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5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Советско-Гаванская РБ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4,7%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8,1%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6,3%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9505"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СРЕДНЕЕ ПО КРАЮ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3,2%</a:t>
                      </a:r>
                      <a:endParaRPr lang="ru-RU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х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5,1%</a:t>
                      </a:r>
                      <a:endParaRPr lang="ru-RU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х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7,2%</a:t>
                      </a:r>
                      <a:endParaRPr lang="ru-RU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х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48910" y="4767264"/>
            <a:ext cx="5766142" cy="273844"/>
          </a:xfrm>
        </p:spPr>
        <p:txBody>
          <a:bodyPr/>
          <a:lstStyle/>
          <a:p>
            <a:pPr algn="l"/>
            <a:r>
              <a:rPr lang="ru-RU" dirty="0" smtClean="0"/>
              <a:t>По данным учета Хабаровского краевого фонда обязательного медицинского страхования</a:t>
            </a:r>
            <a:endParaRPr lang="ru-RU" dirty="0"/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3B39F3B0-709C-0E4D-BB16-E769E4A2A2D5}"/>
              </a:ext>
            </a:extLst>
          </p:cNvPr>
          <p:cNvGrpSpPr/>
          <p:nvPr/>
        </p:nvGrpSpPr>
        <p:grpSpPr>
          <a:xfrm>
            <a:off x="7087606" y="-675562"/>
            <a:ext cx="4598536" cy="5984958"/>
            <a:chOff x="7503063" y="-675727"/>
            <a:chExt cx="4392304" cy="5984958"/>
          </a:xfrm>
        </p:grpSpPr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xmlns="" id="{11E72A56-631B-FD4B-8B06-CFC7CDA0A5A2}"/>
                </a:ext>
              </a:extLst>
            </p:cNvPr>
            <p:cNvSpPr>
              <a:spLocks noChangeAspect="1"/>
            </p:cNvSpPr>
            <p:nvPr/>
          </p:nvSpPr>
          <p:spPr>
            <a:xfrm rot="2398938">
              <a:off x="7776463" y="1661681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6289E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58" name="Полилиния 57">
              <a:extLst>
                <a:ext uri="{FF2B5EF4-FFF2-40B4-BE49-F238E27FC236}">
                  <a16:creationId xmlns:a16="http://schemas.microsoft.com/office/drawing/2014/main" xmlns="" id="{F9430DC9-AFBA-3248-ADE4-D05CF33CD69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7503063" y="824025"/>
              <a:ext cx="3508485" cy="3508485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9" name="Полилиния 58">
              <a:extLst>
                <a:ext uri="{FF2B5EF4-FFF2-40B4-BE49-F238E27FC236}">
                  <a16:creationId xmlns:a16="http://schemas.microsoft.com/office/drawing/2014/main" xmlns="" id="{5B172340-9E72-A44F-8B8F-B4090CA7FFFC}"/>
                </a:ext>
              </a:extLst>
            </p:cNvPr>
            <p:cNvSpPr>
              <a:spLocks noChangeAspect="1"/>
            </p:cNvSpPr>
            <p:nvPr/>
          </p:nvSpPr>
          <p:spPr>
            <a:xfrm rot="3211343">
              <a:off x="8247817" y="-675727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82593098-2210-4F41-AEE0-AA5C02B02283}"/>
              </a:ext>
            </a:extLst>
          </p:cNvPr>
          <p:cNvGrpSpPr>
            <a:grpSpLocks noChangeAspect="1"/>
          </p:cNvGrpSpPr>
          <p:nvPr/>
        </p:nvGrpSpPr>
        <p:grpSpPr>
          <a:xfrm>
            <a:off x="8186401" y="268289"/>
            <a:ext cx="778213" cy="438277"/>
            <a:chOff x="526938" y="499263"/>
            <a:chExt cx="2789695" cy="1571112"/>
          </a:xfrm>
          <a:effectLst/>
        </p:grpSpPr>
        <p:sp>
          <p:nvSpPr>
            <p:cNvPr id="36" name="Скругленный прямоугольник 35">
              <a:extLst>
                <a:ext uri="{FF2B5EF4-FFF2-40B4-BE49-F238E27FC236}">
                  <a16:creationId xmlns:a16="http://schemas.microsoft.com/office/drawing/2014/main" xmlns="" id="{3349F299-C9D8-534F-A51B-E7B40C2A97FB}"/>
                </a:ext>
              </a:extLst>
            </p:cNvPr>
            <p:cNvSpPr/>
            <p:nvPr/>
          </p:nvSpPr>
          <p:spPr>
            <a:xfrm>
              <a:off x="526938" y="499263"/>
              <a:ext cx="2789695" cy="1571112"/>
            </a:xfrm>
            <a:prstGeom prst="roundRect">
              <a:avLst>
                <a:gd name="adj" fmla="val 40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xmlns="" id="{4B0D5C2D-5627-534E-81DA-02F452356B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38" y="499263"/>
              <a:ext cx="2789695" cy="1571112"/>
            </a:xfrm>
            <a:prstGeom prst="roundRect">
              <a:avLst>
                <a:gd name="adj" fmla="val 4459"/>
              </a:avLst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934B-3407-044B-9575-485FFA08975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64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A4CCF6DE-B92F-E143-95A4-6CAF03E1107E}"/>
              </a:ext>
            </a:extLst>
          </p:cNvPr>
          <p:cNvSpPr/>
          <p:nvPr/>
        </p:nvSpPr>
        <p:spPr>
          <a:xfrm>
            <a:off x="355006" y="1105541"/>
            <a:ext cx="2875292" cy="3594572"/>
          </a:xfrm>
          <a:prstGeom prst="roundRect">
            <a:avLst>
              <a:gd name="adj" fmla="val 2904"/>
            </a:avLst>
          </a:prstGeom>
          <a:solidFill>
            <a:srgbClr val="4867B1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D74FC9-A265-3244-9766-D21BEDCCD89D}"/>
              </a:ext>
            </a:extLst>
          </p:cNvPr>
          <p:cNvSpPr/>
          <p:nvPr/>
        </p:nvSpPr>
        <p:spPr>
          <a:xfrm>
            <a:off x="138662" y="56782"/>
            <a:ext cx="7987306" cy="1118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0" tIns="45709" rIns="91420" bIns="45709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ДИНАМИКА</a:t>
            </a:r>
            <a:r>
              <a:rPr lang="ru-RU" sz="16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ТЛТ </a:t>
            </a: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НА ДОГОСПИТАЛЬНОМ ЭТАПЕ ПАЦИЕНТАМ С ОКС, ГОСПИТАЛИЗИРОВАННЫМ В МО КРАЯ ПО СМП,</a:t>
            </a:r>
          </a:p>
          <a:p>
            <a:pPr>
              <a:lnSpc>
                <a:spcPts val="2000"/>
              </a:lnSpc>
            </a:pP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В РАЗРЕЗЕ  </a:t>
            </a:r>
            <a:r>
              <a:rPr lang="ru-RU" sz="16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МУНИЦИПАЛЬНЫХ</a:t>
            </a: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ОБРАЗОВАНИЙ (2019 – 2021 ГГ.)                     </a:t>
            </a:r>
          </a:p>
          <a:p>
            <a:pPr>
              <a:lnSpc>
                <a:spcPts val="2000"/>
              </a:lnSpc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                                                                                                         (ПРОДОЛЖЕНИЕ)             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9EBF1D3-904C-9F43-AF87-2485D2192D8D}"/>
              </a:ext>
            </a:extLst>
          </p:cNvPr>
          <p:cNvSpPr>
            <a:spLocks noChangeAspect="1"/>
          </p:cNvSpPr>
          <p:nvPr/>
        </p:nvSpPr>
        <p:spPr>
          <a:xfrm>
            <a:off x="8552863" y="4634087"/>
            <a:ext cx="411750" cy="411750"/>
          </a:xfrm>
          <a:prstGeom prst="ellipse">
            <a:avLst/>
          </a:prstGeom>
          <a:gradFill>
            <a:gsLst>
              <a:gs pos="0">
                <a:srgbClr val="3F904B">
                  <a:lumMod val="55000"/>
                </a:srgbClr>
              </a:gs>
              <a:gs pos="100000">
                <a:srgbClr val="3F904B"/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xmlns="" id="{BFECC348-0688-C443-8F30-734D67047D88}"/>
              </a:ext>
            </a:extLst>
          </p:cNvPr>
          <p:cNvCxnSpPr>
            <a:cxnSpLocks/>
          </p:cNvCxnSpPr>
          <p:nvPr/>
        </p:nvCxnSpPr>
        <p:spPr>
          <a:xfrm>
            <a:off x="323850" y="4844376"/>
            <a:ext cx="7892498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F78F8755-E287-7D40-967A-F26AD9FFE559}"/>
              </a:ext>
            </a:extLst>
          </p:cNvPr>
          <p:cNvGrpSpPr/>
          <p:nvPr/>
        </p:nvGrpSpPr>
        <p:grpSpPr>
          <a:xfrm>
            <a:off x="8583947" y="1072472"/>
            <a:ext cx="338554" cy="3422915"/>
            <a:chOff x="8583944" y="1072470"/>
            <a:chExt cx="338554" cy="34229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E89183D-6CCB-D341-AB98-F9B51102D18D}"/>
                </a:ext>
              </a:extLst>
            </p:cNvPr>
            <p:cNvSpPr txBox="1"/>
            <p:nvPr/>
          </p:nvSpPr>
          <p:spPr>
            <a:xfrm rot="16200000">
              <a:off x="7543658" y="2615114"/>
              <a:ext cx="241912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000" b="1" dirty="0" err="1">
                  <a:solidFill>
                    <a:schemeClr val="bg2">
                      <a:lumMod val="75000"/>
                    </a:schemeClr>
                  </a:solidFill>
                </a:rPr>
                <a:t>Пузакова</a:t>
              </a:r>
              <a:r>
                <a:rPr lang="ru-RU" sz="1000" b="1" dirty="0">
                  <a:solidFill>
                    <a:schemeClr val="bg2">
                      <a:lumMod val="75000"/>
                    </a:schemeClr>
                  </a:solidFill>
                </a:rPr>
                <a:t> Елена Викторовна</a:t>
              </a:r>
            </a:p>
            <a:p>
              <a:pPr algn="ctr"/>
              <a:r>
                <a:rPr lang="ru-RU" sz="600" dirty="0">
                  <a:solidFill>
                    <a:schemeClr val="bg2">
                      <a:lumMod val="75000"/>
                    </a:schemeClr>
                  </a:solidFill>
                </a:rPr>
                <a:t>Директор Хабаровского краевого фонда ОМС</a:t>
              </a:r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xmlns="" id="{C054D20C-6B5E-B243-8888-898F4AC46F66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1072470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xmlns="" id="{875503E9-57E7-934F-B707-404D105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3891745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72F354C6-51AD-6C4B-AA95-58F03B219388}"/>
              </a:ext>
            </a:extLst>
          </p:cNvPr>
          <p:cNvSpPr/>
          <p:nvPr/>
        </p:nvSpPr>
        <p:spPr>
          <a:xfrm>
            <a:off x="349335" y="2801354"/>
            <a:ext cx="1820841" cy="1730049"/>
          </a:xfrm>
          <a:prstGeom prst="roundRect">
            <a:avLst>
              <a:gd name="adj" fmla="val 8630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D71E31C2-BE2C-D546-992F-4E23196F5AB3}"/>
              </a:ext>
            </a:extLst>
          </p:cNvPr>
          <p:cNvSpPr/>
          <p:nvPr/>
        </p:nvSpPr>
        <p:spPr>
          <a:xfrm>
            <a:off x="2054352" y="1105541"/>
            <a:ext cx="6339326" cy="3594571"/>
          </a:xfrm>
          <a:prstGeom prst="roundRect">
            <a:avLst>
              <a:gd name="adj" fmla="val 2904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33504" y="2274245"/>
            <a:ext cx="1750820" cy="23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ДОЛЯ ТЛТ НА ДОГОСПИТАЛЬНОМ ЭТАПЕ</a:t>
            </a:r>
            <a:endParaRPr lang="ru-RU" sz="900" dirty="0">
              <a:solidFill>
                <a:schemeClr val="bg1"/>
              </a:solidFill>
            </a:endParaRPr>
          </a:p>
        </p:txBody>
      </p:sp>
      <p:grpSp>
        <p:nvGrpSpPr>
          <p:cNvPr id="32" name="Рисунок 114">
            <a:extLst>
              <a:ext uri="{FF2B5EF4-FFF2-40B4-BE49-F238E27FC236}">
                <a16:creationId xmlns="" xmlns:a16="http://schemas.microsoft.com/office/drawing/2014/main" id="{69BCF3D6-4C16-4949-AFF9-4420DA8F58CF}"/>
              </a:ext>
            </a:extLst>
          </p:cNvPr>
          <p:cNvGrpSpPr>
            <a:grpSpLocks noChangeAspect="1"/>
          </p:cNvGrpSpPr>
          <p:nvPr/>
        </p:nvGrpSpPr>
        <p:grpSpPr>
          <a:xfrm>
            <a:off x="1069705" y="1263552"/>
            <a:ext cx="276386" cy="751938"/>
            <a:chOff x="3572155" y="1221169"/>
            <a:chExt cx="236903" cy="432000"/>
          </a:xfrm>
          <a:solidFill>
            <a:schemeClr val="bg1"/>
          </a:solidFill>
        </p:grpSpPr>
        <p:sp>
          <p:nvSpPr>
            <p:cNvPr id="33" name="Полилиния 32">
              <a:extLst>
                <a:ext uri="{FF2B5EF4-FFF2-40B4-BE49-F238E27FC236}">
                  <a16:creationId xmlns="" xmlns:a16="http://schemas.microsoft.com/office/drawing/2014/main" id="{9506BBB2-AB1A-7E4B-8A08-A93C29588489}"/>
                </a:ext>
              </a:extLst>
            </p:cNvPr>
            <p:cNvSpPr/>
            <p:nvPr/>
          </p:nvSpPr>
          <p:spPr>
            <a:xfrm>
              <a:off x="3572155" y="1323362"/>
              <a:ext cx="236903" cy="329806"/>
            </a:xfrm>
            <a:custGeom>
              <a:avLst/>
              <a:gdLst>
                <a:gd name="connsiteX0" fmla="*/ 226862 w 236903"/>
                <a:gd name="connsiteY0" fmla="*/ 51133 h 329806"/>
                <a:gd name="connsiteX1" fmla="*/ 201297 w 236903"/>
                <a:gd name="connsiteY1" fmla="*/ 44625 h 329806"/>
                <a:gd name="connsiteX2" fmla="*/ 144798 w 236903"/>
                <a:gd name="connsiteY2" fmla="*/ 54042 h 329806"/>
                <a:gd name="connsiteX3" fmla="*/ 125419 w 236903"/>
                <a:gd name="connsiteY3" fmla="*/ 55721 h 329806"/>
                <a:gd name="connsiteX4" fmla="*/ 125419 w 236903"/>
                <a:gd name="connsiteY4" fmla="*/ 6968 h 329806"/>
                <a:gd name="connsiteX5" fmla="*/ 118452 w 236903"/>
                <a:gd name="connsiteY5" fmla="*/ 0 h 329806"/>
                <a:gd name="connsiteX6" fmla="*/ 111484 w 236903"/>
                <a:gd name="connsiteY6" fmla="*/ 6968 h 329806"/>
                <a:gd name="connsiteX7" fmla="*/ 111484 w 236903"/>
                <a:gd name="connsiteY7" fmla="*/ 55721 h 329806"/>
                <a:gd name="connsiteX8" fmla="*/ 92106 w 236903"/>
                <a:gd name="connsiteY8" fmla="*/ 54043 h 329806"/>
                <a:gd name="connsiteX9" fmla="*/ 35605 w 236903"/>
                <a:gd name="connsiteY9" fmla="*/ 44624 h 329806"/>
                <a:gd name="connsiteX10" fmla="*/ 10041 w 236903"/>
                <a:gd name="connsiteY10" fmla="*/ 51133 h 329806"/>
                <a:gd name="connsiteX11" fmla="*/ 0 w 236903"/>
                <a:gd name="connsiteY11" fmla="*/ 73394 h 329806"/>
                <a:gd name="connsiteX12" fmla="*/ 0 w 236903"/>
                <a:gd name="connsiteY12" fmla="*/ 107303 h 329806"/>
                <a:gd name="connsiteX13" fmla="*/ 6968 w 236903"/>
                <a:gd name="connsiteY13" fmla="*/ 114271 h 329806"/>
                <a:gd name="connsiteX14" fmla="*/ 9290 w 236903"/>
                <a:gd name="connsiteY14" fmla="*/ 114326 h 329806"/>
                <a:gd name="connsiteX15" fmla="*/ 9290 w 236903"/>
                <a:gd name="connsiteY15" fmla="*/ 294968 h 329806"/>
                <a:gd name="connsiteX16" fmla="*/ 44129 w 236903"/>
                <a:gd name="connsiteY16" fmla="*/ 329806 h 329806"/>
                <a:gd name="connsiteX17" fmla="*/ 192774 w 236903"/>
                <a:gd name="connsiteY17" fmla="*/ 329806 h 329806"/>
                <a:gd name="connsiteX18" fmla="*/ 227613 w 236903"/>
                <a:gd name="connsiteY18" fmla="*/ 294968 h 329806"/>
                <a:gd name="connsiteX19" fmla="*/ 227613 w 236903"/>
                <a:gd name="connsiteY19" fmla="*/ 114326 h 329806"/>
                <a:gd name="connsiteX20" fmla="*/ 229935 w 236903"/>
                <a:gd name="connsiteY20" fmla="*/ 114271 h 329806"/>
                <a:gd name="connsiteX21" fmla="*/ 236903 w 236903"/>
                <a:gd name="connsiteY21" fmla="*/ 107303 h 329806"/>
                <a:gd name="connsiteX22" fmla="*/ 236903 w 236903"/>
                <a:gd name="connsiteY22" fmla="*/ 73394 h 329806"/>
                <a:gd name="connsiteX23" fmla="*/ 226862 w 236903"/>
                <a:gd name="connsiteY23" fmla="*/ 51133 h 329806"/>
                <a:gd name="connsiteX24" fmla="*/ 213677 w 236903"/>
                <a:gd name="connsiteY24" fmla="*/ 294968 h 329806"/>
                <a:gd name="connsiteX25" fmla="*/ 192774 w 236903"/>
                <a:gd name="connsiteY25" fmla="*/ 315871 h 329806"/>
                <a:gd name="connsiteX26" fmla="*/ 44129 w 236903"/>
                <a:gd name="connsiteY26" fmla="*/ 315871 h 329806"/>
                <a:gd name="connsiteX27" fmla="*/ 23226 w 236903"/>
                <a:gd name="connsiteY27" fmla="*/ 294968 h 329806"/>
                <a:gd name="connsiteX28" fmla="*/ 23226 w 236903"/>
                <a:gd name="connsiteY28" fmla="*/ 117717 h 329806"/>
                <a:gd name="connsiteX29" fmla="*/ 30973 w 236903"/>
                <a:gd name="connsiteY29" fmla="*/ 122391 h 329806"/>
                <a:gd name="connsiteX30" fmla="*/ 62707 w 236903"/>
                <a:gd name="connsiteY30" fmla="*/ 132852 h 329806"/>
                <a:gd name="connsiteX31" fmla="*/ 94443 w 236903"/>
                <a:gd name="connsiteY31" fmla="*/ 122391 h 329806"/>
                <a:gd name="connsiteX32" fmla="*/ 118448 w 236903"/>
                <a:gd name="connsiteY32" fmla="*/ 114271 h 329806"/>
                <a:gd name="connsiteX33" fmla="*/ 142469 w 236903"/>
                <a:gd name="connsiteY33" fmla="*/ 122390 h 329806"/>
                <a:gd name="connsiteX34" fmla="*/ 158147 w 236903"/>
                <a:gd name="connsiteY34" fmla="*/ 130546 h 329806"/>
                <a:gd name="connsiteX35" fmla="*/ 166897 w 236903"/>
                <a:gd name="connsiteY35" fmla="*/ 126013 h 329806"/>
                <a:gd name="connsiteX36" fmla="*/ 162364 w 236903"/>
                <a:gd name="connsiteY36" fmla="*/ 117263 h 329806"/>
                <a:gd name="connsiteX37" fmla="*/ 150193 w 236903"/>
                <a:gd name="connsiteY37" fmla="*/ 110791 h 329806"/>
                <a:gd name="connsiteX38" fmla="*/ 118448 w 236903"/>
                <a:gd name="connsiteY38" fmla="*/ 100335 h 329806"/>
                <a:gd name="connsiteX39" fmla="*/ 86713 w 236903"/>
                <a:gd name="connsiteY39" fmla="*/ 110796 h 329806"/>
                <a:gd name="connsiteX40" fmla="*/ 62707 w 236903"/>
                <a:gd name="connsiteY40" fmla="*/ 118916 h 329806"/>
                <a:gd name="connsiteX41" fmla="*/ 38703 w 236903"/>
                <a:gd name="connsiteY41" fmla="*/ 110796 h 329806"/>
                <a:gd name="connsiteX42" fmla="*/ 13935 w 236903"/>
                <a:gd name="connsiteY42" fmla="*/ 100717 h 329806"/>
                <a:gd name="connsiteX43" fmla="*/ 13935 w 236903"/>
                <a:gd name="connsiteY43" fmla="*/ 73394 h 329806"/>
                <a:gd name="connsiteX44" fmla="*/ 19049 w 236903"/>
                <a:gd name="connsiteY44" fmla="*/ 61766 h 329806"/>
                <a:gd name="connsiteX45" fmla="*/ 33313 w 236903"/>
                <a:gd name="connsiteY45" fmla="*/ 58370 h 329806"/>
                <a:gd name="connsiteX46" fmla="*/ 89814 w 236903"/>
                <a:gd name="connsiteY46" fmla="*/ 67789 h 329806"/>
                <a:gd name="connsiteX47" fmla="*/ 118236 w 236903"/>
                <a:gd name="connsiteY47" fmla="*/ 69761 h 329806"/>
                <a:gd name="connsiteX48" fmla="*/ 118451 w 236903"/>
                <a:gd name="connsiteY48" fmla="*/ 69772 h 329806"/>
                <a:gd name="connsiteX49" fmla="*/ 118665 w 236903"/>
                <a:gd name="connsiteY49" fmla="*/ 69761 h 329806"/>
                <a:gd name="connsiteX50" fmla="*/ 147088 w 236903"/>
                <a:gd name="connsiteY50" fmla="*/ 67789 h 329806"/>
                <a:gd name="connsiteX51" fmla="*/ 203587 w 236903"/>
                <a:gd name="connsiteY51" fmla="*/ 58371 h 329806"/>
                <a:gd name="connsiteX52" fmla="*/ 217852 w 236903"/>
                <a:gd name="connsiteY52" fmla="*/ 61766 h 329806"/>
                <a:gd name="connsiteX53" fmla="*/ 222966 w 236903"/>
                <a:gd name="connsiteY53" fmla="*/ 73394 h 329806"/>
                <a:gd name="connsiteX54" fmla="*/ 222966 w 236903"/>
                <a:gd name="connsiteY54" fmla="*/ 100716 h 329806"/>
                <a:gd name="connsiteX55" fmla="*/ 198188 w 236903"/>
                <a:gd name="connsiteY55" fmla="*/ 110792 h 329806"/>
                <a:gd name="connsiteX56" fmla="*/ 186016 w 236903"/>
                <a:gd name="connsiteY56" fmla="*/ 117264 h 329806"/>
                <a:gd name="connsiteX57" fmla="*/ 181158 w 236903"/>
                <a:gd name="connsiteY57" fmla="*/ 123905 h 329806"/>
                <a:gd name="connsiteX58" fmla="*/ 181158 w 236903"/>
                <a:gd name="connsiteY58" fmla="*/ 199214 h 329806"/>
                <a:gd name="connsiteX59" fmla="*/ 174190 w 236903"/>
                <a:gd name="connsiteY59" fmla="*/ 206182 h 329806"/>
                <a:gd name="connsiteX60" fmla="*/ 167222 w 236903"/>
                <a:gd name="connsiteY60" fmla="*/ 199214 h 329806"/>
                <a:gd name="connsiteX61" fmla="*/ 167222 w 236903"/>
                <a:gd name="connsiteY61" fmla="*/ 151776 h 329806"/>
                <a:gd name="connsiteX62" fmla="*/ 160254 w 236903"/>
                <a:gd name="connsiteY62" fmla="*/ 144808 h 329806"/>
                <a:gd name="connsiteX63" fmla="*/ 153287 w 236903"/>
                <a:gd name="connsiteY63" fmla="*/ 151776 h 329806"/>
                <a:gd name="connsiteX64" fmla="*/ 153287 w 236903"/>
                <a:gd name="connsiteY64" fmla="*/ 199214 h 329806"/>
                <a:gd name="connsiteX65" fmla="*/ 174190 w 236903"/>
                <a:gd name="connsiteY65" fmla="*/ 220117 h 329806"/>
                <a:gd name="connsiteX66" fmla="*/ 195093 w 236903"/>
                <a:gd name="connsiteY66" fmla="*/ 199214 h 329806"/>
                <a:gd name="connsiteX67" fmla="*/ 195093 w 236903"/>
                <a:gd name="connsiteY67" fmla="*/ 128685 h 329806"/>
                <a:gd name="connsiteX68" fmla="*/ 205913 w 236903"/>
                <a:gd name="connsiteY68" fmla="*/ 122391 h 329806"/>
                <a:gd name="connsiteX69" fmla="*/ 213676 w 236903"/>
                <a:gd name="connsiteY69" fmla="*/ 117712 h 329806"/>
                <a:gd name="connsiteX70" fmla="*/ 213676 w 236903"/>
                <a:gd name="connsiteY70" fmla="*/ 294968 h 329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36903" h="329806">
                  <a:moveTo>
                    <a:pt x="226862" y="51133"/>
                  </a:moveTo>
                  <a:cubicBezTo>
                    <a:pt x="220111" y="45416"/>
                    <a:pt x="210794" y="43042"/>
                    <a:pt x="201297" y="44625"/>
                  </a:cubicBezTo>
                  <a:lnTo>
                    <a:pt x="144798" y="54042"/>
                  </a:lnTo>
                  <a:cubicBezTo>
                    <a:pt x="139393" y="54943"/>
                    <a:pt x="132578" y="55501"/>
                    <a:pt x="125419" y="55721"/>
                  </a:cubicBezTo>
                  <a:lnTo>
                    <a:pt x="125419" y="6968"/>
                  </a:lnTo>
                  <a:cubicBezTo>
                    <a:pt x="125419" y="3119"/>
                    <a:pt x="122301" y="0"/>
                    <a:pt x="118452" y="0"/>
                  </a:cubicBezTo>
                  <a:cubicBezTo>
                    <a:pt x="114603" y="0"/>
                    <a:pt x="111484" y="3119"/>
                    <a:pt x="111484" y="6968"/>
                  </a:cubicBezTo>
                  <a:lnTo>
                    <a:pt x="111484" y="55721"/>
                  </a:lnTo>
                  <a:cubicBezTo>
                    <a:pt x="104326" y="55502"/>
                    <a:pt x="97510" y="54943"/>
                    <a:pt x="92106" y="54043"/>
                  </a:cubicBezTo>
                  <a:lnTo>
                    <a:pt x="35605" y="44624"/>
                  </a:lnTo>
                  <a:cubicBezTo>
                    <a:pt x="26110" y="43043"/>
                    <a:pt x="16791" y="45415"/>
                    <a:pt x="10041" y="51133"/>
                  </a:cubicBezTo>
                  <a:cubicBezTo>
                    <a:pt x="3566" y="56618"/>
                    <a:pt x="0" y="64524"/>
                    <a:pt x="0" y="73394"/>
                  </a:cubicBezTo>
                  <a:lnTo>
                    <a:pt x="0" y="107303"/>
                  </a:lnTo>
                  <a:cubicBezTo>
                    <a:pt x="0" y="111152"/>
                    <a:pt x="3119" y="114271"/>
                    <a:pt x="6968" y="114271"/>
                  </a:cubicBezTo>
                  <a:cubicBezTo>
                    <a:pt x="7771" y="114271"/>
                    <a:pt x="8542" y="114291"/>
                    <a:pt x="9290" y="114326"/>
                  </a:cubicBezTo>
                  <a:lnTo>
                    <a:pt x="9290" y="294968"/>
                  </a:lnTo>
                  <a:cubicBezTo>
                    <a:pt x="9290" y="314178"/>
                    <a:pt x="24919" y="329806"/>
                    <a:pt x="44129" y="329806"/>
                  </a:cubicBezTo>
                  <a:lnTo>
                    <a:pt x="192774" y="329806"/>
                  </a:lnTo>
                  <a:cubicBezTo>
                    <a:pt x="211985" y="329806"/>
                    <a:pt x="227613" y="314178"/>
                    <a:pt x="227613" y="294968"/>
                  </a:cubicBezTo>
                  <a:lnTo>
                    <a:pt x="227613" y="114326"/>
                  </a:lnTo>
                  <a:cubicBezTo>
                    <a:pt x="228362" y="114292"/>
                    <a:pt x="229132" y="114271"/>
                    <a:pt x="229935" y="114271"/>
                  </a:cubicBezTo>
                  <a:cubicBezTo>
                    <a:pt x="233784" y="114271"/>
                    <a:pt x="236903" y="111152"/>
                    <a:pt x="236903" y="107303"/>
                  </a:cubicBezTo>
                  <a:lnTo>
                    <a:pt x="236903" y="73394"/>
                  </a:lnTo>
                  <a:cubicBezTo>
                    <a:pt x="236903" y="64524"/>
                    <a:pt x="233338" y="56618"/>
                    <a:pt x="226862" y="51133"/>
                  </a:cubicBezTo>
                  <a:close/>
                  <a:moveTo>
                    <a:pt x="213677" y="294968"/>
                  </a:moveTo>
                  <a:cubicBezTo>
                    <a:pt x="213677" y="306493"/>
                    <a:pt x="204300" y="315871"/>
                    <a:pt x="192774" y="315871"/>
                  </a:cubicBezTo>
                  <a:lnTo>
                    <a:pt x="44129" y="315871"/>
                  </a:lnTo>
                  <a:cubicBezTo>
                    <a:pt x="32603" y="315871"/>
                    <a:pt x="23226" y="306493"/>
                    <a:pt x="23226" y="294968"/>
                  </a:cubicBezTo>
                  <a:lnTo>
                    <a:pt x="23226" y="117717"/>
                  </a:lnTo>
                  <a:cubicBezTo>
                    <a:pt x="25956" y="119055"/>
                    <a:pt x="28398" y="120675"/>
                    <a:pt x="30973" y="122391"/>
                  </a:cubicBezTo>
                  <a:cubicBezTo>
                    <a:pt x="38327" y="127294"/>
                    <a:pt x="46663" y="132852"/>
                    <a:pt x="62707" y="132852"/>
                  </a:cubicBezTo>
                  <a:cubicBezTo>
                    <a:pt x="78752" y="132852"/>
                    <a:pt x="87088" y="127294"/>
                    <a:pt x="94443" y="122391"/>
                  </a:cubicBezTo>
                  <a:cubicBezTo>
                    <a:pt x="100978" y="118034"/>
                    <a:pt x="106622" y="114271"/>
                    <a:pt x="118448" y="114271"/>
                  </a:cubicBezTo>
                  <a:cubicBezTo>
                    <a:pt x="130278" y="114271"/>
                    <a:pt x="135928" y="118034"/>
                    <a:pt x="142469" y="122390"/>
                  </a:cubicBezTo>
                  <a:cubicBezTo>
                    <a:pt x="146744" y="125236"/>
                    <a:pt x="151589" y="128464"/>
                    <a:pt x="158147" y="130546"/>
                  </a:cubicBezTo>
                  <a:cubicBezTo>
                    <a:pt x="161815" y="131710"/>
                    <a:pt x="165733" y="129682"/>
                    <a:pt x="166897" y="126013"/>
                  </a:cubicBezTo>
                  <a:cubicBezTo>
                    <a:pt x="168061" y="122345"/>
                    <a:pt x="166032" y="118427"/>
                    <a:pt x="162364" y="117263"/>
                  </a:cubicBezTo>
                  <a:cubicBezTo>
                    <a:pt x="157679" y="115776"/>
                    <a:pt x="154210" y="113465"/>
                    <a:pt x="150193" y="110791"/>
                  </a:cubicBezTo>
                  <a:cubicBezTo>
                    <a:pt x="142835" y="105890"/>
                    <a:pt x="134494" y="100335"/>
                    <a:pt x="118448" y="100335"/>
                  </a:cubicBezTo>
                  <a:cubicBezTo>
                    <a:pt x="102403" y="100335"/>
                    <a:pt x="94067" y="105892"/>
                    <a:pt x="86713" y="110796"/>
                  </a:cubicBezTo>
                  <a:cubicBezTo>
                    <a:pt x="80177" y="115153"/>
                    <a:pt x="74533" y="118916"/>
                    <a:pt x="62707" y="118916"/>
                  </a:cubicBezTo>
                  <a:cubicBezTo>
                    <a:pt x="50882" y="118916"/>
                    <a:pt x="45238" y="115153"/>
                    <a:pt x="38703" y="110796"/>
                  </a:cubicBezTo>
                  <a:cubicBezTo>
                    <a:pt x="32495" y="106658"/>
                    <a:pt x="25588" y="102052"/>
                    <a:pt x="13935" y="100717"/>
                  </a:cubicBezTo>
                  <a:lnTo>
                    <a:pt x="13935" y="73394"/>
                  </a:lnTo>
                  <a:cubicBezTo>
                    <a:pt x="13935" y="68689"/>
                    <a:pt x="15751" y="64559"/>
                    <a:pt x="19049" y="61766"/>
                  </a:cubicBezTo>
                  <a:cubicBezTo>
                    <a:pt x="22721" y="58654"/>
                    <a:pt x="27788" y="57450"/>
                    <a:pt x="33313" y="58370"/>
                  </a:cubicBezTo>
                  <a:lnTo>
                    <a:pt x="89814" y="67789"/>
                  </a:lnTo>
                  <a:cubicBezTo>
                    <a:pt x="97654" y="69095"/>
                    <a:pt x="107937" y="69752"/>
                    <a:pt x="118236" y="69761"/>
                  </a:cubicBezTo>
                  <a:cubicBezTo>
                    <a:pt x="118308" y="69763"/>
                    <a:pt x="118378" y="69772"/>
                    <a:pt x="118451" y="69772"/>
                  </a:cubicBezTo>
                  <a:cubicBezTo>
                    <a:pt x="118523" y="69772"/>
                    <a:pt x="118594" y="69763"/>
                    <a:pt x="118665" y="69761"/>
                  </a:cubicBezTo>
                  <a:cubicBezTo>
                    <a:pt x="128965" y="69752"/>
                    <a:pt x="139247" y="69095"/>
                    <a:pt x="147088" y="67789"/>
                  </a:cubicBezTo>
                  <a:lnTo>
                    <a:pt x="203587" y="58371"/>
                  </a:lnTo>
                  <a:cubicBezTo>
                    <a:pt x="209116" y="57446"/>
                    <a:pt x="214182" y="58656"/>
                    <a:pt x="217852" y="61766"/>
                  </a:cubicBezTo>
                  <a:cubicBezTo>
                    <a:pt x="221151" y="64559"/>
                    <a:pt x="222966" y="68688"/>
                    <a:pt x="222966" y="73394"/>
                  </a:cubicBezTo>
                  <a:lnTo>
                    <a:pt x="222966" y="100716"/>
                  </a:lnTo>
                  <a:cubicBezTo>
                    <a:pt x="211311" y="102051"/>
                    <a:pt x="204400" y="106655"/>
                    <a:pt x="198188" y="110792"/>
                  </a:cubicBezTo>
                  <a:cubicBezTo>
                    <a:pt x="194171" y="113466"/>
                    <a:pt x="190702" y="115777"/>
                    <a:pt x="186016" y="117264"/>
                  </a:cubicBezTo>
                  <a:cubicBezTo>
                    <a:pt x="183123" y="118183"/>
                    <a:pt x="181158" y="120870"/>
                    <a:pt x="181158" y="123905"/>
                  </a:cubicBezTo>
                  <a:lnTo>
                    <a:pt x="181158" y="199214"/>
                  </a:lnTo>
                  <a:cubicBezTo>
                    <a:pt x="181158" y="203057"/>
                    <a:pt x="178032" y="206182"/>
                    <a:pt x="174190" y="206182"/>
                  </a:cubicBezTo>
                  <a:cubicBezTo>
                    <a:pt x="170347" y="206182"/>
                    <a:pt x="167222" y="203057"/>
                    <a:pt x="167222" y="199214"/>
                  </a:cubicBezTo>
                  <a:lnTo>
                    <a:pt x="167222" y="151776"/>
                  </a:lnTo>
                  <a:cubicBezTo>
                    <a:pt x="167222" y="147927"/>
                    <a:pt x="164103" y="144808"/>
                    <a:pt x="160254" y="144808"/>
                  </a:cubicBezTo>
                  <a:cubicBezTo>
                    <a:pt x="156405" y="144808"/>
                    <a:pt x="153287" y="147927"/>
                    <a:pt x="153287" y="151776"/>
                  </a:cubicBezTo>
                  <a:lnTo>
                    <a:pt x="153287" y="199214"/>
                  </a:lnTo>
                  <a:cubicBezTo>
                    <a:pt x="153287" y="210740"/>
                    <a:pt x="162664" y="220117"/>
                    <a:pt x="174190" y="220117"/>
                  </a:cubicBezTo>
                  <a:cubicBezTo>
                    <a:pt x="185715" y="220117"/>
                    <a:pt x="195093" y="210740"/>
                    <a:pt x="195093" y="199214"/>
                  </a:cubicBezTo>
                  <a:lnTo>
                    <a:pt x="195093" y="128685"/>
                  </a:lnTo>
                  <a:cubicBezTo>
                    <a:pt x="199312" y="126786"/>
                    <a:pt x="202767" y="124485"/>
                    <a:pt x="205913" y="122391"/>
                  </a:cubicBezTo>
                  <a:cubicBezTo>
                    <a:pt x="208493" y="120672"/>
                    <a:pt x="210940" y="119051"/>
                    <a:pt x="213676" y="117712"/>
                  </a:cubicBezTo>
                  <a:lnTo>
                    <a:pt x="213676" y="294968"/>
                  </a:lnTo>
                  <a:close/>
                </a:path>
              </a:pathLst>
            </a:custGeom>
            <a:grpFill/>
            <a:ln w="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="" xmlns:a16="http://schemas.microsoft.com/office/drawing/2014/main" id="{D73FF40C-9A8F-1845-8E09-6A49946BED15}"/>
                </a:ext>
              </a:extLst>
            </p:cNvPr>
            <p:cNvSpPr/>
            <p:nvPr/>
          </p:nvSpPr>
          <p:spPr>
            <a:xfrm>
              <a:off x="3638934" y="1221169"/>
              <a:ext cx="103343" cy="134210"/>
            </a:xfrm>
            <a:custGeom>
              <a:avLst/>
              <a:gdLst>
                <a:gd name="connsiteX0" fmla="*/ 19449 w 103343"/>
                <a:gd name="connsiteY0" fmla="*/ 132683 h 134210"/>
                <a:gd name="connsiteX1" fmla="*/ 29242 w 103343"/>
                <a:gd name="connsiteY1" fmla="*/ 131595 h 134210"/>
                <a:gd name="connsiteX2" fmla="*/ 28153 w 103343"/>
                <a:gd name="connsiteY2" fmla="*/ 121802 h 134210"/>
                <a:gd name="connsiteX3" fmla="*/ 13935 w 103343"/>
                <a:gd name="connsiteY3" fmla="*/ 92327 h 134210"/>
                <a:gd name="connsiteX4" fmla="*/ 51672 w 103343"/>
                <a:gd name="connsiteY4" fmla="*/ 17562 h 134210"/>
                <a:gd name="connsiteX5" fmla="*/ 89408 w 103343"/>
                <a:gd name="connsiteY5" fmla="*/ 92327 h 134210"/>
                <a:gd name="connsiteX6" fmla="*/ 75190 w 103343"/>
                <a:gd name="connsiteY6" fmla="*/ 121802 h 134210"/>
                <a:gd name="connsiteX7" fmla="*/ 74101 w 103343"/>
                <a:gd name="connsiteY7" fmla="*/ 131595 h 134210"/>
                <a:gd name="connsiteX8" fmla="*/ 79547 w 103343"/>
                <a:gd name="connsiteY8" fmla="*/ 134210 h 134210"/>
                <a:gd name="connsiteX9" fmla="*/ 83894 w 103343"/>
                <a:gd name="connsiteY9" fmla="*/ 132683 h 134210"/>
                <a:gd name="connsiteX10" fmla="*/ 103344 w 103343"/>
                <a:gd name="connsiteY10" fmla="*/ 92327 h 134210"/>
                <a:gd name="connsiteX11" fmla="*/ 56862 w 103343"/>
                <a:gd name="connsiteY11" fmla="*/ 2319 h 134210"/>
                <a:gd name="connsiteX12" fmla="*/ 51673 w 103343"/>
                <a:gd name="connsiteY12" fmla="*/ 0 h 134210"/>
                <a:gd name="connsiteX13" fmla="*/ 46482 w 103343"/>
                <a:gd name="connsiteY13" fmla="*/ 2320 h 134210"/>
                <a:gd name="connsiteX14" fmla="*/ 0 w 103343"/>
                <a:gd name="connsiteY14" fmla="*/ 92328 h 134210"/>
                <a:gd name="connsiteX15" fmla="*/ 19449 w 103343"/>
                <a:gd name="connsiteY15" fmla="*/ 132683 h 134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343" h="134210">
                  <a:moveTo>
                    <a:pt x="19449" y="132683"/>
                  </a:moveTo>
                  <a:cubicBezTo>
                    <a:pt x="22453" y="135087"/>
                    <a:pt x="26839" y="134600"/>
                    <a:pt x="29242" y="131595"/>
                  </a:cubicBezTo>
                  <a:cubicBezTo>
                    <a:pt x="31647" y="128590"/>
                    <a:pt x="31159" y="124205"/>
                    <a:pt x="28153" y="121802"/>
                  </a:cubicBezTo>
                  <a:cubicBezTo>
                    <a:pt x="19117" y="114574"/>
                    <a:pt x="13935" y="103831"/>
                    <a:pt x="13935" y="92327"/>
                  </a:cubicBezTo>
                  <a:cubicBezTo>
                    <a:pt x="13935" y="72857"/>
                    <a:pt x="27606" y="45882"/>
                    <a:pt x="51672" y="17562"/>
                  </a:cubicBezTo>
                  <a:cubicBezTo>
                    <a:pt x="75738" y="45881"/>
                    <a:pt x="89408" y="72857"/>
                    <a:pt x="89408" y="92327"/>
                  </a:cubicBezTo>
                  <a:cubicBezTo>
                    <a:pt x="89408" y="103831"/>
                    <a:pt x="84226" y="114573"/>
                    <a:pt x="75190" y="121802"/>
                  </a:cubicBezTo>
                  <a:cubicBezTo>
                    <a:pt x="72186" y="124205"/>
                    <a:pt x="71697" y="128590"/>
                    <a:pt x="74101" y="131595"/>
                  </a:cubicBezTo>
                  <a:cubicBezTo>
                    <a:pt x="75476" y="133316"/>
                    <a:pt x="77503" y="134210"/>
                    <a:pt x="79547" y="134210"/>
                  </a:cubicBezTo>
                  <a:cubicBezTo>
                    <a:pt x="81073" y="134210"/>
                    <a:pt x="82610" y="133711"/>
                    <a:pt x="83894" y="132683"/>
                  </a:cubicBezTo>
                  <a:cubicBezTo>
                    <a:pt x="96255" y="122796"/>
                    <a:pt x="103344" y="108087"/>
                    <a:pt x="103344" y="92327"/>
                  </a:cubicBezTo>
                  <a:cubicBezTo>
                    <a:pt x="103344" y="59173"/>
                    <a:pt x="74221" y="21703"/>
                    <a:pt x="56862" y="2319"/>
                  </a:cubicBezTo>
                  <a:cubicBezTo>
                    <a:pt x="55541" y="844"/>
                    <a:pt x="53654" y="0"/>
                    <a:pt x="51673" y="0"/>
                  </a:cubicBezTo>
                  <a:cubicBezTo>
                    <a:pt x="49691" y="0"/>
                    <a:pt x="47804" y="844"/>
                    <a:pt x="46482" y="2320"/>
                  </a:cubicBezTo>
                  <a:cubicBezTo>
                    <a:pt x="29122" y="21704"/>
                    <a:pt x="0" y="59175"/>
                    <a:pt x="0" y="92328"/>
                  </a:cubicBezTo>
                  <a:cubicBezTo>
                    <a:pt x="0" y="108088"/>
                    <a:pt x="7089" y="122798"/>
                    <a:pt x="19449" y="132683"/>
                  </a:cubicBezTo>
                  <a:close/>
                </a:path>
              </a:pathLst>
            </a:custGeom>
            <a:grpFill/>
            <a:ln w="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0D3A7CBB-ADD9-1546-B04E-4F3F7412FA98}"/>
              </a:ext>
            </a:extLst>
          </p:cNvPr>
          <p:cNvSpPr>
            <a:spLocks noChangeAspect="1"/>
          </p:cNvSpPr>
          <p:nvPr/>
        </p:nvSpPr>
        <p:spPr>
          <a:xfrm>
            <a:off x="765080" y="3257358"/>
            <a:ext cx="847629" cy="847629"/>
          </a:xfrm>
          <a:prstGeom prst="ellipse">
            <a:avLst/>
          </a:prstGeom>
          <a:gradFill>
            <a:gsLst>
              <a:gs pos="0">
                <a:srgbClr val="3F904B">
                  <a:lumMod val="55000"/>
                </a:srgbClr>
              </a:gs>
              <a:gs pos="100000">
                <a:srgbClr val="3F904B"/>
              </a:gs>
            </a:gsLst>
            <a:lin ang="162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1A2A04B9-DC02-F340-BC6F-0E91319C214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004683" y="3479730"/>
            <a:ext cx="374322" cy="392405"/>
          </a:xfrm>
          <a:prstGeom prst="rect">
            <a:avLst/>
          </a:prstGeom>
        </p:spPr>
      </p:pic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443251"/>
              </p:ext>
            </p:extLst>
          </p:nvPr>
        </p:nvGraphicFramePr>
        <p:xfrm>
          <a:off x="2170175" y="1175015"/>
          <a:ext cx="6144770" cy="34590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9807"/>
                <a:gridCol w="681388"/>
                <a:gridCol w="712081"/>
                <a:gridCol w="687527"/>
                <a:gridCol w="718220"/>
                <a:gridCol w="705943"/>
                <a:gridCol w="699804"/>
              </a:tblGrid>
              <a:tr h="2711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Наименование</a:t>
                      </a: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муниципального образования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2019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</a:t>
                      </a:r>
                      <a:r>
                        <a:rPr lang="ru-RU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кв. 2021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</a:tr>
              <a:tr h="302530">
                <a:tc v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доля</a:t>
                      </a:r>
                      <a:endParaRPr lang="ru-RU" sz="8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8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догосп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 ТЛТ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абс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 кол-во</a:t>
                      </a:r>
                    </a:p>
                    <a:p>
                      <a:pPr algn="ctr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догосп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 ТЛТ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доля</a:t>
                      </a:r>
                      <a:endParaRPr lang="ru-RU" sz="8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8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догосп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 ТЛТ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абс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 кол-во</a:t>
                      </a:r>
                    </a:p>
                    <a:p>
                      <a:pPr algn="ctr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догосп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 ТЛТ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доля</a:t>
                      </a:r>
                      <a:endParaRPr lang="ru-RU" sz="8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8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догосп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 ТЛТ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абс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 кол-во</a:t>
                      </a:r>
                    </a:p>
                    <a:p>
                      <a:pPr algn="ctr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догосп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 ТЛТ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</a:tr>
              <a:tr h="259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Солнечная РБ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2,1%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3,4%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14,3%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9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ССМП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г.Хабаровска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5,0%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5,6%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9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ССМП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Комсомольск-на-Амуре</a:t>
                      </a: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1,3%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9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Амурская ЦРБ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9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Николаевская-на-Амуре ЦРБ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9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Охотская ЦРБ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9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Тугуро-Чумиканская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ЦРБ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9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Комсомольская МБ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14,3%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9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Аяно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-Майская ЦРБ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100,0%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9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Ульчская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РБ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7354"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СРЕДНЕЕ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ПО КРАЮ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3,2%</a:t>
                      </a:r>
                      <a:endParaRPr lang="ru-RU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х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5,1%</a:t>
                      </a:r>
                      <a:endParaRPr lang="ru-RU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х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7,2%</a:t>
                      </a:r>
                      <a:endParaRPr lang="ru-RU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х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48910" y="4767264"/>
            <a:ext cx="5766142" cy="273844"/>
          </a:xfrm>
        </p:spPr>
        <p:txBody>
          <a:bodyPr/>
          <a:lstStyle/>
          <a:p>
            <a:pPr algn="l"/>
            <a:r>
              <a:rPr lang="ru-RU" dirty="0" smtClean="0"/>
              <a:t>По данным учета Хабаровского краевого фонда обязательного медицинского страхования</a:t>
            </a:r>
            <a:endParaRPr lang="ru-RU" dirty="0"/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3B39F3B0-709C-0E4D-BB16-E769E4A2A2D5}"/>
              </a:ext>
            </a:extLst>
          </p:cNvPr>
          <p:cNvGrpSpPr/>
          <p:nvPr/>
        </p:nvGrpSpPr>
        <p:grpSpPr>
          <a:xfrm>
            <a:off x="7310416" y="-718234"/>
            <a:ext cx="4598536" cy="5984958"/>
            <a:chOff x="7503063" y="-675727"/>
            <a:chExt cx="4392304" cy="5984958"/>
          </a:xfrm>
        </p:grpSpPr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xmlns="" id="{11E72A56-631B-FD4B-8B06-CFC7CDA0A5A2}"/>
                </a:ext>
              </a:extLst>
            </p:cNvPr>
            <p:cNvSpPr>
              <a:spLocks noChangeAspect="1"/>
            </p:cNvSpPr>
            <p:nvPr/>
          </p:nvSpPr>
          <p:spPr>
            <a:xfrm rot="2398938">
              <a:off x="7776463" y="1661681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6289E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58" name="Полилиния 57">
              <a:extLst>
                <a:ext uri="{FF2B5EF4-FFF2-40B4-BE49-F238E27FC236}">
                  <a16:creationId xmlns:a16="http://schemas.microsoft.com/office/drawing/2014/main" xmlns="" id="{F9430DC9-AFBA-3248-ADE4-D05CF33CD69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7503063" y="824025"/>
              <a:ext cx="3508485" cy="3508485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9" name="Полилиния 58">
              <a:extLst>
                <a:ext uri="{FF2B5EF4-FFF2-40B4-BE49-F238E27FC236}">
                  <a16:creationId xmlns:a16="http://schemas.microsoft.com/office/drawing/2014/main" xmlns="" id="{5B172340-9E72-A44F-8B8F-B4090CA7FFFC}"/>
                </a:ext>
              </a:extLst>
            </p:cNvPr>
            <p:cNvSpPr>
              <a:spLocks noChangeAspect="1"/>
            </p:cNvSpPr>
            <p:nvPr/>
          </p:nvSpPr>
          <p:spPr>
            <a:xfrm rot="3211343">
              <a:off x="8247817" y="-675727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82593098-2210-4F41-AEE0-AA5C02B02283}"/>
              </a:ext>
            </a:extLst>
          </p:cNvPr>
          <p:cNvGrpSpPr>
            <a:grpSpLocks noChangeAspect="1"/>
          </p:cNvGrpSpPr>
          <p:nvPr/>
        </p:nvGrpSpPr>
        <p:grpSpPr>
          <a:xfrm>
            <a:off x="8186401" y="268289"/>
            <a:ext cx="778213" cy="438277"/>
            <a:chOff x="526938" y="499263"/>
            <a:chExt cx="2789695" cy="1571112"/>
          </a:xfrm>
          <a:effectLst/>
        </p:grpSpPr>
        <p:sp>
          <p:nvSpPr>
            <p:cNvPr id="36" name="Скругленный прямоугольник 35">
              <a:extLst>
                <a:ext uri="{FF2B5EF4-FFF2-40B4-BE49-F238E27FC236}">
                  <a16:creationId xmlns:a16="http://schemas.microsoft.com/office/drawing/2014/main" xmlns="" id="{3349F299-C9D8-534F-A51B-E7B40C2A97FB}"/>
                </a:ext>
              </a:extLst>
            </p:cNvPr>
            <p:cNvSpPr/>
            <p:nvPr/>
          </p:nvSpPr>
          <p:spPr>
            <a:xfrm>
              <a:off x="526938" y="499263"/>
              <a:ext cx="2789695" cy="1571112"/>
            </a:xfrm>
            <a:prstGeom prst="roundRect">
              <a:avLst>
                <a:gd name="adj" fmla="val 40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xmlns="" id="{4B0D5C2D-5627-534E-81DA-02F452356B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38" y="499263"/>
              <a:ext cx="2789695" cy="1571112"/>
            </a:xfrm>
            <a:prstGeom prst="roundRect">
              <a:avLst>
                <a:gd name="adj" fmla="val 4459"/>
              </a:avLst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934B-3407-044B-9575-485FFA08975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32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A4CCF6DE-B92F-E143-95A4-6CAF03E1107E}"/>
              </a:ext>
            </a:extLst>
          </p:cNvPr>
          <p:cNvSpPr/>
          <p:nvPr/>
        </p:nvSpPr>
        <p:spPr>
          <a:xfrm>
            <a:off x="274320" y="1147100"/>
            <a:ext cx="2949882" cy="3553013"/>
          </a:xfrm>
          <a:prstGeom prst="roundRect">
            <a:avLst>
              <a:gd name="adj" fmla="val 2904"/>
            </a:avLst>
          </a:prstGeom>
          <a:solidFill>
            <a:srgbClr val="4867B1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D74FC9-A265-3244-9766-D21BEDCCD89D}"/>
              </a:ext>
            </a:extLst>
          </p:cNvPr>
          <p:cNvSpPr/>
          <p:nvPr/>
        </p:nvSpPr>
        <p:spPr>
          <a:xfrm>
            <a:off x="40066" y="56551"/>
            <a:ext cx="8176282" cy="605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0" tIns="45709" rIns="91420" bIns="45709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ИНФОРМАЦИЯ О </a:t>
            </a:r>
            <a:r>
              <a:rPr lang="ru-RU" sz="16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ТЕЛЕМЕДИЦИНСКИХ 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КОНСУЛЬТАЦИЯХ (ТМК), 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ПРОВЕДЕННЫХ 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СЦ И МО ОЛС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ПАЦИЕНТАМ С ОКС (2019 </a:t>
            </a: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– 2021 ГГ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.)</a:t>
            </a:r>
            <a:endParaRPr lang="ru-RU" sz="16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9EBF1D3-904C-9F43-AF87-2485D2192D8D}"/>
              </a:ext>
            </a:extLst>
          </p:cNvPr>
          <p:cNvSpPr>
            <a:spLocks noChangeAspect="1"/>
          </p:cNvSpPr>
          <p:nvPr/>
        </p:nvSpPr>
        <p:spPr>
          <a:xfrm>
            <a:off x="8552863" y="4634087"/>
            <a:ext cx="411750" cy="411750"/>
          </a:xfrm>
          <a:prstGeom prst="ellipse">
            <a:avLst/>
          </a:prstGeom>
          <a:gradFill>
            <a:gsLst>
              <a:gs pos="0">
                <a:srgbClr val="3F904B">
                  <a:lumMod val="55000"/>
                </a:srgbClr>
              </a:gs>
              <a:gs pos="100000">
                <a:srgbClr val="3F904B"/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xmlns="" id="{BFECC348-0688-C443-8F30-734D67047D88}"/>
              </a:ext>
            </a:extLst>
          </p:cNvPr>
          <p:cNvCxnSpPr>
            <a:cxnSpLocks/>
          </p:cNvCxnSpPr>
          <p:nvPr/>
        </p:nvCxnSpPr>
        <p:spPr>
          <a:xfrm>
            <a:off x="323850" y="4844376"/>
            <a:ext cx="7892498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F78F8755-E287-7D40-967A-F26AD9FFE559}"/>
              </a:ext>
            </a:extLst>
          </p:cNvPr>
          <p:cNvGrpSpPr/>
          <p:nvPr/>
        </p:nvGrpSpPr>
        <p:grpSpPr>
          <a:xfrm>
            <a:off x="8583947" y="1072472"/>
            <a:ext cx="338554" cy="3422915"/>
            <a:chOff x="8583944" y="1072470"/>
            <a:chExt cx="338554" cy="34229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E89183D-6CCB-D341-AB98-F9B51102D18D}"/>
                </a:ext>
              </a:extLst>
            </p:cNvPr>
            <p:cNvSpPr txBox="1"/>
            <p:nvPr/>
          </p:nvSpPr>
          <p:spPr>
            <a:xfrm rot="16200000">
              <a:off x="7543658" y="2615114"/>
              <a:ext cx="241912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000" b="1" dirty="0" err="1">
                  <a:solidFill>
                    <a:schemeClr val="bg2">
                      <a:lumMod val="75000"/>
                    </a:schemeClr>
                  </a:solidFill>
                </a:rPr>
                <a:t>Пузакова</a:t>
              </a:r>
              <a:r>
                <a:rPr lang="ru-RU" sz="1000" b="1" dirty="0">
                  <a:solidFill>
                    <a:schemeClr val="bg2">
                      <a:lumMod val="75000"/>
                    </a:schemeClr>
                  </a:solidFill>
                </a:rPr>
                <a:t> Елена Викторовна</a:t>
              </a:r>
            </a:p>
            <a:p>
              <a:pPr algn="ctr"/>
              <a:r>
                <a:rPr lang="ru-RU" sz="600" dirty="0">
                  <a:solidFill>
                    <a:schemeClr val="bg2">
                      <a:lumMod val="75000"/>
                    </a:schemeClr>
                  </a:solidFill>
                </a:rPr>
                <a:t>Директор Хабаровского краевого фонда ОМС</a:t>
              </a:r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xmlns="" id="{C054D20C-6B5E-B243-8888-898F4AC46F66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1072470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xmlns="" id="{875503E9-57E7-934F-B707-404D105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3891745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72F354C6-51AD-6C4B-AA95-58F03B219388}"/>
              </a:ext>
            </a:extLst>
          </p:cNvPr>
          <p:cNvSpPr/>
          <p:nvPr/>
        </p:nvSpPr>
        <p:spPr>
          <a:xfrm>
            <a:off x="274319" y="2161902"/>
            <a:ext cx="874271" cy="2111393"/>
          </a:xfrm>
          <a:prstGeom prst="roundRect">
            <a:avLst>
              <a:gd name="adj" fmla="val 8630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D71E31C2-BE2C-D546-992F-4E23196F5AB3}"/>
              </a:ext>
            </a:extLst>
          </p:cNvPr>
          <p:cNvSpPr/>
          <p:nvPr/>
        </p:nvSpPr>
        <p:spPr>
          <a:xfrm>
            <a:off x="966799" y="1147100"/>
            <a:ext cx="7426879" cy="3553013"/>
          </a:xfrm>
          <a:prstGeom prst="roundRect">
            <a:avLst>
              <a:gd name="adj" fmla="val 2904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38662" y="1842595"/>
            <a:ext cx="998400" cy="23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СЛУЧАЕВ</a:t>
            </a:r>
            <a:endParaRPr lang="ru-RU" sz="9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742924"/>
              </p:ext>
            </p:extLst>
          </p:nvPr>
        </p:nvGraphicFramePr>
        <p:xfrm>
          <a:off x="1055311" y="1281958"/>
          <a:ext cx="7120971" cy="3137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4065"/>
                <a:gridCol w="1773936"/>
                <a:gridCol w="1493520"/>
                <a:gridCol w="1519450"/>
              </a:tblGrid>
              <a:tr h="457988">
                <a:tc rowSpan="2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</a:t>
                      </a:r>
                      <a:r>
                        <a:rPr lang="ru-RU" sz="14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кв. 2021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</a:tr>
              <a:tr h="267965">
                <a:tc v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Сосудистые центры</a:t>
                      </a:r>
                      <a:endParaRPr lang="ru-RU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796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Законченных случаев лечения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5203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3657</a:t>
                      </a:r>
                      <a:endParaRPr lang="ru-RU" sz="1400" dirty="0"/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821</a:t>
                      </a:r>
                      <a:endParaRPr lang="ru-RU" sz="1400" dirty="0"/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796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Летальных исходов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266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327</a:t>
                      </a:r>
                      <a:endParaRPr lang="ru-RU" sz="1400" dirty="0"/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</a:t>
                      </a:r>
                      <a:endParaRPr lang="ru-RU" sz="1400" dirty="0"/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796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ТМК всего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796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ТМК по случаям с летальным исходом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796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МО общей лечебной сети</a:t>
                      </a:r>
                      <a:endParaRPr lang="ru-RU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796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Законченных случаев лечения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1393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947</a:t>
                      </a:r>
                      <a:endParaRPr lang="ru-RU" sz="1400" dirty="0"/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170</a:t>
                      </a:r>
                      <a:endParaRPr lang="ru-RU" sz="1400" dirty="0"/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796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Летальных исходов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92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</a:t>
                      </a:r>
                      <a:endParaRPr lang="ru-RU" sz="1400" dirty="0"/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796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ТМК всего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</a:t>
                      </a:r>
                      <a:endParaRPr lang="ru-RU" sz="1400" dirty="0"/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796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ТМК по случаям с летальным исходом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4" name="Рисунок 121">
            <a:extLst>
              <a:ext uri="{FF2B5EF4-FFF2-40B4-BE49-F238E27FC236}">
                <a16:creationId xmlns:a16="http://schemas.microsoft.com/office/drawing/2014/main" xmlns="" id="{87C88CBF-AC24-834D-BF30-A292CBD3B679}"/>
              </a:ext>
            </a:extLst>
          </p:cNvPr>
          <p:cNvGrpSpPr>
            <a:grpSpLocks noChangeAspect="1"/>
          </p:cNvGrpSpPr>
          <p:nvPr/>
        </p:nvGrpSpPr>
        <p:grpSpPr>
          <a:xfrm>
            <a:off x="390962" y="2945091"/>
            <a:ext cx="454104" cy="503999"/>
            <a:chOff x="3477894" y="2988090"/>
            <a:chExt cx="389232" cy="431999"/>
          </a:xfrm>
          <a:solidFill>
            <a:schemeClr val="bg1"/>
          </a:solidFill>
        </p:grpSpPr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xmlns="" id="{63317512-3131-F249-AF42-671B465D43F5}"/>
                </a:ext>
              </a:extLst>
            </p:cNvPr>
            <p:cNvSpPr/>
            <p:nvPr/>
          </p:nvSpPr>
          <p:spPr>
            <a:xfrm>
              <a:off x="3477894" y="2988090"/>
              <a:ext cx="389232" cy="431999"/>
            </a:xfrm>
            <a:custGeom>
              <a:avLst/>
              <a:gdLst>
                <a:gd name="connsiteX0" fmla="*/ 388666 w 389232"/>
                <a:gd name="connsiteY0" fmla="*/ 96352 h 431999"/>
                <a:gd name="connsiteX1" fmla="*/ 365160 w 389232"/>
                <a:gd name="connsiteY1" fmla="*/ 64200 h 431999"/>
                <a:gd name="connsiteX2" fmla="*/ 208235 w 389232"/>
                <a:gd name="connsiteY2" fmla="*/ 2587 h 431999"/>
                <a:gd name="connsiteX3" fmla="*/ 180994 w 389232"/>
                <a:gd name="connsiteY3" fmla="*/ 2587 h 431999"/>
                <a:gd name="connsiteX4" fmla="*/ 24073 w 389232"/>
                <a:gd name="connsiteY4" fmla="*/ 64200 h 431999"/>
                <a:gd name="connsiteX5" fmla="*/ 567 w 389232"/>
                <a:gd name="connsiteY5" fmla="*/ 96352 h 431999"/>
                <a:gd name="connsiteX6" fmla="*/ 22851 w 389232"/>
                <a:gd name="connsiteY6" fmla="*/ 257831 h 431999"/>
                <a:gd name="connsiteX7" fmla="*/ 77462 w 389232"/>
                <a:gd name="connsiteY7" fmla="*/ 356233 h 431999"/>
                <a:gd name="connsiteX8" fmla="*/ 181417 w 389232"/>
                <a:gd name="connsiteY8" fmla="*/ 429547 h 431999"/>
                <a:gd name="connsiteX9" fmla="*/ 194616 w 389232"/>
                <a:gd name="connsiteY9" fmla="*/ 432000 h 431999"/>
                <a:gd name="connsiteX10" fmla="*/ 207816 w 389232"/>
                <a:gd name="connsiteY10" fmla="*/ 429547 h 431999"/>
                <a:gd name="connsiteX11" fmla="*/ 311771 w 389232"/>
                <a:gd name="connsiteY11" fmla="*/ 356233 h 431999"/>
                <a:gd name="connsiteX12" fmla="*/ 366381 w 389232"/>
                <a:gd name="connsiteY12" fmla="*/ 257831 h 431999"/>
                <a:gd name="connsiteX13" fmla="*/ 388666 w 389232"/>
                <a:gd name="connsiteY13" fmla="*/ 96352 h 431999"/>
                <a:gd name="connsiteX14" fmla="*/ 354351 w 389232"/>
                <a:gd name="connsiteY14" fmla="*/ 253701 h 431999"/>
                <a:gd name="connsiteX15" fmla="*/ 302058 w 389232"/>
                <a:gd name="connsiteY15" fmla="*/ 348033 h 431999"/>
                <a:gd name="connsiteX16" fmla="*/ 203249 w 389232"/>
                <a:gd name="connsiteY16" fmla="*/ 417699 h 431999"/>
                <a:gd name="connsiteX17" fmla="*/ 185984 w 389232"/>
                <a:gd name="connsiteY17" fmla="*/ 417699 h 431999"/>
                <a:gd name="connsiteX18" fmla="*/ 87175 w 389232"/>
                <a:gd name="connsiteY18" fmla="*/ 348033 h 431999"/>
                <a:gd name="connsiteX19" fmla="*/ 34882 w 389232"/>
                <a:gd name="connsiteY19" fmla="*/ 253701 h 431999"/>
                <a:gd name="connsiteX20" fmla="*/ 13261 w 389232"/>
                <a:gd name="connsiteY20" fmla="*/ 97159 h 431999"/>
                <a:gd name="connsiteX21" fmla="*/ 28733 w 389232"/>
                <a:gd name="connsiteY21" fmla="*/ 76016 h 431999"/>
                <a:gd name="connsiteX22" fmla="*/ 185651 w 389232"/>
                <a:gd name="connsiteY22" fmla="*/ 14399 h 431999"/>
                <a:gd name="connsiteX23" fmla="*/ 194616 w 389232"/>
                <a:gd name="connsiteY23" fmla="*/ 12699 h 431999"/>
                <a:gd name="connsiteX24" fmla="*/ 203579 w 389232"/>
                <a:gd name="connsiteY24" fmla="*/ 14399 h 431999"/>
                <a:gd name="connsiteX25" fmla="*/ 360500 w 389232"/>
                <a:gd name="connsiteY25" fmla="*/ 76016 h 431999"/>
                <a:gd name="connsiteX26" fmla="*/ 375972 w 389232"/>
                <a:gd name="connsiteY26" fmla="*/ 97159 h 431999"/>
                <a:gd name="connsiteX27" fmla="*/ 354351 w 389232"/>
                <a:gd name="connsiteY27" fmla="*/ 253701 h 43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9232" h="431999">
                  <a:moveTo>
                    <a:pt x="388666" y="96352"/>
                  </a:moveTo>
                  <a:cubicBezTo>
                    <a:pt x="387754" y="82067"/>
                    <a:pt x="378524" y="69447"/>
                    <a:pt x="365160" y="64200"/>
                  </a:cubicBezTo>
                  <a:lnTo>
                    <a:pt x="208235" y="2587"/>
                  </a:lnTo>
                  <a:cubicBezTo>
                    <a:pt x="199454" y="-861"/>
                    <a:pt x="189779" y="-864"/>
                    <a:pt x="180994" y="2587"/>
                  </a:cubicBezTo>
                  <a:lnTo>
                    <a:pt x="24073" y="64200"/>
                  </a:lnTo>
                  <a:cubicBezTo>
                    <a:pt x="10705" y="69447"/>
                    <a:pt x="1479" y="82067"/>
                    <a:pt x="567" y="96352"/>
                  </a:cubicBezTo>
                  <a:cubicBezTo>
                    <a:pt x="-305" y="109990"/>
                    <a:pt x="-3326" y="181880"/>
                    <a:pt x="22851" y="257831"/>
                  </a:cubicBezTo>
                  <a:cubicBezTo>
                    <a:pt x="35945" y="295823"/>
                    <a:pt x="54319" y="328930"/>
                    <a:pt x="77462" y="356233"/>
                  </a:cubicBezTo>
                  <a:cubicBezTo>
                    <a:pt x="105308" y="389084"/>
                    <a:pt x="140283" y="413750"/>
                    <a:pt x="181417" y="429547"/>
                  </a:cubicBezTo>
                  <a:cubicBezTo>
                    <a:pt x="185674" y="431182"/>
                    <a:pt x="190145" y="432000"/>
                    <a:pt x="194616" y="432000"/>
                  </a:cubicBezTo>
                  <a:cubicBezTo>
                    <a:pt x="199088" y="432000"/>
                    <a:pt x="203559" y="431182"/>
                    <a:pt x="207816" y="429547"/>
                  </a:cubicBezTo>
                  <a:cubicBezTo>
                    <a:pt x="248950" y="413750"/>
                    <a:pt x="283925" y="389084"/>
                    <a:pt x="311771" y="356233"/>
                  </a:cubicBezTo>
                  <a:cubicBezTo>
                    <a:pt x="334913" y="328930"/>
                    <a:pt x="353284" y="295823"/>
                    <a:pt x="366381" y="257831"/>
                  </a:cubicBezTo>
                  <a:cubicBezTo>
                    <a:pt x="392559" y="181880"/>
                    <a:pt x="389538" y="109990"/>
                    <a:pt x="388666" y="96352"/>
                  </a:cubicBezTo>
                  <a:close/>
                  <a:moveTo>
                    <a:pt x="354351" y="253701"/>
                  </a:moveTo>
                  <a:cubicBezTo>
                    <a:pt x="341769" y="290197"/>
                    <a:pt x="324177" y="321936"/>
                    <a:pt x="302058" y="348033"/>
                  </a:cubicBezTo>
                  <a:cubicBezTo>
                    <a:pt x="275610" y="379236"/>
                    <a:pt x="242365" y="402676"/>
                    <a:pt x="203249" y="417699"/>
                  </a:cubicBezTo>
                  <a:cubicBezTo>
                    <a:pt x="197681" y="419834"/>
                    <a:pt x="191549" y="419834"/>
                    <a:pt x="185984" y="417699"/>
                  </a:cubicBezTo>
                  <a:cubicBezTo>
                    <a:pt x="146868" y="402676"/>
                    <a:pt x="113623" y="379236"/>
                    <a:pt x="87175" y="348033"/>
                  </a:cubicBezTo>
                  <a:cubicBezTo>
                    <a:pt x="65055" y="321936"/>
                    <a:pt x="47460" y="290200"/>
                    <a:pt x="34882" y="253701"/>
                  </a:cubicBezTo>
                  <a:cubicBezTo>
                    <a:pt x="9490" y="180038"/>
                    <a:pt x="12416" y="110376"/>
                    <a:pt x="13261" y="97159"/>
                  </a:cubicBezTo>
                  <a:cubicBezTo>
                    <a:pt x="13859" y="87769"/>
                    <a:pt x="19932" y="79470"/>
                    <a:pt x="28733" y="76016"/>
                  </a:cubicBezTo>
                  <a:lnTo>
                    <a:pt x="185651" y="14399"/>
                  </a:lnTo>
                  <a:cubicBezTo>
                    <a:pt x="188543" y="13266"/>
                    <a:pt x="191578" y="12699"/>
                    <a:pt x="194616" y="12699"/>
                  </a:cubicBezTo>
                  <a:cubicBezTo>
                    <a:pt x="197651" y="12699"/>
                    <a:pt x="200689" y="13266"/>
                    <a:pt x="203579" y="14399"/>
                  </a:cubicBezTo>
                  <a:lnTo>
                    <a:pt x="360500" y="76016"/>
                  </a:lnTo>
                  <a:cubicBezTo>
                    <a:pt x="369297" y="79470"/>
                    <a:pt x="375370" y="87769"/>
                    <a:pt x="375972" y="97159"/>
                  </a:cubicBezTo>
                  <a:cubicBezTo>
                    <a:pt x="376814" y="110376"/>
                    <a:pt x="379739" y="180038"/>
                    <a:pt x="354351" y="253701"/>
                  </a:cubicBezTo>
                  <a:close/>
                </a:path>
              </a:pathLst>
            </a:custGeom>
            <a:grpFill/>
            <a:ln w="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xmlns="" id="{54DF5C11-90F1-4148-A139-CFD823643EAE}"/>
                </a:ext>
              </a:extLst>
            </p:cNvPr>
            <p:cNvSpPr/>
            <p:nvPr/>
          </p:nvSpPr>
          <p:spPr>
            <a:xfrm>
              <a:off x="3518767" y="3032615"/>
              <a:ext cx="307443" cy="298168"/>
            </a:xfrm>
            <a:custGeom>
              <a:avLst/>
              <a:gdLst>
                <a:gd name="connsiteX0" fmla="*/ 287739 w 307443"/>
                <a:gd name="connsiteY0" fmla="*/ 50346 h 298168"/>
                <a:gd name="connsiteX1" fmla="*/ 164908 w 307443"/>
                <a:gd name="connsiteY1" fmla="*/ 2121 h 298168"/>
                <a:gd name="connsiteX2" fmla="*/ 142578 w 307443"/>
                <a:gd name="connsiteY2" fmla="*/ 2121 h 298168"/>
                <a:gd name="connsiteX3" fmla="*/ 19747 w 307443"/>
                <a:gd name="connsiteY3" fmla="*/ 50346 h 298168"/>
                <a:gd name="connsiteX4" fmla="*/ 474 w 307443"/>
                <a:gd name="connsiteY4" fmla="*/ 76710 h 298168"/>
                <a:gd name="connsiteX5" fmla="*/ 2892 w 307443"/>
                <a:gd name="connsiteY5" fmla="*/ 138120 h 298168"/>
                <a:gd name="connsiteX6" fmla="*/ 9998 w 307443"/>
                <a:gd name="connsiteY6" fmla="*/ 143627 h 298168"/>
                <a:gd name="connsiteX7" fmla="*/ 15513 w 307443"/>
                <a:gd name="connsiteY7" fmla="*/ 136534 h 298168"/>
                <a:gd name="connsiteX8" fmla="*/ 13169 w 307443"/>
                <a:gd name="connsiteY8" fmla="*/ 77518 h 298168"/>
                <a:gd name="connsiteX9" fmla="*/ 24407 w 307443"/>
                <a:gd name="connsiteY9" fmla="*/ 62162 h 298168"/>
                <a:gd name="connsiteX10" fmla="*/ 147234 w 307443"/>
                <a:gd name="connsiteY10" fmla="*/ 13933 h 298168"/>
                <a:gd name="connsiteX11" fmla="*/ 160252 w 307443"/>
                <a:gd name="connsiteY11" fmla="*/ 13933 h 298168"/>
                <a:gd name="connsiteX12" fmla="*/ 283080 w 307443"/>
                <a:gd name="connsiteY12" fmla="*/ 62162 h 298168"/>
                <a:gd name="connsiteX13" fmla="*/ 294317 w 307443"/>
                <a:gd name="connsiteY13" fmla="*/ 77518 h 298168"/>
                <a:gd name="connsiteX14" fmla="*/ 225110 w 307443"/>
                <a:gd name="connsiteY14" fmla="*/ 287318 h 298168"/>
                <a:gd name="connsiteX15" fmla="*/ 225080 w 307443"/>
                <a:gd name="connsiteY15" fmla="*/ 296296 h 298168"/>
                <a:gd name="connsiteX16" fmla="*/ 229595 w 307443"/>
                <a:gd name="connsiteY16" fmla="*/ 298168 h 298168"/>
                <a:gd name="connsiteX17" fmla="*/ 234076 w 307443"/>
                <a:gd name="connsiteY17" fmla="*/ 296326 h 298168"/>
                <a:gd name="connsiteX18" fmla="*/ 307012 w 307443"/>
                <a:gd name="connsiteY18" fmla="*/ 76710 h 298168"/>
                <a:gd name="connsiteX19" fmla="*/ 287739 w 307443"/>
                <a:gd name="connsiteY19" fmla="*/ 50346 h 29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7443" h="298168">
                  <a:moveTo>
                    <a:pt x="287739" y="50346"/>
                  </a:moveTo>
                  <a:lnTo>
                    <a:pt x="164908" y="2121"/>
                  </a:lnTo>
                  <a:cubicBezTo>
                    <a:pt x="157706" y="-707"/>
                    <a:pt x="149777" y="-707"/>
                    <a:pt x="142578" y="2121"/>
                  </a:cubicBezTo>
                  <a:lnTo>
                    <a:pt x="19747" y="50346"/>
                  </a:lnTo>
                  <a:cubicBezTo>
                    <a:pt x="8786" y="54651"/>
                    <a:pt x="1221" y="65000"/>
                    <a:pt x="474" y="76710"/>
                  </a:cubicBezTo>
                  <a:cubicBezTo>
                    <a:pt x="-64" y="85131"/>
                    <a:pt x="-903" y="107975"/>
                    <a:pt x="2892" y="138120"/>
                  </a:cubicBezTo>
                  <a:cubicBezTo>
                    <a:pt x="3331" y="141600"/>
                    <a:pt x="6518" y="144065"/>
                    <a:pt x="9998" y="143627"/>
                  </a:cubicBezTo>
                  <a:cubicBezTo>
                    <a:pt x="13482" y="143189"/>
                    <a:pt x="15953" y="140015"/>
                    <a:pt x="15513" y="136534"/>
                  </a:cubicBezTo>
                  <a:cubicBezTo>
                    <a:pt x="11854" y="107464"/>
                    <a:pt x="12657" y="85576"/>
                    <a:pt x="13169" y="77518"/>
                  </a:cubicBezTo>
                  <a:cubicBezTo>
                    <a:pt x="13605" y="70699"/>
                    <a:pt x="18017" y="64670"/>
                    <a:pt x="24407" y="62162"/>
                  </a:cubicBezTo>
                  <a:lnTo>
                    <a:pt x="147234" y="13933"/>
                  </a:lnTo>
                  <a:cubicBezTo>
                    <a:pt x="151431" y="12285"/>
                    <a:pt x="156055" y="12285"/>
                    <a:pt x="160252" y="13933"/>
                  </a:cubicBezTo>
                  <a:lnTo>
                    <a:pt x="283080" y="62162"/>
                  </a:lnTo>
                  <a:cubicBezTo>
                    <a:pt x="289470" y="64670"/>
                    <a:pt x="293882" y="70699"/>
                    <a:pt x="294317" y="77518"/>
                  </a:cubicBezTo>
                  <a:cubicBezTo>
                    <a:pt x="295186" y="91107"/>
                    <a:pt x="300618" y="212465"/>
                    <a:pt x="225110" y="287318"/>
                  </a:cubicBezTo>
                  <a:cubicBezTo>
                    <a:pt x="222617" y="289787"/>
                    <a:pt x="222604" y="293808"/>
                    <a:pt x="225080" y="296296"/>
                  </a:cubicBezTo>
                  <a:cubicBezTo>
                    <a:pt x="226322" y="297545"/>
                    <a:pt x="227960" y="298168"/>
                    <a:pt x="229595" y="298168"/>
                  </a:cubicBezTo>
                  <a:cubicBezTo>
                    <a:pt x="231213" y="298168"/>
                    <a:pt x="232834" y="297555"/>
                    <a:pt x="234076" y="296326"/>
                  </a:cubicBezTo>
                  <a:cubicBezTo>
                    <a:pt x="313567" y="217524"/>
                    <a:pt x="307917" y="90889"/>
                    <a:pt x="307012" y="76710"/>
                  </a:cubicBezTo>
                  <a:cubicBezTo>
                    <a:pt x="306262" y="65000"/>
                    <a:pt x="298700" y="54651"/>
                    <a:pt x="287739" y="50346"/>
                  </a:cubicBezTo>
                  <a:close/>
                </a:path>
              </a:pathLst>
            </a:custGeom>
            <a:grpFill/>
            <a:ln w="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xmlns="" id="{9C4F1E82-EA12-1B49-91BD-B0B78D8515D5}"/>
                </a:ext>
              </a:extLst>
            </p:cNvPr>
            <p:cNvSpPr/>
            <p:nvPr/>
          </p:nvSpPr>
          <p:spPr>
            <a:xfrm>
              <a:off x="3526549" y="3192915"/>
              <a:ext cx="205556" cy="182646"/>
            </a:xfrm>
            <a:custGeom>
              <a:avLst/>
              <a:gdLst>
                <a:gd name="connsiteX0" fmla="*/ 195471 w 205556"/>
                <a:gd name="connsiteY0" fmla="*/ 145545 h 182646"/>
                <a:gd name="connsiteX1" fmla="*/ 152223 w 205556"/>
                <a:gd name="connsiteY1" fmla="*/ 168788 h 182646"/>
                <a:gd name="connsiteX2" fmla="*/ 139701 w 205556"/>
                <a:gd name="connsiteY2" fmla="*/ 168788 h 182646"/>
                <a:gd name="connsiteX3" fmla="*/ 12583 w 205556"/>
                <a:gd name="connsiteY3" fmla="*/ 5031 h 182646"/>
                <a:gd name="connsiteX4" fmla="*/ 5041 w 205556"/>
                <a:gd name="connsiteY4" fmla="*/ 140 h 182646"/>
                <a:gd name="connsiteX5" fmla="*/ 140 w 205556"/>
                <a:gd name="connsiteY5" fmla="*/ 7668 h 182646"/>
                <a:gd name="connsiteX6" fmla="*/ 135133 w 205556"/>
                <a:gd name="connsiteY6" fmla="*/ 180636 h 182646"/>
                <a:gd name="connsiteX7" fmla="*/ 145962 w 205556"/>
                <a:gd name="connsiteY7" fmla="*/ 182647 h 182646"/>
                <a:gd name="connsiteX8" fmla="*/ 156790 w 205556"/>
                <a:gd name="connsiteY8" fmla="*/ 180636 h 182646"/>
                <a:gd name="connsiteX9" fmla="*/ 202921 w 205556"/>
                <a:gd name="connsiteY9" fmla="*/ 155835 h 182646"/>
                <a:gd name="connsiteX10" fmla="*/ 204354 w 205556"/>
                <a:gd name="connsiteY10" fmla="*/ 146972 h 182646"/>
                <a:gd name="connsiteX11" fmla="*/ 195471 w 205556"/>
                <a:gd name="connsiteY11" fmla="*/ 145545 h 18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5556" h="182646">
                  <a:moveTo>
                    <a:pt x="195471" y="145545"/>
                  </a:moveTo>
                  <a:cubicBezTo>
                    <a:pt x="182410" y="154961"/>
                    <a:pt x="167856" y="162783"/>
                    <a:pt x="152223" y="168788"/>
                  </a:cubicBezTo>
                  <a:cubicBezTo>
                    <a:pt x="148184" y="170337"/>
                    <a:pt x="143739" y="170337"/>
                    <a:pt x="139701" y="168788"/>
                  </a:cubicBezTo>
                  <a:cubicBezTo>
                    <a:pt x="56650" y="136890"/>
                    <a:pt x="24733" y="62132"/>
                    <a:pt x="12583" y="5031"/>
                  </a:cubicBezTo>
                  <a:cubicBezTo>
                    <a:pt x="11857" y="1600"/>
                    <a:pt x="8469" y="-589"/>
                    <a:pt x="5041" y="140"/>
                  </a:cubicBezTo>
                  <a:cubicBezTo>
                    <a:pt x="1606" y="868"/>
                    <a:pt x="-590" y="4237"/>
                    <a:pt x="140" y="7668"/>
                  </a:cubicBezTo>
                  <a:cubicBezTo>
                    <a:pt x="12943" y="67841"/>
                    <a:pt x="46759" y="146695"/>
                    <a:pt x="135133" y="180636"/>
                  </a:cubicBezTo>
                  <a:cubicBezTo>
                    <a:pt x="138624" y="181978"/>
                    <a:pt x="142293" y="182647"/>
                    <a:pt x="145962" y="182647"/>
                  </a:cubicBezTo>
                  <a:cubicBezTo>
                    <a:pt x="149631" y="182647"/>
                    <a:pt x="153300" y="181978"/>
                    <a:pt x="156790" y="180636"/>
                  </a:cubicBezTo>
                  <a:cubicBezTo>
                    <a:pt x="173451" y="174239"/>
                    <a:pt x="188968" y="165894"/>
                    <a:pt x="202921" y="155835"/>
                  </a:cubicBezTo>
                  <a:cubicBezTo>
                    <a:pt x="205767" y="153785"/>
                    <a:pt x="206408" y="149817"/>
                    <a:pt x="204354" y="146972"/>
                  </a:cubicBezTo>
                  <a:cubicBezTo>
                    <a:pt x="202293" y="144131"/>
                    <a:pt x="198317" y="143492"/>
                    <a:pt x="195471" y="145545"/>
                  </a:cubicBezTo>
                  <a:close/>
                </a:path>
              </a:pathLst>
            </a:custGeom>
            <a:grpFill/>
            <a:ln w="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7" name="Полилиния 46">
            <a:extLst>
              <a:ext uri="{FF2B5EF4-FFF2-40B4-BE49-F238E27FC236}">
                <a16:creationId xmlns:a16="http://schemas.microsoft.com/office/drawing/2014/main" xmlns="" id="{35F0FFE9-A2CA-E544-9F30-4D34DFFE299A}"/>
              </a:ext>
            </a:extLst>
          </p:cNvPr>
          <p:cNvSpPr/>
          <p:nvPr/>
        </p:nvSpPr>
        <p:spPr>
          <a:xfrm>
            <a:off x="527956" y="3095420"/>
            <a:ext cx="180117" cy="178831"/>
          </a:xfrm>
          <a:custGeom>
            <a:avLst/>
            <a:gdLst>
              <a:gd name="connsiteX0" fmla="*/ 64595 w 154386"/>
              <a:gd name="connsiteY0" fmla="*/ 153284 h 153284"/>
              <a:gd name="connsiteX1" fmla="*/ 89792 w 154386"/>
              <a:gd name="connsiteY1" fmla="*/ 153284 h 153284"/>
              <a:gd name="connsiteX2" fmla="*/ 106151 w 154386"/>
              <a:gd name="connsiteY2" fmla="*/ 137003 h 153284"/>
              <a:gd name="connsiteX3" fmla="*/ 106151 w 154386"/>
              <a:gd name="connsiteY3" fmla="*/ 109061 h 153284"/>
              <a:gd name="connsiteX4" fmla="*/ 109866 w 154386"/>
              <a:gd name="connsiteY4" fmla="*/ 105422 h 153284"/>
              <a:gd name="connsiteX5" fmla="*/ 138027 w 154386"/>
              <a:gd name="connsiteY5" fmla="*/ 105422 h 153284"/>
              <a:gd name="connsiteX6" fmla="*/ 154386 w 154386"/>
              <a:gd name="connsiteY6" fmla="*/ 89142 h 153284"/>
              <a:gd name="connsiteX7" fmla="*/ 154386 w 154386"/>
              <a:gd name="connsiteY7" fmla="*/ 64142 h 153284"/>
              <a:gd name="connsiteX8" fmla="*/ 138027 w 154386"/>
              <a:gd name="connsiteY8" fmla="*/ 47861 h 153284"/>
              <a:gd name="connsiteX9" fmla="*/ 109866 w 154386"/>
              <a:gd name="connsiteY9" fmla="*/ 47861 h 153284"/>
              <a:gd name="connsiteX10" fmla="*/ 106151 w 154386"/>
              <a:gd name="connsiteY10" fmla="*/ 44223 h 153284"/>
              <a:gd name="connsiteX11" fmla="*/ 106151 w 154386"/>
              <a:gd name="connsiteY11" fmla="*/ 16280 h 153284"/>
              <a:gd name="connsiteX12" fmla="*/ 89792 w 154386"/>
              <a:gd name="connsiteY12" fmla="*/ 0 h 153284"/>
              <a:gd name="connsiteX13" fmla="*/ 64595 w 154386"/>
              <a:gd name="connsiteY13" fmla="*/ 0 h 153284"/>
              <a:gd name="connsiteX14" fmla="*/ 48236 w 154386"/>
              <a:gd name="connsiteY14" fmla="*/ 16280 h 153284"/>
              <a:gd name="connsiteX15" fmla="*/ 48236 w 154386"/>
              <a:gd name="connsiteY15" fmla="*/ 44223 h 153284"/>
              <a:gd name="connsiteX16" fmla="*/ 44520 w 154386"/>
              <a:gd name="connsiteY16" fmla="*/ 47861 h 153284"/>
              <a:gd name="connsiteX17" fmla="*/ 16359 w 154386"/>
              <a:gd name="connsiteY17" fmla="*/ 47861 h 153284"/>
              <a:gd name="connsiteX18" fmla="*/ 0 w 154386"/>
              <a:gd name="connsiteY18" fmla="*/ 64142 h 153284"/>
              <a:gd name="connsiteX19" fmla="*/ 0 w 154386"/>
              <a:gd name="connsiteY19" fmla="*/ 89142 h 153284"/>
              <a:gd name="connsiteX20" fmla="*/ 14225 w 154386"/>
              <a:gd name="connsiteY20" fmla="*/ 105285 h 153284"/>
              <a:gd name="connsiteX21" fmla="*/ 21309 w 154386"/>
              <a:gd name="connsiteY21" fmla="*/ 99833 h 153284"/>
              <a:gd name="connsiteX22" fmla="*/ 15857 w 154386"/>
              <a:gd name="connsiteY22" fmla="*/ 92748 h 153284"/>
              <a:gd name="connsiteX23" fmla="*/ 12643 w 154386"/>
              <a:gd name="connsiteY23" fmla="*/ 89143 h 153284"/>
              <a:gd name="connsiteX24" fmla="*/ 12643 w 154386"/>
              <a:gd name="connsiteY24" fmla="*/ 64143 h 153284"/>
              <a:gd name="connsiteX25" fmla="*/ 16359 w 154386"/>
              <a:gd name="connsiteY25" fmla="*/ 60504 h 153284"/>
              <a:gd name="connsiteX26" fmla="*/ 44520 w 154386"/>
              <a:gd name="connsiteY26" fmla="*/ 60504 h 153284"/>
              <a:gd name="connsiteX27" fmla="*/ 60879 w 154386"/>
              <a:gd name="connsiteY27" fmla="*/ 44223 h 153284"/>
              <a:gd name="connsiteX28" fmla="*/ 60879 w 154386"/>
              <a:gd name="connsiteY28" fmla="*/ 16281 h 153284"/>
              <a:gd name="connsiteX29" fmla="*/ 64595 w 154386"/>
              <a:gd name="connsiteY29" fmla="*/ 12643 h 153284"/>
              <a:gd name="connsiteX30" fmla="*/ 89792 w 154386"/>
              <a:gd name="connsiteY30" fmla="*/ 12643 h 153284"/>
              <a:gd name="connsiteX31" fmla="*/ 93508 w 154386"/>
              <a:gd name="connsiteY31" fmla="*/ 16281 h 153284"/>
              <a:gd name="connsiteX32" fmla="*/ 93508 w 154386"/>
              <a:gd name="connsiteY32" fmla="*/ 44223 h 153284"/>
              <a:gd name="connsiteX33" fmla="*/ 109866 w 154386"/>
              <a:gd name="connsiteY33" fmla="*/ 60504 h 153284"/>
              <a:gd name="connsiteX34" fmla="*/ 138027 w 154386"/>
              <a:gd name="connsiteY34" fmla="*/ 60504 h 153284"/>
              <a:gd name="connsiteX35" fmla="*/ 141743 w 154386"/>
              <a:gd name="connsiteY35" fmla="*/ 64143 h 153284"/>
              <a:gd name="connsiteX36" fmla="*/ 141743 w 154386"/>
              <a:gd name="connsiteY36" fmla="*/ 89143 h 153284"/>
              <a:gd name="connsiteX37" fmla="*/ 138027 w 154386"/>
              <a:gd name="connsiteY37" fmla="*/ 92781 h 153284"/>
              <a:gd name="connsiteX38" fmla="*/ 109866 w 154386"/>
              <a:gd name="connsiteY38" fmla="*/ 92781 h 153284"/>
              <a:gd name="connsiteX39" fmla="*/ 93508 w 154386"/>
              <a:gd name="connsiteY39" fmla="*/ 109062 h 153284"/>
              <a:gd name="connsiteX40" fmla="*/ 93508 w 154386"/>
              <a:gd name="connsiteY40" fmla="*/ 137004 h 153284"/>
              <a:gd name="connsiteX41" fmla="*/ 89792 w 154386"/>
              <a:gd name="connsiteY41" fmla="*/ 140643 h 153284"/>
              <a:gd name="connsiteX42" fmla="*/ 64595 w 154386"/>
              <a:gd name="connsiteY42" fmla="*/ 140643 h 153284"/>
              <a:gd name="connsiteX43" fmla="*/ 60879 w 154386"/>
              <a:gd name="connsiteY43" fmla="*/ 137004 h 153284"/>
              <a:gd name="connsiteX44" fmla="*/ 60879 w 154386"/>
              <a:gd name="connsiteY44" fmla="*/ 109062 h 153284"/>
              <a:gd name="connsiteX45" fmla="*/ 44520 w 154386"/>
              <a:gd name="connsiteY45" fmla="*/ 92781 h 153284"/>
              <a:gd name="connsiteX46" fmla="*/ 38199 w 154386"/>
              <a:gd name="connsiteY46" fmla="*/ 99103 h 153284"/>
              <a:gd name="connsiteX47" fmla="*/ 44520 w 154386"/>
              <a:gd name="connsiteY47" fmla="*/ 105424 h 153284"/>
              <a:gd name="connsiteX48" fmla="*/ 48236 w 154386"/>
              <a:gd name="connsiteY48" fmla="*/ 109063 h 153284"/>
              <a:gd name="connsiteX49" fmla="*/ 48236 w 154386"/>
              <a:gd name="connsiteY49" fmla="*/ 137005 h 153284"/>
              <a:gd name="connsiteX50" fmla="*/ 64595 w 154386"/>
              <a:gd name="connsiteY50" fmla="*/ 153284 h 15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54386" h="153284">
                <a:moveTo>
                  <a:pt x="64595" y="153284"/>
                </a:moveTo>
                <a:lnTo>
                  <a:pt x="89792" y="153284"/>
                </a:lnTo>
                <a:cubicBezTo>
                  <a:pt x="98812" y="153284"/>
                  <a:pt x="106151" y="145981"/>
                  <a:pt x="106151" y="137003"/>
                </a:cubicBezTo>
                <a:lnTo>
                  <a:pt x="106151" y="109061"/>
                </a:lnTo>
                <a:cubicBezTo>
                  <a:pt x="106151" y="107055"/>
                  <a:pt x="107817" y="105422"/>
                  <a:pt x="109866" y="105422"/>
                </a:cubicBezTo>
                <a:lnTo>
                  <a:pt x="138027" y="105422"/>
                </a:lnTo>
                <a:cubicBezTo>
                  <a:pt x="147048" y="105422"/>
                  <a:pt x="154386" y="98119"/>
                  <a:pt x="154386" y="89142"/>
                </a:cubicBezTo>
                <a:lnTo>
                  <a:pt x="154386" y="64142"/>
                </a:lnTo>
                <a:cubicBezTo>
                  <a:pt x="154386" y="55164"/>
                  <a:pt x="147048" y="47861"/>
                  <a:pt x="138027" y="47861"/>
                </a:cubicBezTo>
                <a:lnTo>
                  <a:pt x="109866" y="47861"/>
                </a:lnTo>
                <a:cubicBezTo>
                  <a:pt x="107817" y="47861"/>
                  <a:pt x="106151" y="46229"/>
                  <a:pt x="106151" y="44223"/>
                </a:cubicBezTo>
                <a:lnTo>
                  <a:pt x="106151" y="16280"/>
                </a:lnTo>
                <a:cubicBezTo>
                  <a:pt x="106151" y="7304"/>
                  <a:pt x="98812" y="0"/>
                  <a:pt x="89792" y="0"/>
                </a:cubicBezTo>
                <a:lnTo>
                  <a:pt x="64595" y="0"/>
                </a:lnTo>
                <a:cubicBezTo>
                  <a:pt x="55575" y="0"/>
                  <a:pt x="48236" y="7303"/>
                  <a:pt x="48236" y="16280"/>
                </a:cubicBezTo>
                <a:lnTo>
                  <a:pt x="48236" y="44223"/>
                </a:lnTo>
                <a:cubicBezTo>
                  <a:pt x="48236" y="46228"/>
                  <a:pt x="46569" y="47861"/>
                  <a:pt x="44520" y="47861"/>
                </a:cubicBezTo>
                <a:lnTo>
                  <a:pt x="16359" y="47861"/>
                </a:lnTo>
                <a:cubicBezTo>
                  <a:pt x="7339" y="47861"/>
                  <a:pt x="0" y="55164"/>
                  <a:pt x="0" y="64142"/>
                </a:cubicBezTo>
                <a:lnTo>
                  <a:pt x="0" y="89142"/>
                </a:lnTo>
                <a:cubicBezTo>
                  <a:pt x="0" y="97289"/>
                  <a:pt x="6116" y="104229"/>
                  <a:pt x="14225" y="105285"/>
                </a:cubicBezTo>
                <a:cubicBezTo>
                  <a:pt x="17688" y="105740"/>
                  <a:pt x="20858" y="103294"/>
                  <a:pt x="21309" y="99833"/>
                </a:cubicBezTo>
                <a:cubicBezTo>
                  <a:pt x="21759" y="96371"/>
                  <a:pt x="19318" y="93200"/>
                  <a:pt x="15857" y="92748"/>
                </a:cubicBezTo>
                <a:cubicBezTo>
                  <a:pt x="14025" y="92510"/>
                  <a:pt x="12643" y="90960"/>
                  <a:pt x="12643" y="89143"/>
                </a:cubicBezTo>
                <a:lnTo>
                  <a:pt x="12643" y="64143"/>
                </a:lnTo>
                <a:cubicBezTo>
                  <a:pt x="12643" y="62136"/>
                  <a:pt x="14310" y="60504"/>
                  <a:pt x="16359" y="60504"/>
                </a:cubicBezTo>
                <a:lnTo>
                  <a:pt x="44520" y="60504"/>
                </a:lnTo>
                <a:cubicBezTo>
                  <a:pt x="53540" y="60504"/>
                  <a:pt x="60879" y="53200"/>
                  <a:pt x="60879" y="44223"/>
                </a:cubicBezTo>
                <a:lnTo>
                  <a:pt x="60879" y="16281"/>
                </a:lnTo>
                <a:cubicBezTo>
                  <a:pt x="60879" y="14275"/>
                  <a:pt x="62546" y="12643"/>
                  <a:pt x="64595" y="12643"/>
                </a:cubicBezTo>
                <a:lnTo>
                  <a:pt x="89792" y="12643"/>
                </a:lnTo>
                <a:cubicBezTo>
                  <a:pt x="91841" y="12643"/>
                  <a:pt x="93508" y="14275"/>
                  <a:pt x="93508" y="16281"/>
                </a:cubicBezTo>
                <a:lnTo>
                  <a:pt x="93508" y="44223"/>
                </a:lnTo>
                <a:cubicBezTo>
                  <a:pt x="93508" y="53200"/>
                  <a:pt x="100846" y="60504"/>
                  <a:pt x="109866" y="60504"/>
                </a:cubicBezTo>
                <a:lnTo>
                  <a:pt x="138027" y="60504"/>
                </a:lnTo>
                <a:cubicBezTo>
                  <a:pt x="140076" y="60504"/>
                  <a:pt x="141743" y="62135"/>
                  <a:pt x="141743" y="64143"/>
                </a:cubicBezTo>
                <a:lnTo>
                  <a:pt x="141743" y="89143"/>
                </a:lnTo>
                <a:cubicBezTo>
                  <a:pt x="141743" y="91149"/>
                  <a:pt x="140076" y="92781"/>
                  <a:pt x="138027" y="92781"/>
                </a:cubicBezTo>
                <a:lnTo>
                  <a:pt x="109866" y="92781"/>
                </a:lnTo>
                <a:cubicBezTo>
                  <a:pt x="100846" y="92781"/>
                  <a:pt x="93508" y="100085"/>
                  <a:pt x="93508" y="109062"/>
                </a:cubicBezTo>
                <a:lnTo>
                  <a:pt x="93508" y="137004"/>
                </a:lnTo>
                <a:cubicBezTo>
                  <a:pt x="93508" y="139010"/>
                  <a:pt x="91841" y="140643"/>
                  <a:pt x="89792" y="140643"/>
                </a:cubicBezTo>
                <a:lnTo>
                  <a:pt x="64595" y="140643"/>
                </a:lnTo>
                <a:cubicBezTo>
                  <a:pt x="62546" y="140643"/>
                  <a:pt x="60879" y="139011"/>
                  <a:pt x="60879" y="137004"/>
                </a:cubicBezTo>
                <a:lnTo>
                  <a:pt x="60879" y="109062"/>
                </a:lnTo>
                <a:cubicBezTo>
                  <a:pt x="60879" y="100086"/>
                  <a:pt x="53541" y="92781"/>
                  <a:pt x="44520" y="92781"/>
                </a:cubicBezTo>
                <a:cubicBezTo>
                  <a:pt x="41029" y="92781"/>
                  <a:pt x="38199" y="95611"/>
                  <a:pt x="38199" y="99103"/>
                </a:cubicBezTo>
                <a:cubicBezTo>
                  <a:pt x="38199" y="102594"/>
                  <a:pt x="41029" y="105424"/>
                  <a:pt x="44520" y="105424"/>
                </a:cubicBezTo>
                <a:cubicBezTo>
                  <a:pt x="46569" y="105424"/>
                  <a:pt x="48236" y="107056"/>
                  <a:pt x="48236" y="109063"/>
                </a:cubicBezTo>
                <a:lnTo>
                  <a:pt x="48236" y="137005"/>
                </a:lnTo>
                <a:cubicBezTo>
                  <a:pt x="48237" y="145981"/>
                  <a:pt x="55575" y="153284"/>
                  <a:pt x="64595" y="153284"/>
                </a:cubicBezTo>
                <a:close/>
              </a:path>
            </a:pathLst>
          </a:custGeom>
          <a:solidFill>
            <a:schemeClr val="bg1"/>
          </a:solidFill>
          <a:ln w="83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3B39F3B0-709C-0E4D-BB16-E769E4A2A2D5}"/>
              </a:ext>
            </a:extLst>
          </p:cNvPr>
          <p:cNvGrpSpPr/>
          <p:nvPr/>
        </p:nvGrpSpPr>
        <p:grpSpPr>
          <a:xfrm>
            <a:off x="7187337" y="-688627"/>
            <a:ext cx="4598536" cy="5984958"/>
            <a:chOff x="7503063" y="-675727"/>
            <a:chExt cx="4392304" cy="5984958"/>
          </a:xfrm>
        </p:grpSpPr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xmlns="" id="{11E72A56-631B-FD4B-8B06-CFC7CDA0A5A2}"/>
                </a:ext>
              </a:extLst>
            </p:cNvPr>
            <p:cNvSpPr>
              <a:spLocks noChangeAspect="1"/>
            </p:cNvSpPr>
            <p:nvPr/>
          </p:nvSpPr>
          <p:spPr>
            <a:xfrm rot="2398938">
              <a:off x="7776463" y="1661681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6289E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8" name="Полилиния 57">
              <a:extLst>
                <a:ext uri="{FF2B5EF4-FFF2-40B4-BE49-F238E27FC236}">
                  <a16:creationId xmlns:a16="http://schemas.microsoft.com/office/drawing/2014/main" xmlns="" id="{F9430DC9-AFBA-3248-ADE4-D05CF33CD69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7503063" y="824025"/>
              <a:ext cx="3508485" cy="3508485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9" name="Полилиния 58">
              <a:extLst>
                <a:ext uri="{FF2B5EF4-FFF2-40B4-BE49-F238E27FC236}">
                  <a16:creationId xmlns:a16="http://schemas.microsoft.com/office/drawing/2014/main" xmlns="" id="{5B172340-9E72-A44F-8B8F-B4090CA7FFFC}"/>
                </a:ext>
              </a:extLst>
            </p:cNvPr>
            <p:cNvSpPr>
              <a:spLocks noChangeAspect="1"/>
            </p:cNvSpPr>
            <p:nvPr/>
          </p:nvSpPr>
          <p:spPr>
            <a:xfrm rot="3211343">
              <a:off x="8247817" y="-675727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82593098-2210-4F41-AEE0-AA5C02B02283}"/>
              </a:ext>
            </a:extLst>
          </p:cNvPr>
          <p:cNvGrpSpPr>
            <a:grpSpLocks noChangeAspect="1"/>
          </p:cNvGrpSpPr>
          <p:nvPr/>
        </p:nvGrpSpPr>
        <p:grpSpPr>
          <a:xfrm>
            <a:off x="8186401" y="268289"/>
            <a:ext cx="778213" cy="438277"/>
            <a:chOff x="526938" y="499263"/>
            <a:chExt cx="2789695" cy="1571112"/>
          </a:xfrm>
          <a:effectLst/>
        </p:grpSpPr>
        <p:sp>
          <p:nvSpPr>
            <p:cNvPr id="30" name="Скругленный прямоугольник 29">
              <a:extLst>
                <a:ext uri="{FF2B5EF4-FFF2-40B4-BE49-F238E27FC236}">
                  <a16:creationId xmlns:a16="http://schemas.microsoft.com/office/drawing/2014/main" xmlns="" id="{3349F299-C9D8-534F-A51B-E7B40C2A97FB}"/>
                </a:ext>
              </a:extLst>
            </p:cNvPr>
            <p:cNvSpPr/>
            <p:nvPr/>
          </p:nvSpPr>
          <p:spPr>
            <a:xfrm>
              <a:off x="526938" y="499263"/>
              <a:ext cx="2789695" cy="1571112"/>
            </a:xfrm>
            <a:prstGeom prst="roundRect">
              <a:avLst>
                <a:gd name="adj" fmla="val 40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xmlns="" id="{4B0D5C2D-5627-534E-81DA-02F452356B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38" y="499263"/>
              <a:ext cx="2789695" cy="1571112"/>
            </a:xfrm>
            <a:prstGeom prst="roundRect">
              <a:avLst>
                <a:gd name="adj" fmla="val 4459"/>
              </a:avLst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CBC9C8D9-ECEA-0B45-8093-E9D3E590C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9181" y="1218845"/>
            <a:ext cx="522000" cy="522000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27205" y="4767264"/>
            <a:ext cx="5887847" cy="273844"/>
          </a:xfrm>
        </p:spPr>
        <p:txBody>
          <a:bodyPr/>
          <a:lstStyle/>
          <a:p>
            <a:pPr algn="l"/>
            <a:r>
              <a:rPr lang="ru-RU" dirty="0" smtClean="0"/>
              <a:t>По данным учета Хабаровского краевого фонда обязательного медицинского страхования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934B-3407-044B-9575-485FFA08975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78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A4CCF6DE-B92F-E143-95A4-6CAF03E1107E}"/>
              </a:ext>
            </a:extLst>
          </p:cNvPr>
          <p:cNvSpPr/>
          <p:nvPr/>
        </p:nvSpPr>
        <p:spPr>
          <a:xfrm>
            <a:off x="274320" y="944880"/>
            <a:ext cx="2949882" cy="3755233"/>
          </a:xfrm>
          <a:prstGeom prst="roundRect">
            <a:avLst>
              <a:gd name="adj" fmla="val 2904"/>
            </a:avLst>
          </a:prstGeom>
          <a:solidFill>
            <a:srgbClr val="4867B1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D74FC9-A265-3244-9766-D21BEDCCD89D}"/>
              </a:ext>
            </a:extLst>
          </p:cNvPr>
          <p:cNvSpPr/>
          <p:nvPr/>
        </p:nvSpPr>
        <p:spPr>
          <a:xfrm>
            <a:off x="0" y="141516"/>
            <a:ext cx="8176282" cy="331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0" tIns="45709" rIns="91420" bIns="45709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МО ОЛС,  </a:t>
            </a: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ОРГАНИЗОВАВШИЕ 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ТМК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ПАЦИЕНТАМ </a:t>
            </a: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С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ОКС   (2019 </a:t>
            </a: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– 2021 ГГ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.)</a:t>
            </a:r>
            <a:endParaRPr lang="ru-RU" sz="16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9EBF1D3-904C-9F43-AF87-2485D2192D8D}"/>
              </a:ext>
            </a:extLst>
          </p:cNvPr>
          <p:cNvSpPr>
            <a:spLocks noChangeAspect="1"/>
          </p:cNvSpPr>
          <p:nvPr/>
        </p:nvSpPr>
        <p:spPr>
          <a:xfrm>
            <a:off x="8552863" y="4634087"/>
            <a:ext cx="411750" cy="411750"/>
          </a:xfrm>
          <a:prstGeom prst="ellipse">
            <a:avLst/>
          </a:prstGeom>
          <a:gradFill>
            <a:gsLst>
              <a:gs pos="0">
                <a:srgbClr val="3F904B">
                  <a:lumMod val="55000"/>
                </a:srgbClr>
              </a:gs>
              <a:gs pos="100000">
                <a:srgbClr val="3F904B"/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xmlns="" id="{BFECC348-0688-C443-8F30-734D67047D88}"/>
              </a:ext>
            </a:extLst>
          </p:cNvPr>
          <p:cNvCxnSpPr>
            <a:cxnSpLocks/>
          </p:cNvCxnSpPr>
          <p:nvPr/>
        </p:nvCxnSpPr>
        <p:spPr>
          <a:xfrm>
            <a:off x="323850" y="4844376"/>
            <a:ext cx="7892498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F78F8755-E287-7D40-967A-F26AD9FFE559}"/>
              </a:ext>
            </a:extLst>
          </p:cNvPr>
          <p:cNvGrpSpPr/>
          <p:nvPr/>
        </p:nvGrpSpPr>
        <p:grpSpPr>
          <a:xfrm>
            <a:off x="8583947" y="1072472"/>
            <a:ext cx="338554" cy="3422915"/>
            <a:chOff x="8583944" y="1072470"/>
            <a:chExt cx="338554" cy="34229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E89183D-6CCB-D341-AB98-F9B51102D18D}"/>
                </a:ext>
              </a:extLst>
            </p:cNvPr>
            <p:cNvSpPr txBox="1"/>
            <p:nvPr/>
          </p:nvSpPr>
          <p:spPr>
            <a:xfrm rot="16200000">
              <a:off x="7543658" y="2615114"/>
              <a:ext cx="241912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000" b="1" dirty="0" err="1">
                  <a:solidFill>
                    <a:schemeClr val="bg2">
                      <a:lumMod val="75000"/>
                    </a:schemeClr>
                  </a:solidFill>
                </a:rPr>
                <a:t>Пузакова</a:t>
              </a:r>
              <a:r>
                <a:rPr lang="ru-RU" sz="1000" b="1" dirty="0">
                  <a:solidFill>
                    <a:schemeClr val="bg2">
                      <a:lumMod val="75000"/>
                    </a:schemeClr>
                  </a:solidFill>
                </a:rPr>
                <a:t> Елена Викторовна</a:t>
              </a:r>
            </a:p>
            <a:p>
              <a:pPr algn="ctr"/>
              <a:r>
                <a:rPr lang="ru-RU" sz="600" dirty="0">
                  <a:solidFill>
                    <a:schemeClr val="bg2">
                      <a:lumMod val="75000"/>
                    </a:schemeClr>
                  </a:solidFill>
                </a:rPr>
                <a:t>Директор Хабаровского краевого фонда ОМС</a:t>
              </a:r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xmlns="" id="{C054D20C-6B5E-B243-8888-898F4AC46F66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1072470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xmlns="" id="{875503E9-57E7-934F-B707-404D105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3891745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72F354C6-51AD-6C4B-AA95-58F03B219388}"/>
              </a:ext>
            </a:extLst>
          </p:cNvPr>
          <p:cNvSpPr/>
          <p:nvPr/>
        </p:nvSpPr>
        <p:spPr>
          <a:xfrm>
            <a:off x="274319" y="2143752"/>
            <a:ext cx="804747" cy="2111393"/>
          </a:xfrm>
          <a:prstGeom prst="roundRect">
            <a:avLst>
              <a:gd name="adj" fmla="val 8630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D71E31C2-BE2C-D546-992F-4E23196F5AB3}"/>
              </a:ext>
            </a:extLst>
          </p:cNvPr>
          <p:cNvSpPr/>
          <p:nvPr/>
        </p:nvSpPr>
        <p:spPr>
          <a:xfrm>
            <a:off x="966799" y="944880"/>
            <a:ext cx="7426879" cy="3755233"/>
          </a:xfrm>
          <a:prstGeom prst="roundRect">
            <a:avLst>
              <a:gd name="adj" fmla="val 2904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854962"/>
              </p:ext>
            </p:extLst>
          </p:nvPr>
        </p:nvGraphicFramePr>
        <p:xfrm>
          <a:off x="1143793" y="1313640"/>
          <a:ext cx="7032489" cy="2859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7117"/>
                <a:gridCol w="645889"/>
                <a:gridCol w="867336"/>
                <a:gridCol w="676645"/>
                <a:gridCol w="787368"/>
                <a:gridCol w="664342"/>
                <a:gridCol w="803792"/>
              </a:tblGrid>
              <a:tr h="1203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Наименование</a:t>
                      </a: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медицинской организации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2019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</a:t>
                      </a:r>
                      <a:r>
                        <a:rPr lang="ru-RU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кв. 2021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</a:tr>
              <a:tr h="35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кол-во</a:t>
                      </a:r>
                      <a:r>
                        <a:rPr lang="ru-RU" sz="1100" u="none" strike="noStrike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ТМК</a:t>
                      </a:r>
                      <a:r>
                        <a:rPr lang="ru-RU" sz="1100" u="none" strike="noStrike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всего: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 </a:t>
                      </a:r>
                      <a:r>
                        <a:rPr lang="ru-RU" sz="1100" u="none" strike="noStrike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т.ч</a:t>
                      </a:r>
                      <a:r>
                        <a:rPr lang="ru-RU" sz="11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 по случаям с летальным</a:t>
                      </a:r>
                      <a:r>
                        <a:rPr lang="ru-RU" sz="1100" u="none" strike="noStrike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исходом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кол-во</a:t>
                      </a:r>
                      <a:r>
                        <a:rPr lang="ru-RU" sz="1100" u="none" strike="noStrike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ТМК</a:t>
                      </a:r>
                      <a:r>
                        <a:rPr lang="ru-RU" sz="1100" u="none" strike="noStrike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всего: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 </a:t>
                      </a:r>
                      <a:r>
                        <a:rPr lang="ru-RU" sz="1100" u="none" strike="noStrike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т.ч</a:t>
                      </a:r>
                      <a:r>
                        <a:rPr lang="ru-RU" sz="11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 по случаям с летальным</a:t>
                      </a:r>
                      <a:r>
                        <a:rPr lang="ru-RU" sz="1100" u="none" strike="noStrike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исходом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кол-во</a:t>
                      </a:r>
                      <a:r>
                        <a:rPr lang="ru-RU" sz="1100" u="none" strike="noStrike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ТМК</a:t>
                      </a:r>
                      <a:r>
                        <a:rPr lang="ru-RU" sz="1100" u="none" strike="noStrike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всего: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 </a:t>
                      </a:r>
                      <a:r>
                        <a:rPr lang="ru-RU" sz="1100" u="none" strike="noStrike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т.ч</a:t>
                      </a:r>
                      <a:r>
                        <a:rPr lang="ru-RU" sz="11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 по случаям с летальным</a:t>
                      </a:r>
                      <a:r>
                        <a:rPr lang="ru-RU" sz="1100" u="none" strike="noStrike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исходом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</a:tr>
              <a:tr h="1538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Городская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больница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№ 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380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Ванинская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ЦРБ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38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Ванинская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больница ФГБУЗ "ДВОМЦ ФМБА"</a:t>
                      </a: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38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Николаевская-на-Амуре ЦРБ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38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Советско-Гаванская РБ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380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Верхнебуреинская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ЦРБ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380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Ульчская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РБ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380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19</a:t>
                      </a:r>
                      <a:endParaRPr lang="ru-RU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</a:t>
                      </a:r>
                      <a:endParaRPr lang="ru-RU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222A8A6A-1D52-2144-BC54-6360BE4F6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2621" y="1382859"/>
            <a:ext cx="531506" cy="53150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CBC9C8D9-ECEA-0B45-8093-E9D3E590CA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1395" y="2948121"/>
            <a:ext cx="522000" cy="522000"/>
          </a:xfrm>
          <a:prstGeom prst="rect">
            <a:avLst/>
          </a:prstGeom>
        </p:spPr>
      </p:pic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3B39F3B0-709C-0E4D-BB16-E769E4A2A2D5}"/>
              </a:ext>
            </a:extLst>
          </p:cNvPr>
          <p:cNvGrpSpPr/>
          <p:nvPr/>
        </p:nvGrpSpPr>
        <p:grpSpPr>
          <a:xfrm>
            <a:off x="7315599" y="-693961"/>
            <a:ext cx="4598536" cy="5984958"/>
            <a:chOff x="7503063" y="-675727"/>
            <a:chExt cx="4392304" cy="5984958"/>
          </a:xfrm>
        </p:grpSpPr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xmlns="" id="{11E72A56-631B-FD4B-8B06-CFC7CDA0A5A2}"/>
                </a:ext>
              </a:extLst>
            </p:cNvPr>
            <p:cNvSpPr>
              <a:spLocks noChangeAspect="1"/>
            </p:cNvSpPr>
            <p:nvPr/>
          </p:nvSpPr>
          <p:spPr>
            <a:xfrm rot="2398938">
              <a:off x="7776463" y="1661681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6289E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8" name="Полилиния 57">
              <a:extLst>
                <a:ext uri="{FF2B5EF4-FFF2-40B4-BE49-F238E27FC236}">
                  <a16:creationId xmlns:a16="http://schemas.microsoft.com/office/drawing/2014/main" xmlns="" id="{F9430DC9-AFBA-3248-ADE4-D05CF33CD69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7503063" y="824025"/>
              <a:ext cx="3508485" cy="3508485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9" name="Полилиния 58">
              <a:extLst>
                <a:ext uri="{FF2B5EF4-FFF2-40B4-BE49-F238E27FC236}">
                  <a16:creationId xmlns:a16="http://schemas.microsoft.com/office/drawing/2014/main" xmlns="" id="{5B172340-9E72-A44F-8B8F-B4090CA7FFFC}"/>
                </a:ext>
              </a:extLst>
            </p:cNvPr>
            <p:cNvSpPr>
              <a:spLocks noChangeAspect="1"/>
            </p:cNvSpPr>
            <p:nvPr/>
          </p:nvSpPr>
          <p:spPr>
            <a:xfrm rot="3211343">
              <a:off x="8247817" y="-675727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82593098-2210-4F41-AEE0-AA5C02B02283}"/>
              </a:ext>
            </a:extLst>
          </p:cNvPr>
          <p:cNvGrpSpPr>
            <a:grpSpLocks noChangeAspect="1"/>
          </p:cNvGrpSpPr>
          <p:nvPr/>
        </p:nvGrpSpPr>
        <p:grpSpPr>
          <a:xfrm>
            <a:off x="8186401" y="268289"/>
            <a:ext cx="778213" cy="438277"/>
            <a:chOff x="526938" y="499263"/>
            <a:chExt cx="2789695" cy="1571112"/>
          </a:xfrm>
          <a:effectLst/>
        </p:grpSpPr>
        <p:sp>
          <p:nvSpPr>
            <p:cNvPr id="25" name="Скругленный прямоугольник 24">
              <a:extLst>
                <a:ext uri="{FF2B5EF4-FFF2-40B4-BE49-F238E27FC236}">
                  <a16:creationId xmlns:a16="http://schemas.microsoft.com/office/drawing/2014/main" xmlns="" id="{3349F299-C9D8-534F-A51B-E7B40C2A97FB}"/>
                </a:ext>
              </a:extLst>
            </p:cNvPr>
            <p:cNvSpPr/>
            <p:nvPr/>
          </p:nvSpPr>
          <p:spPr>
            <a:xfrm>
              <a:off x="526938" y="499263"/>
              <a:ext cx="2789695" cy="1571112"/>
            </a:xfrm>
            <a:prstGeom prst="roundRect">
              <a:avLst>
                <a:gd name="adj" fmla="val 40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xmlns="" id="{4B0D5C2D-5627-534E-81DA-02F452356B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38" y="499263"/>
              <a:ext cx="2789695" cy="1571112"/>
            </a:xfrm>
            <a:prstGeom prst="roundRect">
              <a:avLst>
                <a:gd name="adj" fmla="val 4459"/>
              </a:avLst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74320" y="4767264"/>
            <a:ext cx="5840732" cy="273844"/>
          </a:xfrm>
        </p:spPr>
        <p:txBody>
          <a:bodyPr/>
          <a:lstStyle/>
          <a:p>
            <a:pPr algn="l"/>
            <a:r>
              <a:rPr lang="ru-RU" dirty="0" smtClean="0"/>
              <a:t>По данным учета Хабаровского краевого фонда обязательного медицинского страхования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934B-3407-044B-9575-485FFA08975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9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D74FC9-A265-3244-9766-D21BEDCCD89D}"/>
              </a:ext>
            </a:extLst>
          </p:cNvPr>
          <p:cNvSpPr/>
          <p:nvPr/>
        </p:nvSpPr>
        <p:spPr>
          <a:xfrm>
            <a:off x="84742" y="195364"/>
            <a:ext cx="8101659" cy="605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0" tIns="45709" rIns="91420" bIns="45709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ДИСПАНСЕРНОЕ НАБЛЮДЕНИЕ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В МО КРАЯ (В ТОМ ЧИСЛЕ ПО МЕСТУ ПРИКРЕПЛЕНИЯ) ПАЦИЕНТОВ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ПОСЛЕ ПЕРЕНЕСЕННОГО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ОКС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 (2019 - 2021 ГГ.)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9EBF1D3-904C-9F43-AF87-2485D2192D8D}"/>
              </a:ext>
            </a:extLst>
          </p:cNvPr>
          <p:cNvSpPr>
            <a:spLocks noChangeAspect="1"/>
          </p:cNvSpPr>
          <p:nvPr/>
        </p:nvSpPr>
        <p:spPr>
          <a:xfrm>
            <a:off x="8552863" y="4634087"/>
            <a:ext cx="411750" cy="411750"/>
          </a:xfrm>
          <a:prstGeom prst="ellipse">
            <a:avLst/>
          </a:prstGeom>
          <a:gradFill>
            <a:gsLst>
              <a:gs pos="0">
                <a:srgbClr val="3F904B">
                  <a:lumMod val="55000"/>
                </a:srgbClr>
              </a:gs>
              <a:gs pos="100000">
                <a:srgbClr val="3F904B"/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xmlns="" id="{BFECC348-0688-C443-8F30-734D67047D88}"/>
              </a:ext>
            </a:extLst>
          </p:cNvPr>
          <p:cNvCxnSpPr>
            <a:cxnSpLocks/>
          </p:cNvCxnSpPr>
          <p:nvPr/>
        </p:nvCxnSpPr>
        <p:spPr>
          <a:xfrm>
            <a:off x="323850" y="4844376"/>
            <a:ext cx="7892498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F78F8755-E287-7D40-967A-F26AD9FFE559}"/>
              </a:ext>
            </a:extLst>
          </p:cNvPr>
          <p:cNvGrpSpPr/>
          <p:nvPr/>
        </p:nvGrpSpPr>
        <p:grpSpPr>
          <a:xfrm>
            <a:off x="8583947" y="1072472"/>
            <a:ext cx="338554" cy="3422915"/>
            <a:chOff x="8583944" y="1072470"/>
            <a:chExt cx="338554" cy="34229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E89183D-6CCB-D341-AB98-F9B51102D18D}"/>
                </a:ext>
              </a:extLst>
            </p:cNvPr>
            <p:cNvSpPr txBox="1"/>
            <p:nvPr/>
          </p:nvSpPr>
          <p:spPr>
            <a:xfrm rot="16200000">
              <a:off x="7543658" y="2615114"/>
              <a:ext cx="241912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000" b="1" dirty="0" err="1">
                  <a:solidFill>
                    <a:schemeClr val="bg2">
                      <a:lumMod val="75000"/>
                    </a:schemeClr>
                  </a:solidFill>
                </a:rPr>
                <a:t>Пузакова</a:t>
              </a:r>
              <a:r>
                <a:rPr lang="ru-RU" sz="1000" b="1" dirty="0">
                  <a:solidFill>
                    <a:schemeClr val="bg2">
                      <a:lumMod val="75000"/>
                    </a:schemeClr>
                  </a:solidFill>
                </a:rPr>
                <a:t> Елена Викторовна</a:t>
              </a:r>
            </a:p>
            <a:p>
              <a:pPr algn="ctr"/>
              <a:r>
                <a:rPr lang="ru-RU" sz="600" dirty="0">
                  <a:solidFill>
                    <a:schemeClr val="bg2">
                      <a:lumMod val="75000"/>
                    </a:schemeClr>
                  </a:solidFill>
                </a:rPr>
                <a:t>Директор Хабаровского краевого фонда ОМС</a:t>
              </a:r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xmlns="" id="{C054D20C-6B5E-B243-8888-898F4AC46F66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1072470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xmlns="" id="{875503E9-57E7-934F-B707-404D105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3891745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Рисунок 2">
            <a:extLst>
              <a:ext uri="{FF2B5EF4-FFF2-40B4-BE49-F238E27FC236}">
                <a16:creationId xmlns:a16="http://schemas.microsoft.com/office/drawing/2014/main" xmlns="" id="{3FC60B41-068E-ED4D-9C80-F56FB34B0EF9}"/>
              </a:ext>
            </a:extLst>
          </p:cNvPr>
          <p:cNvGrpSpPr>
            <a:grpSpLocks noChangeAspect="1"/>
          </p:cNvGrpSpPr>
          <p:nvPr/>
        </p:nvGrpSpPr>
        <p:grpSpPr>
          <a:xfrm>
            <a:off x="5996204" y="1132434"/>
            <a:ext cx="323537" cy="532172"/>
            <a:chOff x="908337" y="1218554"/>
            <a:chExt cx="168098" cy="281373"/>
          </a:xfrm>
          <a:solidFill>
            <a:schemeClr val="bg1"/>
          </a:solidFill>
        </p:grpSpPr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xmlns="" id="{66B25742-7EF7-5741-AEEE-7822C978ADB3}"/>
                </a:ext>
              </a:extLst>
            </p:cNvPr>
            <p:cNvSpPr/>
            <p:nvPr/>
          </p:nvSpPr>
          <p:spPr>
            <a:xfrm>
              <a:off x="924680" y="1401968"/>
              <a:ext cx="12365" cy="12365"/>
            </a:xfrm>
            <a:custGeom>
              <a:avLst/>
              <a:gdLst>
                <a:gd name="connsiteX0" fmla="*/ 12366 w 12365"/>
                <a:gd name="connsiteY0" fmla="*/ 6183 h 12365"/>
                <a:gd name="connsiteX1" fmla="*/ 6183 w 12365"/>
                <a:gd name="connsiteY1" fmla="*/ 12366 h 12365"/>
                <a:gd name="connsiteX2" fmla="*/ 0 w 12365"/>
                <a:gd name="connsiteY2" fmla="*/ 6183 h 12365"/>
                <a:gd name="connsiteX3" fmla="*/ 6183 w 12365"/>
                <a:gd name="connsiteY3" fmla="*/ 0 h 12365"/>
                <a:gd name="connsiteX4" fmla="*/ 12366 w 12365"/>
                <a:gd name="connsiteY4" fmla="*/ 6183 h 1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5" h="12365">
                  <a:moveTo>
                    <a:pt x="12366" y="6183"/>
                  </a:moveTo>
                  <a:cubicBezTo>
                    <a:pt x="12366" y="9597"/>
                    <a:pt x="9597" y="12366"/>
                    <a:pt x="6183" y="12366"/>
                  </a:cubicBezTo>
                  <a:cubicBezTo>
                    <a:pt x="2768" y="12366"/>
                    <a:pt x="0" y="9597"/>
                    <a:pt x="0" y="6183"/>
                  </a:cubicBezTo>
                  <a:cubicBezTo>
                    <a:pt x="0" y="2768"/>
                    <a:pt x="2768" y="0"/>
                    <a:pt x="6183" y="0"/>
                  </a:cubicBezTo>
                  <a:cubicBezTo>
                    <a:pt x="9597" y="0"/>
                    <a:pt x="12366" y="2768"/>
                    <a:pt x="12366" y="6183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33">
              <a:extLst>
                <a:ext uri="{FF2B5EF4-FFF2-40B4-BE49-F238E27FC236}">
                  <a16:creationId xmlns:a16="http://schemas.microsoft.com/office/drawing/2014/main" xmlns="" id="{034B8ECF-5C27-D048-B046-1EAA3F66660A}"/>
                </a:ext>
              </a:extLst>
            </p:cNvPr>
            <p:cNvSpPr/>
            <p:nvPr/>
          </p:nvSpPr>
          <p:spPr>
            <a:xfrm>
              <a:off x="986204" y="1401968"/>
              <a:ext cx="12365" cy="12365"/>
            </a:xfrm>
            <a:custGeom>
              <a:avLst/>
              <a:gdLst>
                <a:gd name="connsiteX0" fmla="*/ 12366 w 12365"/>
                <a:gd name="connsiteY0" fmla="*/ 6183 h 12365"/>
                <a:gd name="connsiteX1" fmla="*/ 6183 w 12365"/>
                <a:gd name="connsiteY1" fmla="*/ 12366 h 12365"/>
                <a:gd name="connsiteX2" fmla="*/ 0 w 12365"/>
                <a:gd name="connsiteY2" fmla="*/ 6183 h 12365"/>
                <a:gd name="connsiteX3" fmla="*/ 6183 w 12365"/>
                <a:gd name="connsiteY3" fmla="*/ 0 h 12365"/>
                <a:gd name="connsiteX4" fmla="*/ 12366 w 12365"/>
                <a:gd name="connsiteY4" fmla="*/ 6183 h 1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5" h="12365">
                  <a:moveTo>
                    <a:pt x="12366" y="6183"/>
                  </a:moveTo>
                  <a:cubicBezTo>
                    <a:pt x="12366" y="9597"/>
                    <a:pt x="9597" y="12366"/>
                    <a:pt x="6183" y="12366"/>
                  </a:cubicBezTo>
                  <a:cubicBezTo>
                    <a:pt x="2768" y="12366"/>
                    <a:pt x="0" y="9597"/>
                    <a:pt x="0" y="6183"/>
                  </a:cubicBezTo>
                  <a:cubicBezTo>
                    <a:pt x="0" y="2768"/>
                    <a:pt x="2768" y="0"/>
                    <a:pt x="6183" y="0"/>
                  </a:cubicBezTo>
                  <a:cubicBezTo>
                    <a:pt x="9597" y="0"/>
                    <a:pt x="12366" y="2768"/>
                    <a:pt x="12366" y="6183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xmlns="" id="{6E2886F2-CB8C-DF4E-80E8-C4B7DD5FBF0C}"/>
                </a:ext>
              </a:extLst>
            </p:cNvPr>
            <p:cNvSpPr/>
            <p:nvPr/>
          </p:nvSpPr>
          <p:spPr>
            <a:xfrm>
              <a:off x="1047727" y="1401968"/>
              <a:ext cx="12365" cy="12365"/>
            </a:xfrm>
            <a:custGeom>
              <a:avLst/>
              <a:gdLst>
                <a:gd name="connsiteX0" fmla="*/ 12366 w 12365"/>
                <a:gd name="connsiteY0" fmla="*/ 6183 h 12365"/>
                <a:gd name="connsiteX1" fmla="*/ 6183 w 12365"/>
                <a:gd name="connsiteY1" fmla="*/ 12366 h 12365"/>
                <a:gd name="connsiteX2" fmla="*/ 0 w 12365"/>
                <a:gd name="connsiteY2" fmla="*/ 6183 h 12365"/>
                <a:gd name="connsiteX3" fmla="*/ 6183 w 12365"/>
                <a:gd name="connsiteY3" fmla="*/ 0 h 12365"/>
                <a:gd name="connsiteX4" fmla="*/ 12366 w 12365"/>
                <a:gd name="connsiteY4" fmla="*/ 6183 h 1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5" h="12365">
                  <a:moveTo>
                    <a:pt x="12366" y="6183"/>
                  </a:moveTo>
                  <a:cubicBezTo>
                    <a:pt x="12366" y="9597"/>
                    <a:pt x="9597" y="12366"/>
                    <a:pt x="6183" y="12366"/>
                  </a:cubicBezTo>
                  <a:cubicBezTo>
                    <a:pt x="2768" y="12366"/>
                    <a:pt x="0" y="9597"/>
                    <a:pt x="0" y="6183"/>
                  </a:cubicBezTo>
                  <a:cubicBezTo>
                    <a:pt x="0" y="2768"/>
                    <a:pt x="2768" y="0"/>
                    <a:pt x="6183" y="0"/>
                  </a:cubicBezTo>
                  <a:cubicBezTo>
                    <a:pt x="9597" y="0"/>
                    <a:pt x="12366" y="2768"/>
                    <a:pt x="12366" y="6183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xmlns="" id="{62220E45-3FCF-3948-8CB6-87C0732228C1}"/>
                </a:ext>
              </a:extLst>
            </p:cNvPr>
            <p:cNvSpPr/>
            <p:nvPr/>
          </p:nvSpPr>
          <p:spPr>
            <a:xfrm>
              <a:off x="973427" y="1218554"/>
              <a:ext cx="70876" cy="12094"/>
            </a:xfrm>
            <a:custGeom>
              <a:avLst/>
              <a:gdLst>
                <a:gd name="connsiteX0" fmla="*/ 64829 w 70876"/>
                <a:gd name="connsiteY0" fmla="*/ 12095 h 12094"/>
                <a:gd name="connsiteX1" fmla="*/ 70876 w 70876"/>
                <a:gd name="connsiteY1" fmla="*/ 6047 h 12094"/>
                <a:gd name="connsiteX2" fmla="*/ 64829 w 70876"/>
                <a:gd name="connsiteY2" fmla="*/ 0 h 12094"/>
                <a:gd name="connsiteX3" fmla="*/ 6047 w 70876"/>
                <a:gd name="connsiteY3" fmla="*/ 0 h 12094"/>
                <a:gd name="connsiteX4" fmla="*/ 0 w 70876"/>
                <a:gd name="connsiteY4" fmla="*/ 6047 h 12094"/>
                <a:gd name="connsiteX5" fmla="*/ 6047 w 70876"/>
                <a:gd name="connsiteY5" fmla="*/ 12095 h 1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876" h="12094">
                  <a:moveTo>
                    <a:pt x="64829" y="12095"/>
                  </a:moveTo>
                  <a:cubicBezTo>
                    <a:pt x="68169" y="12095"/>
                    <a:pt x="70876" y="9388"/>
                    <a:pt x="70876" y="6047"/>
                  </a:cubicBezTo>
                  <a:cubicBezTo>
                    <a:pt x="70876" y="2707"/>
                    <a:pt x="68169" y="0"/>
                    <a:pt x="64829" y="0"/>
                  </a:cubicBezTo>
                  <a:lnTo>
                    <a:pt x="6047" y="0"/>
                  </a:lnTo>
                  <a:cubicBezTo>
                    <a:pt x="2708" y="0"/>
                    <a:pt x="0" y="2707"/>
                    <a:pt x="0" y="6047"/>
                  </a:cubicBezTo>
                  <a:cubicBezTo>
                    <a:pt x="0" y="9388"/>
                    <a:pt x="2708" y="12095"/>
                    <a:pt x="6047" y="12095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xmlns="" id="{BB104860-DE0B-A84E-A921-7A74AC2AAA49}"/>
                </a:ext>
              </a:extLst>
            </p:cNvPr>
            <p:cNvSpPr/>
            <p:nvPr/>
          </p:nvSpPr>
          <p:spPr>
            <a:xfrm>
              <a:off x="909227" y="1458574"/>
              <a:ext cx="135076" cy="12094"/>
            </a:xfrm>
            <a:custGeom>
              <a:avLst/>
              <a:gdLst>
                <a:gd name="connsiteX0" fmla="*/ 135076 w 135076"/>
                <a:gd name="connsiteY0" fmla="*/ 6047 h 12094"/>
                <a:gd name="connsiteX1" fmla="*/ 129029 w 135076"/>
                <a:gd name="connsiteY1" fmla="*/ 0 h 12094"/>
                <a:gd name="connsiteX2" fmla="*/ 6047 w 135076"/>
                <a:gd name="connsiteY2" fmla="*/ 0 h 12094"/>
                <a:gd name="connsiteX3" fmla="*/ 0 w 135076"/>
                <a:gd name="connsiteY3" fmla="*/ 6047 h 12094"/>
                <a:gd name="connsiteX4" fmla="*/ 6047 w 135076"/>
                <a:gd name="connsiteY4" fmla="*/ 12095 h 12094"/>
                <a:gd name="connsiteX5" fmla="*/ 129029 w 135076"/>
                <a:gd name="connsiteY5" fmla="*/ 12095 h 12094"/>
                <a:gd name="connsiteX6" fmla="*/ 135076 w 135076"/>
                <a:gd name="connsiteY6" fmla="*/ 6047 h 1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076" h="12094">
                  <a:moveTo>
                    <a:pt x="135076" y="6047"/>
                  </a:moveTo>
                  <a:cubicBezTo>
                    <a:pt x="135076" y="2707"/>
                    <a:pt x="132368" y="0"/>
                    <a:pt x="129029" y="0"/>
                  </a:cubicBezTo>
                  <a:lnTo>
                    <a:pt x="6047" y="0"/>
                  </a:lnTo>
                  <a:cubicBezTo>
                    <a:pt x="2708" y="0"/>
                    <a:pt x="0" y="2707"/>
                    <a:pt x="0" y="6047"/>
                  </a:cubicBezTo>
                  <a:cubicBezTo>
                    <a:pt x="0" y="9388"/>
                    <a:pt x="2708" y="12095"/>
                    <a:pt x="6047" y="12095"/>
                  </a:cubicBezTo>
                  <a:lnTo>
                    <a:pt x="129029" y="12095"/>
                  </a:lnTo>
                  <a:cubicBezTo>
                    <a:pt x="132368" y="12095"/>
                    <a:pt x="135076" y="9388"/>
                    <a:pt x="135076" y="6047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xmlns="" id="{15C8DF4A-FB96-0A44-917A-F187A0BD1C42}"/>
                </a:ext>
              </a:extLst>
            </p:cNvPr>
            <p:cNvSpPr/>
            <p:nvPr/>
          </p:nvSpPr>
          <p:spPr>
            <a:xfrm>
              <a:off x="1005585" y="1487833"/>
              <a:ext cx="31371" cy="12094"/>
            </a:xfrm>
            <a:custGeom>
              <a:avLst/>
              <a:gdLst>
                <a:gd name="connsiteX0" fmla="*/ 6047 w 31371"/>
                <a:gd name="connsiteY0" fmla="*/ 0 h 12094"/>
                <a:gd name="connsiteX1" fmla="*/ 0 w 31371"/>
                <a:gd name="connsiteY1" fmla="*/ 6047 h 12094"/>
                <a:gd name="connsiteX2" fmla="*/ 6047 w 31371"/>
                <a:gd name="connsiteY2" fmla="*/ 12095 h 12094"/>
                <a:gd name="connsiteX3" fmla="*/ 25325 w 31371"/>
                <a:gd name="connsiteY3" fmla="*/ 12095 h 12094"/>
                <a:gd name="connsiteX4" fmla="*/ 31372 w 31371"/>
                <a:gd name="connsiteY4" fmla="*/ 6047 h 12094"/>
                <a:gd name="connsiteX5" fmla="*/ 25325 w 31371"/>
                <a:gd name="connsiteY5" fmla="*/ 0 h 1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71" h="12094">
                  <a:moveTo>
                    <a:pt x="6047" y="0"/>
                  </a:moveTo>
                  <a:cubicBezTo>
                    <a:pt x="2708" y="0"/>
                    <a:pt x="0" y="2707"/>
                    <a:pt x="0" y="6047"/>
                  </a:cubicBezTo>
                  <a:cubicBezTo>
                    <a:pt x="0" y="9388"/>
                    <a:pt x="2708" y="12095"/>
                    <a:pt x="6047" y="12095"/>
                  </a:cubicBezTo>
                  <a:lnTo>
                    <a:pt x="25325" y="12095"/>
                  </a:lnTo>
                  <a:cubicBezTo>
                    <a:pt x="28664" y="12095"/>
                    <a:pt x="31372" y="9388"/>
                    <a:pt x="31372" y="6047"/>
                  </a:cubicBezTo>
                  <a:cubicBezTo>
                    <a:pt x="31372" y="2707"/>
                    <a:pt x="28664" y="0"/>
                    <a:pt x="25325" y="0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xmlns="" id="{9AFD4D20-638A-2340-B95C-CBA47AFE6B40}"/>
                </a:ext>
              </a:extLst>
            </p:cNvPr>
            <p:cNvSpPr/>
            <p:nvPr/>
          </p:nvSpPr>
          <p:spPr>
            <a:xfrm>
              <a:off x="909227" y="1487833"/>
              <a:ext cx="79913" cy="12094"/>
            </a:xfrm>
            <a:custGeom>
              <a:avLst/>
              <a:gdLst>
                <a:gd name="connsiteX0" fmla="*/ 6047 w 79913"/>
                <a:gd name="connsiteY0" fmla="*/ 0 h 12094"/>
                <a:gd name="connsiteX1" fmla="*/ 0 w 79913"/>
                <a:gd name="connsiteY1" fmla="*/ 6047 h 12094"/>
                <a:gd name="connsiteX2" fmla="*/ 6047 w 79913"/>
                <a:gd name="connsiteY2" fmla="*/ 12095 h 12094"/>
                <a:gd name="connsiteX3" fmla="*/ 73866 w 79913"/>
                <a:gd name="connsiteY3" fmla="*/ 12095 h 12094"/>
                <a:gd name="connsiteX4" fmla="*/ 79913 w 79913"/>
                <a:gd name="connsiteY4" fmla="*/ 6047 h 12094"/>
                <a:gd name="connsiteX5" fmla="*/ 73866 w 79913"/>
                <a:gd name="connsiteY5" fmla="*/ 0 h 1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913" h="12094">
                  <a:moveTo>
                    <a:pt x="6047" y="0"/>
                  </a:moveTo>
                  <a:cubicBezTo>
                    <a:pt x="2708" y="0"/>
                    <a:pt x="0" y="2707"/>
                    <a:pt x="0" y="6047"/>
                  </a:cubicBezTo>
                  <a:cubicBezTo>
                    <a:pt x="0" y="9388"/>
                    <a:pt x="2708" y="12095"/>
                    <a:pt x="6047" y="12095"/>
                  </a:cubicBezTo>
                  <a:lnTo>
                    <a:pt x="73866" y="12095"/>
                  </a:lnTo>
                  <a:cubicBezTo>
                    <a:pt x="77206" y="12095"/>
                    <a:pt x="79913" y="9388"/>
                    <a:pt x="79913" y="6047"/>
                  </a:cubicBezTo>
                  <a:cubicBezTo>
                    <a:pt x="79913" y="2707"/>
                    <a:pt x="77206" y="0"/>
                    <a:pt x="73866" y="0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xmlns="" id="{088C45C6-6B0F-344C-958D-F207049284F1}"/>
                </a:ext>
              </a:extLst>
            </p:cNvPr>
            <p:cNvSpPr/>
            <p:nvPr/>
          </p:nvSpPr>
          <p:spPr>
            <a:xfrm>
              <a:off x="908337" y="1342019"/>
              <a:ext cx="45050" cy="45050"/>
            </a:xfrm>
            <a:custGeom>
              <a:avLst/>
              <a:gdLst>
                <a:gd name="connsiteX0" fmla="*/ 1 w 45050"/>
                <a:gd name="connsiteY0" fmla="*/ 33184 h 45050"/>
                <a:gd name="connsiteX1" fmla="*/ 11866 w 45050"/>
                <a:gd name="connsiteY1" fmla="*/ 45050 h 45050"/>
                <a:gd name="connsiteX2" fmla="*/ 33186 w 45050"/>
                <a:gd name="connsiteY2" fmla="*/ 45050 h 45050"/>
                <a:gd name="connsiteX3" fmla="*/ 45051 w 45050"/>
                <a:gd name="connsiteY3" fmla="*/ 33184 h 45050"/>
                <a:gd name="connsiteX4" fmla="*/ 45051 w 45050"/>
                <a:gd name="connsiteY4" fmla="*/ 11866 h 45050"/>
                <a:gd name="connsiteX5" fmla="*/ 33186 w 45050"/>
                <a:gd name="connsiteY5" fmla="*/ 0 h 45050"/>
                <a:gd name="connsiteX6" fmla="*/ 11866 w 45050"/>
                <a:gd name="connsiteY6" fmla="*/ 0 h 45050"/>
                <a:gd name="connsiteX7" fmla="*/ 0 w 45050"/>
                <a:gd name="connsiteY7" fmla="*/ 11866 h 45050"/>
                <a:gd name="connsiteX8" fmla="*/ 0 w 45050"/>
                <a:gd name="connsiteY8" fmla="*/ 33184 h 45050"/>
                <a:gd name="connsiteX9" fmla="*/ 12095 w 45050"/>
                <a:gd name="connsiteY9" fmla="*/ 12095 h 45050"/>
                <a:gd name="connsiteX10" fmla="*/ 32956 w 45050"/>
                <a:gd name="connsiteY10" fmla="*/ 12095 h 45050"/>
                <a:gd name="connsiteX11" fmla="*/ 32956 w 45050"/>
                <a:gd name="connsiteY11" fmla="*/ 32955 h 45050"/>
                <a:gd name="connsiteX12" fmla="*/ 12095 w 45050"/>
                <a:gd name="connsiteY12" fmla="*/ 32955 h 4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050" h="45050">
                  <a:moveTo>
                    <a:pt x="1" y="33184"/>
                  </a:moveTo>
                  <a:cubicBezTo>
                    <a:pt x="1" y="39727"/>
                    <a:pt x="5324" y="45050"/>
                    <a:pt x="11866" y="45050"/>
                  </a:cubicBezTo>
                  <a:lnTo>
                    <a:pt x="33186" y="45050"/>
                  </a:lnTo>
                  <a:cubicBezTo>
                    <a:pt x="39728" y="45050"/>
                    <a:pt x="45051" y="39727"/>
                    <a:pt x="45051" y="33184"/>
                  </a:cubicBezTo>
                  <a:lnTo>
                    <a:pt x="45051" y="11866"/>
                  </a:lnTo>
                  <a:cubicBezTo>
                    <a:pt x="45051" y="5323"/>
                    <a:pt x="39728" y="0"/>
                    <a:pt x="33186" y="0"/>
                  </a:cubicBezTo>
                  <a:lnTo>
                    <a:pt x="11866" y="0"/>
                  </a:lnTo>
                  <a:cubicBezTo>
                    <a:pt x="5323" y="0"/>
                    <a:pt x="0" y="5323"/>
                    <a:pt x="0" y="11866"/>
                  </a:cubicBezTo>
                  <a:lnTo>
                    <a:pt x="0" y="33184"/>
                  </a:lnTo>
                  <a:close/>
                  <a:moveTo>
                    <a:pt x="12095" y="12095"/>
                  </a:moveTo>
                  <a:lnTo>
                    <a:pt x="32956" y="12095"/>
                  </a:lnTo>
                  <a:lnTo>
                    <a:pt x="32956" y="32955"/>
                  </a:lnTo>
                  <a:lnTo>
                    <a:pt x="12095" y="32955"/>
                  </a:ln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xmlns="" id="{8F7D3EB3-34E0-5A44-A6AA-2351C48FB067}"/>
                </a:ext>
              </a:extLst>
            </p:cNvPr>
            <p:cNvSpPr/>
            <p:nvPr/>
          </p:nvSpPr>
          <p:spPr>
            <a:xfrm>
              <a:off x="969861" y="1315345"/>
              <a:ext cx="45050" cy="71724"/>
            </a:xfrm>
            <a:custGeom>
              <a:avLst/>
              <a:gdLst>
                <a:gd name="connsiteX0" fmla="*/ 45050 w 45050"/>
                <a:gd name="connsiteY0" fmla="*/ 59859 h 71724"/>
                <a:gd name="connsiteX1" fmla="*/ 45050 w 45050"/>
                <a:gd name="connsiteY1" fmla="*/ 11866 h 71724"/>
                <a:gd name="connsiteX2" fmla="*/ 33184 w 45050"/>
                <a:gd name="connsiteY2" fmla="*/ 0 h 71724"/>
                <a:gd name="connsiteX3" fmla="*/ 11866 w 45050"/>
                <a:gd name="connsiteY3" fmla="*/ 0 h 71724"/>
                <a:gd name="connsiteX4" fmla="*/ 0 w 45050"/>
                <a:gd name="connsiteY4" fmla="*/ 11866 h 71724"/>
                <a:gd name="connsiteX5" fmla="*/ 0 w 45050"/>
                <a:gd name="connsiteY5" fmla="*/ 59859 h 71724"/>
                <a:gd name="connsiteX6" fmla="*/ 11866 w 45050"/>
                <a:gd name="connsiteY6" fmla="*/ 71724 h 71724"/>
                <a:gd name="connsiteX7" fmla="*/ 33184 w 45050"/>
                <a:gd name="connsiteY7" fmla="*/ 71724 h 71724"/>
                <a:gd name="connsiteX8" fmla="*/ 45050 w 45050"/>
                <a:gd name="connsiteY8" fmla="*/ 59859 h 71724"/>
                <a:gd name="connsiteX9" fmla="*/ 32955 w 45050"/>
                <a:gd name="connsiteY9" fmla="*/ 59630 h 71724"/>
                <a:gd name="connsiteX10" fmla="*/ 12095 w 45050"/>
                <a:gd name="connsiteY10" fmla="*/ 59630 h 71724"/>
                <a:gd name="connsiteX11" fmla="*/ 12095 w 45050"/>
                <a:gd name="connsiteY11" fmla="*/ 12095 h 71724"/>
                <a:gd name="connsiteX12" fmla="*/ 32955 w 45050"/>
                <a:gd name="connsiteY12" fmla="*/ 12095 h 7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050" h="71724">
                  <a:moveTo>
                    <a:pt x="45050" y="59859"/>
                  </a:moveTo>
                  <a:lnTo>
                    <a:pt x="45050" y="11866"/>
                  </a:lnTo>
                  <a:cubicBezTo>
                    <a:pt x="45050" y="5323"/>
                    <a:pt x="39727" y="0"/>
                    <a:pt x="33184" y="0"/>
                  </a:cubicBezTo>
                  <a:lnTo>
                    <a:pt x="11866" y="0"/>
                  </a:lnTo>
                  <a:cubicBezTo>
                    <a:pt x="5323" y="0"/>
                    <a:pt x="0" y="5323"/>
                    <a:pt x="0" y="11866"/>
                  </a:cubicBezTo>
                  <a:lnTo>
                    <a:pt x="0" y="59859"/>
                  </a:lnTo>
                  <a:cubicBezTo>
                    <a:pt x="0" y="66401"/>
                    <a:pt x="5323" y="71724"/>
                    <a:pt x="11866" y="71724"/>
                  </a:cubicBezTo>
                  <a:lnTo>
                    <a:pt x="33184" y="71724"/>
                  </a:lnTo>
                  <a:cubicBezTo>
                    <a:pt x="39728" y="71724"/>
                    <a:pt x="45050" y="66401"/>
                    <a:pt x="45050" y="59859"/>
                  </a:cubicBezTo>
                  <a:close/>
                  <a:moveTo>
                    <a:pt x="32955" y="59630"/>
                  </a:moveTo>
                  <a:lnTo>
                    <a:pt x="12095" y="59630"/>
                  </a:lnTo>
                  <a:lnTo>
                    <a:pt x="12095" y="12095"/>
                  </a:lnTo>
                  <a:lnTo>
                    <a:pt x="32955" y="12095"/>
                  </a:ln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:a16="http://schemas.microsoft.com/office/drawing/2014/main" xmlns="" id="{CAB04AC4-5F09-C247-AFA7-FAF12ACE5133}"/>
                </a:ext>
              </a:extLst>
            </p:cNvPr>
            <p:cNvSpPr/>
            <p:nvPr/>
          </p:nvSpPr>
          <p:spPr>
            <a:xfrm>
              <a:off x="1031385" y="1283015"/>
              <a:ext cx="45050" cy="104054"/>
            </a:xfrm>
            <a:custGeom>
              <a:avLst/>
              <a:gdLst>
                <a:gd name="connsiteX0" fmla="*/ 45050 w 45050"/>
                <a:gd name="connsiteY0" fmla="*/ 92188 h 104054"/>
                <a:gd name="connsiteX1" fmla="*/ 45050 w 45050"/>
                <a:gd name="connsiteY1" fmla="*/ 11866 h 104054"/>
                <a:gd name="connsiteX2" fmla="*/ 33184 w 45050"/>
                <a:gd name="connsiteY2" fmla="*/ 0 h 104054"/>
                <a:gd name="connsiteX3" fmla="*/ 11866 w 45050"/>
                <a:gd name="connsiteY3" fmla="*/ 0 h 104054"/>
                <a:gd name="connsiteX4" fmla="*/ 0 w 45050"/>
                <a:gd name="connsiteY4" fmla="*/ 11866 h 104054"/>
                <a:gd name="connsiteX5" fmla="*/ 0 w 45050"/>
                <a:gd name="connsiteY5" fmla="*/ 52028 h 104054"/>
                <a:gd name="connsiteX6" fmla="*/ 6047 w 45050"/>
                <a:gd name="connsiteY6" fmla="*/ 58075 h 104054"/>
                <a:gd name="connsiteX7" fmla="*/ 12095 w 45050"/>
                <a:gd name="connsiteY7" fmla="*/ 52028 h 104054"/>
                <a:gd name="connsiteX8" fmla="*/ 12095 w 45050"/>
                <a:gd name="connsiteY8" fmla="*/ 12095 h 104054"/>
                <a:gd name="connsiteX9" fmla="*/ 32955 w 45050"/>
                <a:gd name="connsiteY9" fmla="*/ 12095 h 104054"/>
                <a:gd name="connsiteX10" fmla="*/ 32955 w 45050"/>
                <a:gd name="connsiteY10" fmla="*/ 91960 h 104054"/>
                <a:gd name="connsiteX11" fmla="*/ 12095 w 45050"/>
                <a:gd name="connsiteY11" fmla="*/ 91960 h 104054"/>
                <a:gd name="connsiteX12" fmla="*/ 12095 w 45050"/>
                <a:gd name="connsiteY12" fmla="*/ 81220 h 104054"/>
                <a:gd name="connsiteX13" fmla="*/ 6047 w 45050"/>
                <a:gd name="connsiteY13" fmla="*/ 75173 h 104054"/>
                <a:gd name="connsiteX14" fmla="*/ 0 w 45050"/>
                <a:gd name="connsiteY14" fmla="*/ 81220 h 104054"/>
                <a:gd name="connsiteX15" fmla="*/ 0 w 45050"/>
                <a:gd name="connsiteY15" fmla="*/ 92189 h 104054"/>
                <a:gd name="connsiteX16" fmla="*/ 11866 w 45050"/>
                <a:gd name="connsiteY16" fmla="*/ 104055 h 104054"/>
                <a:gd name="connsiteX17" fmla="*/ 33184 w 45050"/>
                <a:gd name="connsiteY17" fmla="*/ 104055 h 104054"/>
                <a:gd name="connsiteX18" fmla="*/ 45050 w 45050"/>
                <a:gd name="connsiteY18" fmla="*/ 92188 h 10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050" h="104054">
                  <a:moveTo>
                    <a:pt x="45050" y="92188"/>
                  </a:moveTo>
                  <a:lnTo>
                    <a:pt x="45050" y="11866"/>
                  </a:lnTo>
                  <a:cubicBezTo>
                    <a:pt x="45050" y="5323"/>
                    <a:pt x="39727" y="0"/>
                    <a:pt x="33184" y="0"/>
                  </a:cubicBezTo>
                  <a:lnTo>
                    <a:pt x="11866" y="0"/>
                  </a:lnTo>
                  <a:cubicBezTo>
                    <a:pt x="5323" y="0"/>
                    <a:pt x="0" y="5323"/>
                    <a:pt x="0" y="11866"/>
                  </a:cubicBezTo>
                  <a:lnTo>
                    <a:pt x="0" y="52028"/>
                  </a:lnTo>
                  <a:cubicBezTo>
                    <a:pt x="0" y="55368"/>
                    <a:pt x="2708" y="58075"/>
                    <a:pt x="6047" y="58075"/>
                  </a:cubicBezTo>
                  <a:cubicBezTo>
                    <a:pt x="9387" y="58075"/>
                    <a:pt x="12095" y="55368"/>
                    <a:pt x="12095" y="52028"/>
                  </a:cubicBezTo>
                  <a:lnTo>
                    <a:pt x="12095" y="12095"/>
                  </a:lnTo>
                  <a:lnTo>
                    <a:pt x="32955" y="12095"/>
                  </a:lnTo>
                  <a:lnTo>
                    <a:pt x="32955" y="91960"/>
                  </a:lnTo>
                  <a:lnTo>
                    <a:pt x="12095" y="91960"/>
                  </a:lnTo>
                  <a:lnTo>
                    <a:pt x="12095" y="81220"/>
                  </a:lnTo>
                  <a:cubicBezTo>
                    <a:pt x="12095" y="77880"/>
                    <a:pt x="9387" y="75173"/>
                    <a:pt x="6047" y="75173"/>
                  </a:cubicBezTo>
                  <a:cubicBezTo>
                    <a:pt x="2708" y="75173"/>
                    <a:pt x="0" y="77880"/>
                    <a:pt x="0" y="81220"/>
                  </a:cubicBezTo>
                  <a:lnTo>
                    <a:pt x="0" y="92189"/>
                  </a:lnTo>
                  <a:cubicBezTo>
                    <a:pt x="0" y="98732"/>
                    <a:pt x="5323" y="104055"/>
                    <a:pt x="11866" y="104055"/>
                  </a:cubicBezTo>
                  <a:lnTo>
                    <a:pt x="33184" y="104055"/>
                  </a:lnTo>
                  <a:cubicBezTo>
                    <a:pt x="39728" y="104054"/>
                    <a:pt x="45050" y="98731"/>
                    <a:pt x="45050" y="92188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47">
              <a:extLst>
                <a:ext uri="{FF2B5EF4-FFF2-40B4-BE49-F238E27FC236}">
                  <a16:creationId xmlns:a16="http://schemas.microsoft.com/office/drawing/2014/main" xmlns="" id="{E5B4F229-CE5D-5C41-9884-DC7C587E2EAB}"/>
                </a:ext>
              </a:extLst>
            </p:cNvPr>
            <p:cNvSpPr/>
            <p:nvPr/>
          </p:nvSpPr>
          <p:spPr>
            <a:xfrm>
              <a:off x="908337" y="1249784"/>
              <a:ext cx="164540" cy="65181"/>
            </a:xfrm>
            <a:custGeom>
              <a:avLst/>
              <a:gdLst>
                <a:gd name="connsiteX0" fmla="*/ 338 w 164540"/>
                <a:gd name="connsiteY0" fmla="*/ 61122 h 65181"/>
                <a:gd name="connsiteX1" fmla="*/ 6049 w 164540"/>
                <a:gd name="connsiteY1" fmla="*/ 65182 h 65181"/>
                <a:gd name="connsiteX2" fmla="*/ 8037 w 164540"/>
                <a:gd name="connsiteY2" fmla="*/ 64844 h 65181"/>
                <a:gd name="connsiteX3" fmla="*/ 160480 w 164540"/>
                <a:gd name="connsiteY3" fmla="*/ 11761 h 65181"/>
                <a:gd name="connsiteX4" fmla="*/ 164202 w 164540"/>
                <a:gd name="connsiteY4" fmla="*/ 4060 h 65181"/>
                <a:gd name="connsiteX5" fmla="*/ 156503 w 164540"/>
                <a:gd name="connsiteY5" fmla="*/ 338 h 65181"/>
                <a:gd name="connsiteX6" fmla="*/ 4060 w 164540"/>
                <a:gd name="connsiteY6" fmla="*/ 53422 h 65181"/>
                <a:gd name="connsiteX7" fmla="*/ 338 w 164540"/>
                <a:gd name="connsiteY7" fmla="*/ 61122 h 6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540" h="65181">
                  <a:moveTo>
                    <a:pt x="338" y="61122"/>
                  </a:moveTo>
                  <a:cubicBezTo>
                    <a:pt x="1207" y="63618"/>
                    <a:pt x="3547" y="65182"/>
                    <a:pt x="6049" y="65182"/>
                  </a:cubicBezTo>
                  <a:cubicBezTo>
                    <a:pt x="6709" y="65182"/>
                    <a:pt x="7379" y="65073"/>
                    <a:pt x="8037" y="64844"/>
                  </a:cubicBezTo>
                  <a:lnTo>
                    <a:pt x="160480" y="11761"/>
                  </a:lnTo>
                  <a:cubicBezTo>
                    <a:pt x="163634" y="10662"/>
                    <a:pt x="165301" y="7215"/>
                    <a:pt x="164202" y="4060"/>
                  </a:cubicBezTo>
                  <a:cubicBezTo>
                    <a:pt x="163103" y="905"/>
                    <a:pt x="159653" y="-761"/>
                    <a:pt x="156503" y="338"/>
                  </a:cubicBezTo>
                  <a:lnTo>
                    <a:pt x="4060" y="53422"/>
                  </a:lnTo>
                  <a:cubicBezTo>
                    <a:pt x="906" y="54520"/>
                    <a:pt x="-760" y="57968"/>
                    <a:pt x="338" y="61122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0" name="Text Placeholder 3">
            <a:extLst>
              <a:ext uri="{FF2B5EF4-FFF2-40B4-BE49-F238E27FC236}">
                <a16:creationId xmlns:a16="http://schemas.microsoft.com/office/drawing/2014/main" xmlns="" id="{A5E68E12-8AC4-9649-83AD-B7447CCEC51A}"/>
              </a:ext>
            </a:extLst>
          </p:cNvPr>
          <p:cNvSpPr txBox="1">
            <a:spLocks noChangeArrowheads="1"/>
          </p:cNvSpPr>
          <p:nvPr/>
        </p:nvSpPr>
        <p:spPr>
          <a:xfrm>
            <a:off x="6418683" y="1055489"/>
            <a:ext cx="1886305" cy="261588"/>
          </a:xfrm>
          <a:prstGeom prst="rect">
            <a:avLst/>
          </a:prstGeom>
        </p:spPr>
        <p:txBody>
          <a:bodyPr wrap="square" lIns="91420" tIns="45709" rIns="91420" bIns="45709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altLang="en-US" sz="1100" dirty="0" smtClean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 ЗАСТАХОВАННЫХ</a:t>
            </a:r>
            <a:endParaRPr lang="ru-RU" altLang="en-US" sz="110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2207" y="1109417"/>
            <a:ext cx="5234139" cy="357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ДОЛЯ ПАЦИЕНТОВ ВЗЯТЫХ ПОД ДН В ГОД ЗАБОЛЕВАНИЯ</a:t>
            </a:r>
            <a:endParaRPr lang="ru-RU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AutoShape 2" descr="https://i.pinimg.com/originals/47/ee/44/47ee4494ce82515770bfa7c62e4a997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xmlns="" id="{3B39F3B0-709C-0E4D-BB16-E769E4A2A2D5}"/>
              </a:ext>
            </a:extLst>
          </p:cNvPr>
          <p:cNvGrpSpPr/>
          <p:nvPr/>
        </p:nvGrpSpPr>
        <p:grpSpPr>
          <a:xfrm>
            <a:off x="7297492" y="-645966"/>
            <a:ext cx="4598536" cy="5984958"/>
            <a:chOff x="7503063" y="-675727"/>
            <a:chExt cx="4392304" cy="5984958"/>
          </a:xfrm>
        </p:grpSpPr>
        <p:sp>
          <p:nvSpPr>
            <p:cNvPr id="84" name="Полилиния 83">
              <a:extLst>
                <a:ext uri="{FF2B5EF4-FFF2-40B4-BE49-F238E27FC236}">
                  <a16:creationId xmlns:a16="http://schemas.microsoft.com/office/drawing/2014/main" xmlns="" id="{11E72A56-631B-FD4B-8B06-CFC7CDA0A5A2}"/>
                </a:ext>
              </a:extLst>
            </p:cNvPr>
            <p:cNvSpPr>
              <a:spLocks noChangeAspect="1"/>
            </p:cNvSpPr>
            <p:nvPr/>
          </p:nvSpPr>
          <p:spPr>
            <a:xfrm rot="2398938">
              <a:off x="7776463" y="1661681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6289E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xmlns="" id="{F9430DC9-AFBA-3248-ADE4-D05CF33CD69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7503063" y="824025"/>
              <a:ext cx="3508485" cy="3508485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:a16="http://schemas.microsoft.com/office/drawing/2014/main" xmlns="" id="{5B172340-9E72-A44F-8B8F-B4090CA7FFFC}"/>
                </a:ext>
              </a:extLst>
            </p:cNvPr>
            <p:cNvSpPr>
              <a:spLocks noChangeAspect="1"/>
            </p:cNvSpPr>
            <p:nvPr/>
          </p:nvSpPr>
          <p:spPr>
            <a:xfrm rot="3211343">
              <a:off x="8247817" y="-675727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82593098-2210-4F41-AEE0-AA5C02B02283}"/>
              </a:ext>
            </a:extLst>
          </p:cNvPr>
          <p:cNvGrpSpPr>
            <a:grpSpLocks noChangeAspect="1"/>
          </p:cNvGrpSpPr>
          <p:nvPr/>
        </p:nvGrpSpPr>
        <p:grpSpPr>
          <a:xfrm>
            <a:off x="8186401" y="268289"/>
            <a:ext cx="778213" cy="438277"/>
            <a:chOff x="526938" y="499263"/>
            <a:chExt cx="2789695" cy="1571112"/>
          </a:xfrm>
          <a:effectLst/>
        </p:grpSpPr>
        <p:sp>
          <p:nvSpPr>
            <p:cNvPr id="64" name="Скругленный прямоугольник 63">
              <a:extLst>
                <a:ext uri="{FF2B5EF4-FFF2-40B4-BE49-F238E27FC236}">
                  <a16:creationId xmlns:a16="http://schemas.microsoft.com/office/drawing/2014/main" xmlns="" id="{3349F299-C9D8-534F-A51B-E7B40C2A97FB}"/>
                </a:ext>
              </a:extLst>
            </p:cNvPr>
            <p:cNvSpPr/>
            <p:nvPr/>
          </p:nvSpPr>
          <p:spPr>
            <a:xfrm>
              <a:off x="526938" y="499263"/>
              <a:ext cx="2789695" cy="1571112"/>
            </a:xfrm>
            <a:prstGeom prst="roundRect">
              <a:avLst>
                <a:gd name="adj" fmla="val 40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Picture 2">
              <a:extLst>
                <a:ext uri="{FF2B5EF4-FFF2-40B4-BE49-F238E27FC236}">
                  <a16:creationId xmlns:a16="http://schemas.microsoft.com/office/drawing/2014/main" xmlns="" id="{4B0D5C2D-5627-534E-81DA-02F452356B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38" y="499263"/>
              <a:ext cx="2789695" cy="1571112"/>
            </a:xfrm>
            <a:prstGeom prst="roundRect">
              <a:avLst>
                <a:gd name="adj" fmla="val 4459"/>
              </a:avLst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372943" y="931264"/>
            <a:ext cx="626835" cy="882804"/>
            <a:chOff x="536687" y="1317077"/>
            <a:chExt cx="626835" cy="882804"/>
          </a:xfrm>
        </p:grpSpPr>
        <p:sp>
          <p:nvSpPr>
            <p:cNvPr id="28" name="Прямоугольник с двумя скругленными соседними углами 27">
              <a:extLst>
                <a:ext uri="{FF2B5EF4-FFF2-40B4-BE49-F238E27FC236}">
                  <a16:creationId xmlns:a16="http://schemas.microsoft.com/office/drawing/2014/main" xmlns="" id="{CFD72341-77E4-A449-8A57-5FC5441CC4FE}"/>
                </a:ext>
              </a:extLst>
            </p:cNvPr>
            <p:cNvSpPr/>
            <p:nvPr/>
          </p:nvSpPr>
          <p:spPr>
            <a:xfrm rot="10800000">
              <a:off x="536687" y="1317077"/>
              <a:ext cx="626835" cy="882804"/>
            </a:xfrm>
            <a:prstGeom prst="round2SameRect">
              <a:avLst/>
            </a:prstGeom>
            <a:solidFill>
              <a:srgbClr val="4867B1">
                <a:alpha val="80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0" tIns="45709" rIns="91420" bIns="45709"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>
              <a:extLst>
                <a:ext uri="{FF2B5EF4-FFF2-40B4-BE49-F238E27FC236}">
                  <a16:creationId xmlns="" xmlns:a16="http://schemas.microsoft.com/office/drawing/2014/main" id="{0D3A7CBB-ADD9-1546-B04E-4F3F7412FA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4199" y="1457080"/>
              <a:ext cx="571812" cy="571812"/>
            </a:xfrm>
            <a:prstGeom prst="ellipse">
              <a:avLst/>
            </a:prstGeom>
            <a:gradFill>
              <a:gsLst>
                <a:gs pos="0">
                  <a:srgbClr val="3F904B">
                    <a:lumMod val="55000"/>
                  </a:srgbClr>
                </a:gs>
                <a:gs pos="100000">
                  <a:srgbClr val="3F904B"/>
                </a:gs>
              </a:gsLst>
              <a:lin ang="16200000" scaled="1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0" tIns="45709" rIns="91420" bIns="45709"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xmlns="" id="{1A2A04B9-DC02-F340-BC6F-0E91319C2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686475" y="1584672"/>
              <a:ext cx="308746" cy="323661"/>
            </a:xfrm>
            <a:prstGeom prst="rect">
              <a:avLst/>
            </a:prstGeom>
          </p:spPr>
        </p:pic>
      </p:grp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23850" y="4767264"/>
            <a:ext cx="5791202" cy="273844"/>
          </a:xfrm>
        </p:spPr>
        <p:txBody>
          <a:bodyPr/>
          <a:lstStyle/>
          <a:p>
            <a:pPr algn="l"/>
            <a:r>
              <a:rPr lang="ru-RU" dirty="0" smtClean="0"/>
              <a:t>По данным учета Хабаровского краевого фонда обязательного медицинского страхования</a:t>
            </a:r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302296232"/>
              </p:ext>
            </p:extLst>
          </p:nvPr>
        </p:nvGraphicFramePr>
        <p:xfrm>
          <a:off x="251160" y="2279904"/>
          <a:ext cx="4656120" cy="2560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934B-3407-044B-9575-485FFA08975B}" type="slidenum">
              <a:rPr lang="ru-RU" smtClean="0"/>
              <a:t>17</a:t>
            </a:fld>
            <a:endParaRPr lang="ru-RU"/>
          </a:p>
        </p:txBody>
      </p:sp>
      <p:graphicFrame>
        <p:nvGraphicFramePr>
          <p:cNvPr id="51" name="Диаграмма 50"/>
          <p:cNvGraphicFramePr/>
          <p:nvPr>
            <p:extLst>
              <p:ext uri="{D42A27DB-BD31-4B8C-83A1-F6EECF244321}">
                <p14:modId xmlns:p14="http://schemas.microsoft.com/office/powerpoint/2010/main" val="1562777516"/>
              </p:ext>
            </p:extLst>
          </p:nvPr>
        </p:nvGraphicFramePr>
        <p:xfrm>
          <a:off x="4828032" y="2249424"/>
          <a:ext cx="3072384" cy="258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cxnSp>
        <p:nvCxnSpPr>
          <p:cNvPr id="52" name="Прямая соединительная линия 51"/>
          <p:cNvCxnSpPr/>
          <p:nvPr/>
        </p:nvCxnSpPr>
        <p:spPr>
          <a:xfrm flipV="1">
            <a:off x="6288286" y="3070316"/>
            <a:ext cx="0" cy="1376928"/>
          </a:xfrm>
          <a:prstGeom prst="line">
            <a:avLst/>
          </a:prstGeom>
          <a:ln>
            <a:solidFill>
              <a:srgbClr val="E5F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858256" y="1676112"/>
            <a:ext cx="1572768" cy="445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ОКС +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COVID-19</a:t>
            </a:r>
            <a:endParaRPr lang="ru-RU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999778" y="1676112"/>
            <a:ext cx="1426430" cy="445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ОКС</a:t>
            </a:r>
            <a:endParaRPr lang="ru-RU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16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A4CCF6DE-B92F-E143-95A4-6CAF03E1107E}"/>
              </a:ext>
            </a:extLst>
          </p:cNvPr>
          <p:cNvSpPr/>
          <p:nvPr/>
        </p:nvSpPr>
        <p:spPr>
          <a:xfrm>
            <a:off x="274320" y="944880"/>
            <a:ext cx="2949882" cy="3755233"/>
          </a:xfrm>
          <a:prstGeom prst="roundRect">
            <a:avLst>
              <a:gd name="adj" fmla="val 2904"/>
            </a:avLst>
          </a:prstGeom>
          <a:solidFill>
            <a:srgbClr val="4867B1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D74FC9-A265-3244-9766-D21BEDCCD89D}"/>
              </a:ext>
            </a:extLst>
          </p:cNvPr>
          <p:cNvSpPr/>
          <p:nvPr/>
        </p:nvSpPr>
        <p:spPr>
          <a:xfrm>
            <a:off x="432816" y="141516"/>
            <a:ext cx="7743466" cy="861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0" tIns="45709" rIns="91420" bIns="45709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МО, 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НЕ ОРГАНИЗОВАВШИЕ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ДИСПАНСЕРНОЕ НАБЛЮДЕНИЕ ПРИКРЕПЛЕННЫХ ПАЦИЕНТОВ ПОСЛЕ ОКС</a:t>
            </a:r>
          </a:p>
          <a:p>
            <a:pPr>
              <a:lnSpc>
                <a:spcPts val="2000"/>
              </a:lnSpc>
            </a:pP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(2019 </a:t>
            </a: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– 2021 ГГ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.)</a:t>
            </a:r>
            <a:endParaRPr lang="ru-RU" sz="16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9EBF1D3-904C-9F43-AF87-2485D2192D8D}"/>
              </a:ext>
            </a:extLst>
          </p:cNvPr>
          <p:cNvSpPr>
            <a:spLocks noChangeAspect="1"/>
          </p:cNvSpPr>
          <p:nvPr/>
        </p:nvSpPr>
        <p:spPr>
          <a:xfrm>
            <a:off x="8552863" y="4634087"/>
            <a:ext cx="411750" cy="411750"/>
          </a:xfrm>
          <a:prstGeom prst="ellipse">
            <a:avLst/>
          </a:prstGeom>
          <a:gradFill>
            <a:gsLst>
              <a:gs pos="0">
                <a:srgbClr val="3F904B">
                  <a:lumMod val="55000"/>
                </a:srgbClr>
              </a:gs>
              <a:gs pos="100000">
                <a:srgbClr val="3F904B"/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xmlns="" id="{BFECC348-0688-C443-8F30-734D67047D88}"/>
              </a:ext>
            </a:extLst>
          </p:cNvPr>
          <p:cNvCxnSpPr>
            <a:cxnSpLocks/>
          </p:cNvCxnSpPr>
          <p:nvPr/>
        </p:nvCxnSpPr>
        <p:spPr>
          <a:xfrm>
            <a:off x="323850" y="4844376"/>
            <a:ext cx="7892498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F78F8755-E287-7D40-967A-F26AD9FFE559}"/>
              </a:ext>
            </a:extLst>
          </p:cNvPr>
          <p:cNvGrpSpPr/>
          <p:nvPr/>
        </p:nvGrpSpPr>
        <p:grpSpPr>
          <a:xfrm>
            <a:off x="8583947" y="1072472"/>
            <a:ext cx="338554" cy="3422915"/>
            <a:chOff x="8583944" y="1072470"/>
            <a:chExt cx="338554" cy="34229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E89183D-6CCB-D341-AB98-F9B51102D18D}"/>
                </a:ext>
              </a:extLst>
            </p:cNvPr>
            <p:cNvSpPr txBox="1"/>
            <p:nvPr/>
          </p:nvSpPr>
          <p:spPr>
            <a:xfrm rot="16200000">
              <a:off x="7543658" y="2615114"/>
              <a:ext cx="241912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000" b="1" dirty="0" err="1">
                  <a:solidFill>
                    <a:schemeClr val="bg2">
                      <a:lumMod val="75000"/>
                    </a:schemeClr>
                  </a:solidFill>
                </a:rPr>
                <a:t>Пузакова</a:t>
              </a:r>
              <a:r>
                <a:rPr lang="ru-RU" sz="1000" b="1" dirty="0">
                  <a:solidFill>
                    <a:schemeClr val="bg2">
                      <a:lumMod val="75000"/>
                    </a:schemeClr>
                  </a:solidFill>
                </a:rPr>
                <a:t> Елена Викторовна</a:t>
              </a:r>
            </a:p>
            <a:p>
              <a:pPr algn="ctr"/>
              <a:r>
                <a:rPr lang="ru-RU" sz="600" dirty="0">
                  <a:solidFill>
                    <a:schemeClr val="bg2">
                      <a:lumMod val="75000"/>
                    </a:schemeClr>
                  </a:solidFill>
                </a:rPr>
                <a:t>Директор Хабаровского краевого фонда ОМС</a:t>
              </a:r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xmlns="" id="{C054D20C-6B5E-B243-8888-898F4AC46F66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1072470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xmlns="" id="{875503E9-57E7-934F-B707-404D105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3891745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72F354C6-51AD-6C4B-AA95-58F03B219388}"/>
              </a:ext>
            </a:extLst>
          </p:cNvPr>
          <p:cNvSpPr/>
          <p:nvPr/>
        </p:nvSpPr>
        <p:spPr>
          <a:xfrm>
            <a:off x="274319" y="2143752"/>
            <a:ext cx="804747" cy="2111393"/>
          </a:xfrm>
          <a:prstGeom prst="roundRect">
            <a:avLst>
              <a:gd name="adj" fmla="val 8630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D71E31C2-BE2C-D546-992F-4E23196F5AB3}"/>
              </a:ext>
            </a:extLst>
          </p:cNvPr>
          <p:cNvSpPr/>
          <p:nvPr/>
        </p:nvSpPr>
        <p:spPr>
          <a:xfrm>
            <a:off x="966799" y="944880"/>
            <a:ext cx="7426879" cy="3755233"/>
          </a:xfrm>
          <a:prstGeom prst="roundRect">
            <a:avLst>
              <a:gd name="adj" fmla="val 2904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866711"/>
              </p:ext>
            </p:extLst>
          </p:nvPr>
        </p:nvGraphicFramePr>
        <p:xfrm>
          <a:off x="1143793" y="1188720"/>
          <a:ext cx="6713951" cy="32064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5157"/>
                <a:gridCol w="920021"/>
                <a:gridCol w="1060261"/>
                <a:gridCol w="1048512"/>
              </a:tblGrid>
              <a:tr h="670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Наименование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медицинской организации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</a:t>
                      </a:r>
                      <a:r>
                        <a:rPr lang="ru-RU" sz="14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кв. 2021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</a:tr>
              <a:tr h="3493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Аяно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-Майская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ЦРБ"</a:t>
                      </a: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3493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Тугуро-Чумиканская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ЦРБ"</a:t>
                      </a: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3493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Князе-Волконская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РБ"</a:t>
                      </a: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3493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Верхнебуреинская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ЦРБ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98,8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96,0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93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Советско-Гаванская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РБ"</a:t>
                      </a: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92,9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3493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Хабаровская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РБ</a:t>
                      </a: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98,9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98,3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92,5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39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Городская поликлиника № 15 Хабаровск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98,0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92,6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222A8A6A-1D52-2144-BC54-6360BE4F6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2621" y="1382859"/>
            <a:ext cx="531506" cy="53150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CBC9C8D9-ECEA-0B45-8093-E9D3E590CA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1395" y="2948121"/>
            <a:ext cx="522000" cy="522000"/>
          </a:xfrm>
          <a:prstGeom prst="rect">
            <a:avLst/>
          </a:prstGeom>
        </p:spPr>
      </p:pic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3B39F3B0-709C-0E4D-BB16-E769E4A2A2D5}"/>
              </a:ext>
            </a:extLst>
          </p:cNvPr>
          <p:cNvGrpSpPr/>
          <p:nvPr/>
        </p:nvGrpSpPr>
        <p:grpSpPr>
          <a:xfrm>
            <a:off x="7315599" y="-693961"/>
            <a:ext cx="4598536" cy="5984958"/>
            <a:chOff x="7503063" y="-675727"/>
            <a:chExt cx="4392304" cy="5984958"/>
          </a:xfrm>
        </p:grpSpPr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xmlns="" id="{11E72A56-631B-FD4B-8B06-CFC7CDA0A5A2}"/>
                </a:ext>
              </a:extLst>
            </p:cNvPr>
            <p:cNvSpPr>
              <a:spLocks noChangeAspect="1"/>
            </p:cNvSpPr>
            <p:nvPr/>
          </p:nvSpPr>
          <p:spPr>
            <a:xfrm rot="2398938">
              <a:off x="7776463" y="1661681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6289E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8" name="Полилиния 57">
              <a:extLst>
                <a:ext uri="{FF2B5EF4-FFF2-40B4-BE49-F238E27FC236}">
                  <a16:creationId xmlns:a16="http://schemas.microsoft.com/office/drawing/2014/main" xmlns="" id="{F9430DC9-AFBA-3248-ADE4-D05CF33CD69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7503063" y="824025"/>
              <a:ext cx="3508485" cy="3508485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9" name="Полилиния 58">
              <a:extLst>
                <a:ext uri="{FF2B5EF4-FFF2-40B4-BE49-F238E27FC236}">
                  <a16:creationId xmlns:a16="http://schemas.microsoft.com/office/drawing/2014/main" xmlns="" id="{5B172340-9E72-A44F-8B8F-B4090CA7FFFC}"/>
                </a:ext>
              </a:extLst>
            </p:cNvPr>
            <p:cNvSpPr>
              <a:spLocks noChangeAspect="1"/>
            </p:cNvSpPr>
            <p:nvPr/>
          </p:nvSpPr>
          <p:spPr>
            <a:xfrm rot="3211343">
              <a:off x="8247817" y="-675727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82593098-2210-4F41-AEE0-AA5C02B02283}"/>
              </a:ext>
            </a:extLst>
          </p:cNvPr>
          <p:cNvGrpSpPr>
            <a:grpSpLocks noChangeAspect="1"/>
          </p:cNvGrpSpPr>
          <p:nvPr/>
        </p:nvGrpSpPr>
        <p:grpSpPr>
          <a:xfrm>
            <a:off x="8186401" y="268289"/>
            <a:ext cx="778213" cy="438277"/>
            <a:chOff x="526938" y="499263"/>
            <a:chExt cx="2789695" cy="1571112"/>
          </a:xfrm>
          <a:effectLst/>
        </p:grpSpPr>
        <p:sp>
          <p:nvSpPr>
            <p:cNvPr id="25" name="Скругленный прямоугольник 24">
              <a:extLst>
                <a:ext uri="{FF2B5EF4-FFF2-40B4-BE49-F238E27FC236}">
                  <a16:creationId xmlns:a16="http://schemas.microsoft.com/office/drawing/2014/main" xmlns="" id="{3349F299-C9D8-534F-A51B-E7B40C2A97FB}"/>
                </a:ext>
              </a:extLst>
            </p:cNvPr>
            <p:cNvSpPr/>
            <p:nvPr/>
          </p:nvSpPr>
          <p:spPr>
            <a:xfrm>
              <a:off x="526938" y="499263"/>
              <a:ext cx="2789695" cy="1571112"/>
            </a:xfrm>
            <a:prstGeom prst="roundRect">
              <a:avLst>
                <a:gd name="adj" fmla="val 40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xmlns="" id="{4B0D5C2D-5627-534E-81DA-02F452356B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38" y="499263"/>
              <a:ext cx="2789695" cy="1571112"/>
            </a:xfrm>
            <a:prstGeom prst="roundRect">
              <a:avLst>
                <a:gd name="adj" fmla="val 4459"/>
              </a:avLst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74320" y="4767264"/>
            <a:ext cx="5840732" cy="273844"/>
          </a:xfrm>
        </p:spPr>
        <p:txBody>
          <a:bodyPr/>
          <a:lstStyle/>
          <a:p>
            <a:pPr algn="l"/>
            <a:r>
              <a:rPr lang="ru-RU" dirty="0" smtClean="0"/>
              <a:t>По данным учета Хабаровского краевого фонда обязательного медицинского страхования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934B-3407-044B-9575-485FFA08975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36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D74FC9-A265-3244-9766-D21BEDCCD89D}"/>
              </a:ext>
            </a:extLst>
          </p:cNvPr>
          <p:cNvSpPr/>
          <p:nvPr/>
        </p:nvSpPr>
        <p:spPr>
          <a:xfrm>
            <a:off x="227206" y="201230"/>
            <a:ext cx="6934933" cy="1107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0" tIns="45709" rIns="91420" bIns="45709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РЕЗУЛЬТАТЫ</a:t>
            </a:r>
            <a:r>
              <a:rPr lang="ru-RU" sz="16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ЭКСПЕРТИЗЫ КАЧЕСТВА МЕДИЦИНСКОЙ 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ПОМОЩИ (ЭКМП),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ОКАЗАННОЙ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ПАЦИЕНТАМ </a:t>
            </a: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С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ОКС В УСЛОВИЯХ КС</a:t>
            </a:r>
          </a:p>
          <a:p>
            <a:pPr>
              <a:lnSpc>
                <a:spcPts val="2000"/>
              </a:lnSpc>
            </a:pP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(2019 </a:t>
            </a: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– 2021 ГГ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.)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9EBF1D3-904C-9F43-AF87-2485D2192D8D}"/>
              </a:ext>
            </a:extLst>
          </p:cNvPr>
          <p:cNvSpPr>
            <a:spLocks noChangeAspect="1"/>
          </p:cNvSpPr>
          <p:nvPr/>
        </p:nvSpPr>
        <p:spPr>
          <a:xfrm>
            <a:off x="8552863" y="4634087"/>
            <a:ext cx="411750" cy="411750"/>
          </a:xfrm>
          <a:prstGeom prst="ellipse">
            <a:avLst/>
          </a:prstGeom>
          <a:gradFill>
            <a:gsLst>
              <a:gs pos="0">
                <a:srgbClr val="3F904B">
                  <a:lumMod val="55000"/>
                </a:srgbClr>
              </a:gs>
              <a:gs pos="100000">
                <a:srgbClr val="3F904B"/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xmlns="" id="{BFECC348-0688-C443-8F30-734D67047D88}"/>
              </a:ext>
            </a:extLst>
          </p:cNvPr>
          <p:cNvCxnSpPr>
            <a:cxnSpLocks/>
          </p:cNvCxnSpPr>
          <p:nvPr/>
        </p:nvCxnSpPr>
        <p:spPr>
          <a:xfrm>
            <a:off x="323850" y="4844376"/>
            <a:ext cx="7892498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F78F8755-E287-7D40-967A-F26AD9FFE559}"/>
              </a:ext>
            </a:extLst>
          </p:cNvPr>
          <p:cNvGrpSpPr/>
          <p:nvPr/>
        </p:nvGrpSpPr>
        <p:grpSpPr>
          <a:xfrm>
            <a:off x="8583947" y="1072472"/>
            <a:ext cx="338554" cy="3422915"/>
            <a:chOff x="8583944" y="1072470"/>
            <a:chExt cx="338554" cy="34229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E89183D-6CCB-D341-AB98-F9B51102D18D}"/>
                </a:ext>
              </a:extLst>
            </p:cNvPr>
            <p:cNvSpPr txBox="1"/>
            <p:nvPr/>
          </p:nvSpPr>
          <p:spPr>
            <a:xfrm rot="16200000">
              <a:off x="7543658" y="2615114"/>
              <a:ext cx="241912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000" b="1" dirty="0" err="1">
                  <a:solidFill>
                    <a:schemeClr val="bg2">
                      <a:lumMod val="75000"/>
                    </a:schemeClr>
                  </a:solidFill>
                </a:rPr>
                <a:t>Пузакова</a:t>
              </a:r>
              <a:r>
                <a:rPr lang="ru-RU" sz="1000" b="1" dirty="0">
                  <a:solidFill>
                    <a:schemeClr val="bg2">
                      <a:lumMod val="75000"/>
                    </a:schemeClr>
                  </a:solidFill>
                </a:rPr>
                <a:t> Елена Викторовна</a:t>
              </a:r>
            </a:p>
            <a:p>
              <a:pPr algn="ctr"/>
              <a:r>
                <a:rPr lang="ru-RU" sz="600" dirty="0">
                  <a:solidFill>
                    <a:schemeClr val="bg2">
                      <a:lumMod val="75000"/>
                    </a:schemeClr>
                  </a:solidFill>
                </a:rPr>
                <a:t>Директор Хабаровского краевого фонда ОМС</a:t>
              </a:r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xmlns="" id="{C054D20C-6B5E-B243-8888-898F4AC46F66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1072470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xmlns="" id="{875503E9-57E7-934F-B707-404D105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3891745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xmlns="" id="{6DDE88C6-72FE-D341-928F-6C91302FCD02}"/>
              </a:ext>
            </a:extLst>
          </p:cNvPr>
          <p:cNvSpPr/>
          <p:nvPr/>
        </p:nvSpPr>
        <p:spPr>
          <a:xfrm>
            <a:off x="323445" y="1380500"/>
            <a:ext cx="8064498" cy="3253587"/>
          </a:xfrm>
          <a:prstGeom prst="roundRect">
            <a:avLst>
              <a:gd name="adj" fmla="val 290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>
            <a:extLst>
              <a:ext uri="{FF2B5EF4-FFF2-40B4-BE49-F238E27FC236}">
                <a16:creationId xmlns:a16="http://schemas.microsoft.com/office/drawing/2014/main" xmlns="" id="{C5D4CAEF-8F36-AB47-AA0B-65F471176420}"/>
              </a:ext>
            </a:extLst>
          </p:cNvPr>
          <p:cNvSpPr/>
          <p:nvPr/>
        </p:nvSpPr>
        <p:spPr>
          <a:xfrm>
            <a:off x="7265490" y="1244294"/>
            <a:ext cx="36000" cy="1923593"/>
          </a:xfrm>
          <a:prstGeom prst="roundRect">
            <a:avLst>
              <a:gd name="adj" fmla="val 50000"/>
            </a:avLst>
          </a:prstGeom>
          <a:solidFill>
            <a:srgbClr val="4867B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61" name="Стрелка вниз 60">
            <a:extLst>
              <a:ext uri="{FF2B5EF4-FFF2-40B4-BE49-F238E27FC236}">
                <a16:creationId xmlns:a16="http://schemas.microsoft.com/office/drawing/2014/main" xmlns="" id="{D43DCEEF-F703-D944-9FA8-24CFC1F89611}"/>
              </a:ext>
            </a:extLst>
          </p:cNvPr>
          <p:cNvSpPr/>
          <p:nvPr/>
        </p:nvSpPr>
        <p:spPr>
          <a:xfrm flipV="1">
            <a:off x="2715928" y="2067061"/>
            <a:ext cx="139224" cy="1725767"/>
          </a:xfrm>
          <a:prstGeom prst="downArrow">
            <a:avLst>
              <a:gd name="adj1" fmla="val 50000"/>
              <a:gd name="adj2" fmla="val 100521"/>
            </a:avLst>
          </a:prstGeom>
          <a:noFill/>
          <a:ln w="127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с двумя скругленными соседними углами 27">
            <a:extLst>
              <a:ext uri="{FF2B5EF4-FFF2-40B4-BE49-F238E27FC236}">
                <a16:creationId xmlns:a16="http://schemas.microsoft.com/office/drawing/2014/main" xmlns="" id="{CFD72341-77E4-A449-8A57-5FC5441CC4FE}"/>
              </a:ext>
            </a:extLst>
          </p:cNvPr>
          <p:cNvSpPr/>
          <p:nvPr/>
        </p:nvSpPr>
        <p:spPr>
          <a:xfrm rot="10800000">
            <a:off x="484710" y="1233768"/>
            <a:ext cx="626835" cy="748728"/>
          </a:xfrm>
          <a:prstGeom prst="round2SameRect">
            <a:avLst/>
          </a:prstGeom>
          <a:solidFill>
            <a:srgbClr val="4867B1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CEFAA6CA-B30B-F24B-81BF-7AA7BA1B5E59}"/>
              </a:ext>
            </a:extLst>
          </p:cNvPr>
          <p:cNvSpPr/>
          <p:nvPr/>
        </p:nvSpPr>
        <p:spPr>
          <a:xfrm>
            <a:off x="5899181" y="1109678"/>
            <a:ext cx="2462417" cy="3278339"/>
          </a:xfrm>
          <a:prstGeom prst="roundRect">
            <a:avLst>
              <a:gd name="adj" fmla="val 5791"/>
            </a:avLst>
          </a:prstGeom>
          <a:solidFill>
            <a:srgbClr val="3F904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grpSp>
        <p:nvGrpSpPr>
          <p:cNvPr id="31" name="Рисунок 2">
            <a:extLst>
              <a:ext uri="{FF2B5EF4-FFF2-40B4-BE49-F238E27FC236}">
                <a16:creationId xmlns:a16="http://schemas.microsoft.com/office/drawing/2014/main" xmlns="" id="{3FC60B41-068E-ED4D-9C80-F56FB34B0EF9}"/>
              </a:ext>
            </a:extLst>
          </p:cNvPr>
          <p:cNvGrpSpPr>
            <a:grpSpLocks noChangeAspect="1"/>
          </p:cNvGrpSpPr>
          <p:nvPr/>
        </p:nvGrpSpPr>
        <p:grpSpPr>
          <a:xfrm>
            <a:off x="6012874" y="1341101"/>
            <a:ext cx="323537" cy="532172"/>
            <a:chOff x="908337" y="1218554"/>
            <a:chExt cx="168098" cy="281373"/>
          </a:xfrm>
          <a:solidFill>
            <a:schemeClr val="bg1"/>
          </a:solidFill>
        </p:grpSpPr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xmlns="" id="{66B25742-7EF7-5741-AEEE-7822C978ADB3}"/>
                </a:ext>
              </a:extLst>
            </p:cNvPr>
            <p:cNvSpPr/>
            <p:nvPr/>
          </p:nvSpPr>
          <p:spPr>
            <a:xfrm>
              <a:off x="924680" y="1401968"/>
              <a:ext cx="12365" cy="12365"/>
            </a:xfrm>
            <a:custGeom>
              <a:avLst/>
              <a:gdLst>
                <a:gd name="connsiteX0" fmla="*/ 12366 w 12365"/>
                <a:gd name="connsiteY0" fmla="*/ 6183 h 12365"/>
                <a:gd name="connsiteX1" fmla="*/ 6183 w 12365"/>
                <a:gd name="connsiteY1" fmla="*/ 12366 h 12365"/>
                <a:gd name="connsiteX2" fmla="*/ 0 w 12365"/>
                <a:gd name="connsiteY2" fmla="*/ 6183 h 12365"/>
                <a:gd name="connsiteX3" fmla="*/ 6183 w 12365"/>
                <a:gd name="connsiteY3" fmla="*/ 0 h 12365"/>
                <a:gd name="connsiteX4" fmla="*/ 12366 w 12365"/>
                <a:gd name="connsiteY4" fmla="*/ 6183 h 1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5" h="12365">
                  <a:moveTo>
                    <a:pt x="12366" y="6183"/>
                  </a:moveTo>
                  <a:cubicBezTo>
                    <a:pt x="12366" y="9597"/>
                    <a:pt x="9597" y="12366"/>
                    <a:pt x="6183" y="12366"/>
                  </a:cubicBezTo>
                  <a:cubicBezTo>
                    <a:pt x="2768" y="12366"/>
                    <a:pt x="0" y="9597"/>
                    <a:pt x="0" y="6183"/>
                  </a:cubicBezTo>
                  <a:cubicBezTo>
                    <a:pt x="0" y="2768"/>
                    <a:pt x="2768" y="0"/>
                    <a:pt x="6183" y="0"/>
                  </a:cubicBezTo>
                  <a:cubicBezTo>
                    <a:pt x="9597" y="0"/>
                    <a:pt x="12366" y="2768"/>
                    <a:pt x="12366" y="6183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33">
              <a:extLst>
                <a:ext uri="{FF2B5EF4-FFF2-40B4-BE49-F238E27FC236}">
                  <a16:creationId xmlns:a16="http://schemas.microsoft.com/office/drawing/2014/main" xmlns="" id="{034B8ECF-5C27-D048-B046-1EAA3F66660A}"/>
                </a:ext>
              </a:extLst>
            </p:cNvPr>
            <p:cNvSpPr/>
            <p:nvPr/>
          </p:nvSpPr>
          <p:spPr>
            <a:xfrm>
              <a:off x="986204" y="1401968"/>
              <a:ext cx="12365" cy="12365"/>
            </a:xfrm>
            <a:custGeom>
              <a:avLst/>
              <a:gdLst>
                <a:gd name="connsiteX0" fmla="*/ 12366 w 12365"/>
                <a:gd name="connsiteY0" fmla="*/ 6183 h 12365"/>
                <a:gd name="connsiteX1" fmla="*/ 6183 w 12365"/>
                <a:gd name="connsiteY1" fmla="*/ 12366 h 12365"/>
                <a:gd name="connsiteX2" fmla="*/ 0 w 12365"/>
                <a:gd name="connsiteY2" fmla="*/ 6183 h 12365"/>
                <a:gd name="connsiteX3" fmla="*/ 6183 w 12365"/>
                <a:gd name="connsiteY3" fmla="*/ 0 h 12365"/>
                <a:gd name="connsiteX4" fmla="*/ 12366 w 12365"/>
                <a:gd name="connsiteY4" fmla="*/ 6183 h 1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5" h="12365">
                  <a:moveTo>
                    <a:pt x="12366" y="6183"/>
                  </a:moveTo>
                  <a:cubicBezTo>
                    <a:pt x="12366" y="9597"/>
                    <a:pt x="9597" y="12366"/>
                    <a:pt x="6183" y="12366"/>
                  </a:cubicBezTo>
                  <a:cubicBezTo>
                    <a:pt x="2768" y="12366"/>
                    <a:pt x="0" y="9597"/>
                    <a:pt x="0" y="6183"/>
                  </a:cubicBezTo>
                  <a:cubicBezTo>
                    <a:pt x="0" y="2768"/>
                    <a:pt x="2768" y="0"/>
                    <a:pt x="6183" y="0"/>
                  </a:cubicBezTo>
                  <a:cubicBezTo>
                    <a:pt x="9597" y="0"/>
                    <a:pt x="12366" y="2768"/>
                    <a:pt x="12366" y="6183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xmlns="" id="{6E2886F2-CB8C-DF4E-80E8-C4B7DD5FBF0C}"/>
                </a:ext>
              </a:extLst>
            </p:cNvPr>
            <p:cNvSpPr/>
            <p:nvPr/>
          </p:nvSpPr>
          <p:spPr>
            <a:xfrm>
              <a:off x="1047727" y="1401968"/>
              <a:ext cx="12365" cy="12365"/>
            </a:xfrm>
            <a:custGeom>
              <a:avLst/>
              <a:gdLst>
                <a:gd name="connsiteX0" fmla="*/ 12366 w 12365"/>
                <a:gd name="connsiteY0" fmla="*/ 6183 h 12365"/>
                <a:gd name="connsiteX1" fmla="*/ 6183 w 12365"/>
                <a:gd name="connsiteY1" fmla="*/ 12366 h 12365"/>
                <a:gd name="connsiteX2" fmla="*/ 0 w 12365"/>
                <a:gd name="connsiteY2" fmla="*/ 6183 h 12365"/>
                <a:gd name="connsiteX3" fmla="*/ 6183 w 12365"/>
                <a:gd name="connsiteY3" fmla="*/ 0 h 12365"/>
                <a:gd name="connsiteX4" fmla="*/ 12366 w 12365"/>
                <a:gd name="connsiteY4" fmla="*/ 6183 h 1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5" h="12365">
                  <a:moveTo>
                    <a:pt x="12366" y="6183"/>
                  </a:moveTo>
                  <a:cubicBezTo>
                    <a:pt x="12366" y="9597"/>
                    <a:pt x="9597" y="12366"/>
                    <a:pt x="6183" y="12366"/>
                  </a:cubicBezTo>
                  <a:cubicBezTo>
                    <a:pt x="2768" y="12366"/>
                    <a:pt x="0" y="9597"/>
                    <a:pt x="0" y="6183"/>
                  </a:cubicBezTo>
                  <a:cubicBezTo>
                    <a:pt x="0" y="2768"/>
                    <a:pt x="2768" y="0"/>
                    <a:pt x="6183" y="0"/>
                  </a:cubicBezTo>
                  <a:cubicBezTo>
                    <a:pt x="9597" y="0"/>
                    <a:pt x="12366" y="2768"/>
                    <a:pt x="12366" y="6183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xmlns="" id="{62220E45-3FCF-3948-8CB6-87C0732228C1}"/>
                </a:ext>
              </a:extLst>
            </p:cNvPr>
            <p:cNvSpPr/>
            <p:nvPr/>
          </p:nvSpPr>
          <p:spPr>
            <a:xfrm>
              <a:off x="973427" y="1218554"/>
              <a:ext cx="70876" cy="12094"/>
            </a:xfrm>
            <a:custGeom>
              <a:avLst/>
              <a:gdLst>
                <a:gd name="connsiteX0" fmla="*/ 64829 w 70876"/>
                <a:gd name="connsiteY0" fmla="*/ 12095 h 12094"/>
                <a:gd name="connsiteX1" fmla="*/ 70876 w 70876"/>
                <a:gd name="connsiteY1" fmla="*/ 6047 h 12094"/>
                <a:gd name="connsiteX2" fmla="*/ 64829 w 70876"/>
                <a:gd name="connsiteY2" fmla="*/ 0 h 12094"/>
                <a:gd name="connsiteX3" fmla="*/ 6047 w 70876"/>
                <a:gd name="connsiteY3" fmla="*/ 0 h 12094"/>
                <a:gd name="connsiteX4" fmla="*/ 0 w 70876"/>
                <a:gd name="connsiteY4" fmla="*/ 6047 h 12094"/>
                <a:gd name="connsiteX5" fmla="*/ 6047 w 70876"/>
                <a:gd name="connsiteY5" fmla="*/ 12095 h 1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876" h="12094">
                  <a:moveTo>
                    <a:pt x="64829" y="12095"/>
                  </a:moveTo>
                  <a:cubicBezTo>
                    <a:pt x="68169" y="12095"/>
                    <a:pt x="70876" y="9388"/>
                    <a:pt x="70876" y="6047"/>
                  </a:cubicBezTo>
                  <a:cubicBezTo>
                    <a:pt x="70876" y="2707"/>
                    <a:pt x="68169" y="0"/>
                    <a:pt x="64829" y="0"/>
                  </a:cubicBezTo>
                  <a:lnTo>
                    <a:pt x="6047" y="0"/>
                  </a:lnTo>
                  <a:cubicBezTo>
                    <a:pt x="2708" y="0"/>
                    <a:pt x="0" y="2707"/>
                    <a:pt x="0" y="6047"/>
                  </a:cubicBezTo>
                  <a:cubicBezTo>
                    <a:pt x="0" y="9388"/>
                    <a:pt x="2708" y="12095"/>
                    <a:pt x="6047" y="12095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xmlns="" id="{BB104860-DE0B-A84E-A921-7A74AC2AAA49}"/>
                </a:ext>
              </a:extLst>
            </p:cNvPr>
            <p:cNvSpPr/>
            <p:nvPr/>
          </p:nvSpPr>
          <p:spPr>
            <a:xfrm>
              <a:off x="909227" y="1458574"/>
              <a:ext cx="135076" cy="12094"/>
            </a:xfrm>
            <a:custGeom>
              <a:avLst/>
              <a:gdLst>
                <a:gd name="connsiteX0" fmla="*/ 135076 w 135076"/>
                <a:gd name="connsiteY0" fmla="*/ 6047 h 12094"/>
                <a:gd name="connsiteX1" fmla="*/ 129029 w 135076"/>
                <a:gd name="connsiteY1" fmla="*/ 0 h 12094"/>
                <a:gd name="connsiteX2" fmla="*/ 6047 w 135076"/>
                <a:gd name="connsiteY2" fmla="*/ 0 h 12094"/>
                <a:gd name="connsiteX3" fmla="*/ 0 w 135076"/>
                <a:gd name="connsiteY3" fmla="*/ 6047 h 12094"/>
                <a:gd name="connsiteX4" fmla="*/ 6047 w 135076"/>
                <a:gd name="connsiteY4" fmla="*/ 12095 h 12094"/>
                <a:gd name="connsiteX5" fmla="*/ 129029 w 135076"/>
                <a:gd name="connsiteY5" fmla="*/ 12095 h 12094"/>
                <a:gd name="connsiteX6" fmla="*/ 135076 w 135076"/>
                <a:gd name="connsiteY6" fmla="*/ 6047 h 1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076" h="12094">
                  <a:moveTo>
                    <a:pt x="135076" y="6047"/>
                  </a:moveTo>
                  <a:cubicBezTo>
                    <a:pt x="135076" y="2707"/>
                    <a:pt x="132368" y="0"/>
                    <a:pt x="129029" y="0"/>
                  </a:cubicBezTo>
                  <a:lnTo>
                    <a:pt x="6047" y="0"/>
                  </a:lnTo>
                  <a:cubicBezTo>
                    <a:pt x="2708" y="0"/>
                    <a:pt x="0" y="2707"/>
                    <a:pt x="0" y="6047"/>
                  </a:cubicBezTo>
                  <a:cubicBezTo>
                    <a:pt x="0" y="9388"/>
                    <a:pt x="2708" y="12095"/>
                    <a:pt x="6047" y="12095"/>
                  </a:cubicBezTo>
                  <a:lnTo>
                    <a:pt x="129029" y="12095"/>
                  </a:lnTo>
                  <a:cubicBezTo>
                    <a:pt x="132368" y="12095"/>
                    <a:pt x="135076" y="9388"/>
                    <a:pt x="135076" y="6047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xmlns="" id="{15C8DF4A-FB96-0A44-917A-F187A0BD1C42}"/>
                </a:ext>
              </a:extLst>
            </p:cNvPr>
            <p:cNvSpPr/>
            <p:nvPr/>
          </p:nvSpPr>
          <p:spPr>
            <a:xfrm>
              <a:off x="1005585" y="1487833"/>
              <a:ext cx="31371" cy="12094"/>
            </a:xfrm>
            <a:custGeom>
              <a:avLst/>
              <a:gdLst>
                <a:gd name="connsiteX0" fmla="*/ 6047 w 31371"/>
                <a:gd name="connsiteY0" fmla="*/ 0 h 12094"/>
                <a:gd name="connsiteX1" fmla="*/ 0 w 31371"/>
                <a:gd name="connsiteY1" fmla="*/ 6047 h 12094"/>
                <a:gd name="connsiteX2" fmla="*/ 6047 w 31371"/>
                <a:gd name="connsiteY2" fmla="*/ 12095 h 12094"/>
                <a:gd name="connsiteX3" fmla="*/ 25325 w 31371"/>
                <a:gd name="connsiteY3" fmla="*/ 12095 h 12094"/>
                <a:gd name="connsiteX4" fmla="*/ 31372 w 31371"/>
                <a:gd name="connsiteY4" fmla="*/ 6047 h 12094"/>
                <a:gd name="connsiteX5" fmla="*/ 25325 w 31371"/>
                <a:gd name="connsiteY5" fmla="*/ 0 h 1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71" h="12094">
                  <a:moveTo>
                    <a:pt x="6047" y="0"/>
                  </a:moveTo>
                  <a:cubicBezTo>
                    <a:pt x="2708" y="0"/>
                    <a:pt x="0" y="2707"/>
                    <a:pt x="0" y="6047"/>
                  </a:cubicBezTo>
                  <a:cubicBezTo>
                    <a:pt x="0" y="9388"/>
                    <a:pt x="2708" y="12095"/>
                    <a:pt x="6047" y="12095"/>
                  </a:cubicBezTo>
                  <a:lnTo>
                    <a:pt x="25325" y="12095"/>
                  </a:lnTo>
                  <a:cubicBezTo>
                    <a:pt x="28664" y="12095"/>
                    <a:pt x="31372" y="9388"/>
                    <a:pt x="31372" y="6047"/>
                  </a:cubicBezTo>
                  <a:cubicBezTo>
                    <a:pt x="31372" y="2707"/>
                    <a:pt x="28664" y="0"/>
                    <a:pt x="25325" y="0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xmlns="" id="{9AFD4D20-638A-2340-B95C-CBA47AFE6B40}"/>
                </a:ext>
              </a:extLst>
            </p:cNvPr>
            <p:cNvSpPr/>
            <p:nvPr/>
          </p:nvSpPr>
          <p:spPr>
            <a:xfrm>
              <a:off x="909227" y="1487833"/>
              <a:ext cx="79913" cy="12094"/>
            </a:xfrm>
            <a:custGeom>
              <a:avLst/>
              <a:gdLst>
                <a:gd name="connsiteX0" fmla="*/ 6047 w 79913"/>
                <a:gd name="connsiteY0" fmla="*/ 0 h 12094"/>
                <a:gd name="connsiteX1" fmla="*/ 0 w 79913"/>
                <a:gd name="connsiteY1" fmla="*/ 6047 h 12094"/>
                <a:gd name="connsiteX2" fmla="*/ 6047 w 79913"/>
                <a:gd name="connsiteY2" fmla="*/ 12095 h 12094"/>
                <a:gd name="connsiteX3" fmla="*/ 73866 w 79913"/>
                <a:gd name="connsiteY3" fmla="*/ 12095 h 12094"/>
                <a:gd name="connsiteX4" fmla="*/ 79913 w 79913"/>
                <a:gd name="connsiteY4" fmla="*/ 6047 h 12094"/>
                <a:gd name="connsiteX5" fmla="*/ 73866 w 79913"/>
                <a:gd name="connsiteY5" fmla="*/ 0 h 1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913" h="12094">
                  <a:moveTo>
                    <a:pt x="6047" y="0"/>
                  </a:moveTo>
                  <a:cubicBezTo>
                    <a:pt x="2708" y="0"/>
                    <a:pt x="0" y="2707"/>
                    <a:pt x="0" y="6047"/>
                  </a:cubicBezTo>
                  <a:cubicBezTo>
                    <a:pt x="0" y="9388"/>
                    <a:pt x="2708" y="12095"/>
                    <a:pt x="6047" y="12095"/>
                  </a:cubicBezTo>
                  <a:lnTo>
                    <a:pt x="73866" y="12095"/>
                  </a:lnTo>
                  <a:cubicBezTo>
                    <a:pt x="77206" y="12095"/>
                    <a:pt x="79913" y="9388"/>
                    <a:pt x="79913" y="6047"/>
                  </a:cubicBezTo>
                  <a:cubicBezTo>
                    <a:pt x="79913" y="2707"/>
                    <a:pt x="77206" y="0"/>
                    <a:pt x="73866" y="0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xmlns="" id="{088C45C6-6B0F-344C-958D-F207049284F1}"/>
                </a:ext>
              </a:extLst>
            </p:cNvPr>
            <p:cNvSpPr/>
            <p:nvPr/>
          </p:nvSpPr>
          <p:spPr>
            <a:xfrm>
              <a:off x="908337" y="1342019"/>
              <a:ext cx="45050" cy="45050"/>
            </a:xfrm>
            <a:custGeom>
              <a:avLst/>
              <a:gdLst>
                <a:gd name="connsiteX0" fmla="*/ 1 w 45050"/>
                <a:gd name="connsiteY0" fmla="*/ 33184 h 45050"/>
                <a:gd name="connsiteX1" fmla="*/ 11866 w 45050"/>
                <a:gd name="connsiteY1" fmla="*/ 45050 h 45050"/>
                <a:gd name="connsiteX2" fmla="*/ 33186 w 45050"/>
                <a:gd name="connsiteY2" fmla="*/ 45050 h 45050"/>
                <a:gd name="connsiteX3" fmla="*/ 45051 w 45050"/>
                <a:gd name="connsiteY3" fmla="*/ 33184 h 45050"/>
                <a:gd name="connsiteX4" fmla="*/ 45051 w 45050"/>
                <a:gd name="connsiteY4" fmla="*/ 11866 h 45050"/>
                <a:gd name="connsiteX5" fmla="*/ 33186 w 45050"/>
                <a:gd name="connsiteY5" fmla="*/ 0 h 45050"/>
                <a:gd name="connsiteX6" fmla="*/ 11866 w 45050"/>
                <a:gd name="connsiteY6" fmla="*/ 0 h 45050"/>
                <a:gd name="connsiteX7" fmla="*/ 0 w 45050"/>
                <a:gd name="connsiteY7" fmla="*/ 11866 h 45050"/>
                <a:gd name="connsiteX8" fmla="*/ 0 w 45050"/>
                <a:gd name="connsiteY8" fmla="*/ 33184 h 45050"/>
                <a:gd name="connsiteX9" fmla="*/ 12095 w 45050"/>
                <a:gd name="connsiteY9" fmla="*/ 12095 h 45050"/>
                <a:gd name="connsiteX10" fmla="*/ 32956 w 45050"/>
                <a:gd name="connsiteY10" fmla="*/ 12095 h 45050"/>
                <a:gd name="connsiteX11" fmla="*/ 32956 w 45050"/>
                <a:gd name="connsiteY11" fmla="*/ 32955 h 45050"/>
                <a:gd name="connsiteX12" fmla="*/ 12095 w 45050"/>
                <a:gd name="connsiteY12" fmla="*/ 32955 h 4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050" h="45050">
                  <a:moveTo>
                    <a:pt x="1" y="33184"/>
                  </a:moveTo>
                  <a:cubicBezTo>
                    <a:pt x="1" y="39727"/>
                    <a:pt x="5324" y="45050"/>
                    <a:pt x="11866" y="45050"/>
                  </a:cubicBezTo>
                  <a:lnTo>
                    <a:pt x="33186" y="45050"/>
                  </a:lnTo>
                  <a:cubicBezTo>
                    <a:pt x="39728" y="45050"/>
                    <a:pt x="45051" y="39727"/>
                    <a:pt x="45051" y="33184"/>
                  </a:cubicBezTo>
                  <a:lnTo>
                    <a:pt x="45051" y="11866"/>
                  </a:lnTo>
                  <a:cubicBezTo>
                    <a:pt x="45051" y="5323"/>
                    <a:pt x="39728" y="0"/>
                    <a:pt x="33186" y="0"/>
                  </a:cubicBezTo>
                  <a:lnTo>
                    <a:pt x="11866" y="0"/>
                  </a:lnTo>
                  <a:cubicBezTo>
                    <a:pt x="5323" y="0"/>
                    <a:pt x="0" y="5323"/>
                    <a:pt x="0" y="11866"/>
                  </a:cubicBezTo>
                  <a:lnTo>
                    <a:pt x="0" y="33184"/>
                  </a:lnTo>
                  <a:close/>
                  <a:moveTo>
                    <a:pt x="12095" y="12095"/>
                  </a:moveTo>
                  <a:lnTo>
                    <a:pt x="32956" y="12095"/>
                  </a:lnTo>
                  <a:lnTo>
                    <a:pt x="32956" y="32955"/>
                  </a:lnTo>
                  <a:lnTo>
                    <a:pt x="12095" y="32955"/>
                  </a:ln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xmlns="" id="{8F7D3EB3-34E0-5A44-A6AA-2351C48FB067}"/>
                </a:ext>
              </a:extLst>
            </p:cNvPr>
            <p:cNvSpPr/>
            <p:nvPr/>
          </p:nvSpPr>
          <p:spPr>
            <a:xfrm>
              <a:off x="969861" y="1315345"/>
              <a:ext cx="45050" cy="71724"/>
            </a:xfrm>
            <a:custGeom>
              <a:avLst/>
              <a:gdLst>
                <a:gd name="connsiteX0" fmla="*/ 45050 w 45050"/>
                <a:gd name="connsiteY0" fmla="*/ 59859 h 71724"/>
                <a:gd name="connsiteX1" fmla="*/ 45050 w 45050"/>
                <a:gd name="connsiteY1" fmla="*/ 11866 h 71724"/>
                <a:gd name="connsiteX2" fmla="*/ 33184 w 45050"/>
                <a:gd name="connsiteY2" fmla="*/ 0 h 71724"/>
                <a:gd name="connsiteX3" fmla="*/ 11866 w 45050"/>
                <a:gd name="connsiteY3" fmla="*/ 0 h 71724"/>
                <a:gd name="connsiteX4" fmla="*/ 0 w 45050"/>
                <a:gd name="connsiteY4" fmla="*/ 11866 h 71724"/>
                <a:gd name="connsiteX5" fmla="*/ 0 w 45050"/>
                <a:gd name="connsiteY5" fmla="*/ 59859 h 71724"/>
                <a:gd name="connsiteX6" fmla="*/ 11866 w 45050"/>
                <a:gd name="connsiteY6" fmla="*/ 71724 h 71724"/>
                <a:gd name="connsiteX7" fmla="*/ 33184 w 45050"/>
                <a:gd name="connsiteY7" fmla="*/ 71724 h 71724"/>
                <a:gd name="connsiteX8" fmla="*/ 45050 w 45050"/>
                <a:gd name="connsiteY8" fmla="*/ 59859 h 71724"/>
                <a:gd name="connsiteX9" fmla="*/ 32955 w 45050"/>
                <a:gd name="connsiteY9" fmla="*/ 59630 h 71724"/>
                <a:gd name="connsiteX10" fmla="*/ 12095 w 45050"/>
                <a:gd name="connsiteY10" fmla="*/ 59630 h 71724"/>
                <a:gd name="connsiteX11" fmla="*/ 12095 w 45050"/>
                <a:gd name="connsiteY11" fmla="*/ 12095 h 71724"/>
                <a:gd name="connsiteX12" fmla="*/ 32955 w 45050"/>
                <a:gd name="connsiteY12" fmla="*/ 12095 h 7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050" h="71724">
                  <a:moveTo>
                    <a:pt x="45050" y="59859"/>
                  </a:moveTo>
                  <a:lnTo>
                    <a:pt x="45050" y="11866"/>
                  </a:lnTo>
                  <a:cubicBezTo>
                    <a:pt x="45050" y="5323"/>
                    <a:pt x="39727" y="0"/>
                    <a:pt x="33184" y="0"/>
                  </a:cubicBezTo>
                  <a:lnTo>
                    <a:pt x="11866" y="0"/>
                  </a:lnTo>
                  <a:cubicBezTo>
                    <a:pt x="5323" y="0"/>
                    <a:pt x="0" y="5323"/>
                    <a:pt x="0" y="11866"/>
                  </a:cubicBezTo>
                  <a:lnTo>
                    <a:pt x="0" y="59859"/>
                  </a:lnTo>
                  <a:cubicBezTo>
                    <a:pt x="0" y="66401"/>
                    <a:pt x="5323" y="71724"/>
                    <a:pt x="11866" y="71724"/>
                  </a:cubicBezTo>
                  <a:lnTo>
                    <a:pt x="33184" y="71724"/>
                  </a:lnTo>
                  <a:cubicBezTo>
                    <a:pt x="39728" y="71724"/>
                    <a:pt x="45050" y="66401"/>
                    <a:pt x="45050" y="59859"/>
                  </a:cubicBezTo>
                  <a:close/>
                  <a:moveTo>
                    <a:pt x="32955" y="59630"/>
                  </a:moveTo>
                  <a:lnTo>
                    <a:pt x="12095" y="59630"/>
                  </a:lnTo>
                  <a:lnTo>
                    <a:pt x="12095" y="12095"/>
                  </a:lnTo>
                  <a:lnTo>
                    <a:pt x="32955" y="12095"/>
                  </a:ln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:a16="http://schemas.microsoft.com/office/drawing/2014/main" xmlns="" id="{CAB04AC4-5F09-C247-AFA7-FAF12ACE5133}"/>
                </a:ext>
              </a:extLst>
            </p:cNvPr>
            <p:cNvSpPr/>
            <p:nvPr/>
          </p:nvSpPr>
          <p:spPr>
            <a:xfrm>
              <a:off x="1031385" y="1283015"/>
              <a:ext cx="45050" cy="104054"/>
            </a:xfrm>
            <a:custGeom>
              <a:avLst/>
              <a:gdLst>
                <a:gd name="connsiteX0" fmla="*/ 45050 w 45050"/>
                <a:gd name="connsiteY0" fmla="*/ 92188 h 104054"/>
                <a:gd name="connsiteX1" fmla="*/ 45050 w 45050"/>
                <a:gd name="connsiteY1" fmla="*/ 11866 h 104054"/>
                <a:gd name="connsiteX2" fmla="*/ 33184 w 45050"/>
                <a:gd name="connsiteY2" fmla="*/ 0 h 104054"/>
                <a:gd name="connsiteX3" fmla="*/ 11866 w 45050"/>
                <a:gd name="connsiteY3" fmla="*/ 0 h 104054"/>
                <a:gd name="connsiteX4" fmla="*/ 0 w 45050"/>
                <a:gd name="connsiteY4" fmla="*/ 11866 h 104054"/>
                <a:gd name="connsiteX5" fmla="*/ 0 w 45050"/>
                <a:gd name="connsiteY5" fmla="*/ 52028 h 104054"/>
                <a:gd name="connsiteX6" fmla="*/ 6047 w 45050"/>
                <a:gd name="connsiteY6" fmla="*/ 58075 h 104054"/>
                <a:gd name="connsiteX7" fmla="*/ 12095 w 45050"/>
                <a:gd name="connsiteY7" fmla="*/ 52028 h 104054"/>
                <a:gd name="connsiteX8" fmla="*/ 12095 w 45050"/>
                <a:gd name="connsiteY8" fmla="*/ 12095 h 104054"/>
                <a:gd name="connsiteX9" fmla="*/ 32955 w 45050"/>
                <a:gd name="connsiteY9" fmla="*/ 12095 h 104054"/>
                <a:gd name="connsiteX10" fmla="*/ 32955 w 45050"/>
                <a:gd name="connsiteY10" fmla="*/ 91960 h 104054"/>
                <a:gd name="connsiteX11" fmla="*/ 12095 w 45050"/>
                <a:gd name="connsiteY11" fmla="*/ 91960 h 104054"/>
                <a:gd name="connsiteX12" fmla="*/ 12095 w 45050"/>
                <a:gd name="connsiteY12" fmla="*/ 81220 h 104054"/>
                <a:gd name="connsiteX13" fmla="*/ 6047 w 45050"/>
                <a:gd name="connsiteY13" fmla="*/ 75173 h 104054"/>
                <a:gd name="connsiteX14" fmla="*/ 0 w 45050"/>
                <a:gd name="connsiteY14" fmla="*/ 81220 h 104054"/>
                <a:gd name="connsiteX15" fmla="*/ 0 w 45050"/>
                <a:gd name="connsiteY15" fmla="*/ 92189 h 104054"/>
                <a:gd name="connsiteX16" fmla="*/ 11866 w 45050"/>
                <a:gd name="connsiteY16" fmla="*/ 104055 h 104054"/>
                <a:gd name="connsiteX17" fmla="*/ 33184 w 45050"/>
                <a:gd name="connsiteY17" fmla="*/ 104055 h 104054"/>
                <a:gd name="connsiteX18" fmla="*/ 45050 w 45050"/>
                <a:gd name="connsiteY18" fmla="*/ 92188 h 10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050" h="104054">
                  <a:moveTo>
                    <a:pt x="45050" y="92188"/>
                  </a:moveTo>
                  <a:lnTo>
                    <a:pt x="45050" y="11866"/>
                  </a:lnTo>
                  <a:cubicBezTo>
                    <a:pt x="45050" y="5323"/>
                    <a:pt x="39727" y="0"/>
                    <a:pt x="33184" y="0"/>
                  </a:cubicBezTo>
                  <a:lnTo>
                    <a:pt x="11866" y="0"/>
                  </a:lnTo>
                  <a:cubicBezTo>
                    <a:pt x="5323" y="0"/>
                    <a:pt x="0" y="5323"/>
                    <a:pt x="0" y="11866"/>
                  </a:cubicBezTo>
                  <a:lnTo>
                    <a:pt x="0" y="52028"/>
                  </a:lnTo>
                  <a:cubicBezTo>
                    <a:pt x="0" y="55368"/>
                    <a:pt x="2708" y="58075"/>
                    <a:pt x="6047" y="58075"/>
                  </a:cubicBezTo>
                  <a:cubicBezTo>
                    <a:pt x="9387" y="58075"/>
                    <a:pt x="12095" y="55368"/>
                    <a:pt x="12095" y="52028"/>
                  </a:cubicBezTo>
                  <a:lnTo>
                    <a:pt x="12095" y="12095"/>
                  </a:lnTo>
                  <a:lnTo>
                    <a:pt x="32955" y="12095"/>
                  </a:lnTo>
                  <a:lnTo>
                    <a:pt x="32955" y="91960"/>
                  </a:lnTo>
                  <a:lnTo>
                    <a:pt x="12095" y="91960"/>
                  </a:lnTo>
                  <a:lnTo>
                    <a:pt x="12095" y="81220"/>
                  </a:lnTo>
                  <a:cubicBezTo>
                    <a:pt x="12095" y="77880"/>
                    <a:pt x="9387" y="75173"/>
                    <a:pt x="6047" y="75173"/>
                  </a:cubicBezTo>
                  <a:cubicBezTo>
                    <a:pt x="2708" y="75173"/>
                    <a:pt x="0" y="77880"/>
                    <a:pt x="0" y="81220"/>
                  </a:cubicBezTo>
                  <a:lnTo>
                    <a:pt x="0" y="92189"/>
                  </a:lnTo>
                  <a:cubicBezTo>
                    <a:pt x="0" y="98732"/>
                    <a:pt x="5323" y="104055"/>
                    <a:pt x="11866" y="104055"/>
                  </a:cubicBezTo>
                  <a:lnTo>
                    <a:pt x="33184" y="104055"/>
                  </a:lnTo>
                  <a:cubicBezTo>
                    <a:pt x="39728" y="104054"/>
                    <a:pt x="45050" y="98731"/>
                    <a:pt x="45050" y="92188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47">
              <a:extLst>
                <a:ext uri="{FF2B5EF4-FFF2-40B4-BE49-F238E27FC236}">
                  <a16:creationId xmlns:a16="http://schemas.microsoft.com/office/drawing/2014/main" xmlns="" id="{E5B4F229-CE5D-5C41-9884-DC7C587E2EAB}"/>
                </a:ext>
              </a:extLst>
            </p:cNvPr>
            <p:cNvSpPr/>
            <p:nvPr/>
          </p:nvSpPr>
          <p:spPr>
            <a:xfrm>
              <a:off x="908337" y="1249784"/>
              <a:ext cx="164540" cy="65181"/>
            </a:xfrm>
            <a:custGeom>
              <a:avLst/>
              <a:gdLst>
                <a:gd name="connsiteX0" fmla="*/ 338 w 164540"/>
                <a:gd name="connsiteY0" fmla="*/ 61122 h 65181"/>
                <a:gd name="connsiteX1" fmla="*/ 6049 w 164540"/>
                <a:gd name="connsiteY1" fmla="*/ 65182 h 65181"/>
                <a:gd name="connsiteX2" fmla="*/ 8037 w 164540"/>
                <a:gd name="connsiteY2" fmla="*/ 64844 h 65181"/>
                <a:gd name="connsiteX3" fmla="*/ 160480 w 164540"/>
                <a:gd name="connsiteY3" fmla="*/ 11761 h 65181"/>
                <a:gd name="connsiteX4" fmla="*/ 164202 w 164540"/>
                <a:gd name="connsiteY4" fmla="*/ 4060 h 65181"/>
                <a:gd name="connsiteX5" fmla="*/ 156503 w 164540"/>
                <a:gd name="connsiteY5" fmla="*/ 338 h 65181"/>
                <a:gd name="connsiteX6" fmla="*/ 4060 w 164540"/>
                <a:gd name="connsiteY6" fmla="*/ 53422 h 65181"/>
                <a:gd name="connsiteX7" fmla="*/ 338 w 164540"/>
                <a:gd name="connsiteY7" fmla="*/ 61122 h 6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540" h="65181">
                  <a:moveTo>
                    <a:pt x="338" y="61122"/>
                  </a:moveTo>
                  <a:cubicBezTo>
                    <a:pt x="1207" y="63618"/>
                    <a:pt x="3547" y="65182"/>
                    <a:pt x="6049" y="65182"/>
                  </a:cubicBezTo>
                  <a:cubicBezTo>
                    <a:pt x="6709" y="65182"/>
                    <a:pt x="7379" y="65073"/>
                    <a:pt x="8037" y="64844"/>
                  </a:cubicBezTo>
                  <a:lnTo>
                    <a:pt x="160480" y="11761"/>
                  </a:lnTo>
                  <a:cubicBezTo>
                    <a:pt x="163634" y="10662"/>
                    <a:pt x="165301" y="7215"/>
                    <a:pt x="164202" y="4060"/>
                  </a:cubicBezTo>
                  <a:cubicBezTo>
                    <a:pt x="163103" y="905"/>
                    <a:pt x="159653" y="-761"/>
                    <a:pt x="156503" y="338"/>
                  </a:cubicBezTo>
                  <a:lnTo>
                    <a:pt x="4060" y="53422"/>
                  </a:lnTo>
                  <a:cubicBezTo>
                    <a:pt x="906" y="54520"/>
                    <a:pt x="-760" y="57968"/>
                    <a:pt x="338" y="61122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0" name="Text Placeholder 3">
            <a:extLst>
              <a:ext uri="{FF2B5EF4-FFF2-40B4-BE49-F238E27FC236}">
                <a16:creationId xmlns:a16="http://schemas.microsoft.com/office/drawing/2014/main" xmlns="" id="{A5E68E12-8AC4-9649-83AD-B7447CCEC51A}"/>
              </a:ext>
            </a:extLst>
          </p:cNvPr>
          <p:cNvSpPr txBox="1">
            <a:spLocks noChangeArrowheads="1"/>
          </p:cNvSpPr>
          <p:nvPr/>
        </p:nvSpPr>
        <p:spPr>
          <a:xfrm>
            <a:off x="6475293" y="1181423"/>
            <a:ext cx="1886305" cy="1107973"/>
          </a:xfrm>
          <a:prstGeom prst="rect">
            <a:avLst/>
          </a:prstGeom>
        </p:spPr>
        <p:txBody>
          <a:bodyPr wrap="square" lIns="91420" tIns="45709" rIns="91420" bIns="45709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altLang="en-US" sz="1100" dirty="0" smtClean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ЗА ДВА ПОСЛЕДНИХ ГОДА КОЛИЧЕСТВО ВЫЯВЛЕННЫХ НАРУШЕНИЙ ПРИ ПРОВЕДЕНИИ ЭКМП ПАЦИЕНТАМ С ОКС  </a:t>
            </a:r>
            <a:endParaRPr lang="ru-RU" altLang="en-US" sz="110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xmlns="" id="{57BD82CB-DCC1-494A-9306-956EA3AE588B}"/>
              </a:ext>
            </a:extLst>
          </p:cNvPr>
          <p:cNvSpPr/>
          <p:nvPr/>
        </p:nvSpPr>
        <p:spPr>
          <a:xfrm>
            <a:off x="6029757" y="2428229"/>
            <a:ext cx="2220144" cy="1479316"/>
          </a:xfrm>
          <a:prstGeom prst="roundRect">
            <a:avLst>
              <a:gd name="adj" fmla="val 512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34D0120-F460-3041-9D95-758D578E2A3E}"/>
              </a:ext>
            </a:extLst>
          </p:cNvPr>
          <p:cNvSpPr txBox="1"/>
          <p:nvPr/>
        </p:nvSpPr>
        <p:spPr>
          <a:xfrm>
            <a:off x="1373073" y="2784393"/>
            <a:ext cx="184689" cy="332056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pPr algn="ctr">
              <a:lnSpc>
                <a:spcPts val="1360"/>
              </a:lnSpc>
            </a:pPr>
            <a:endParaRPr lang="ru-RU" sz="3600" b="1" dirty="0" smtClean="0">
              <a:solidFill>
                <a:srgbClr val="3F904B"/>
              </a:solidFill>
              <a:latin typeface="Helvetica" pitchFamily="2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F34D0120-F460-3041-9D95-758D578E2A3E}"/>
              </a:ext>
            </a:extLst>
          </p:cNvPr>
          <p:cNvSpPr txBox="1"/>
          <p:nvPr/>
        </p:nvSpPr>
        <p:spPr>
          <a:xfrm>
            <a:off x="1404909" y="3443089"/>
            <a:ext cx="184690" cy="271847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pPr algn="ctr">
              <a:lnSpc>
                <a:spcPts val="1360"/>
              </a:lnSpc>
            </a:pPr>
            <a:endParaRPr lang="ru-RU" sz="1200" dirty="0">
              <a:solidFill>
                <a:srgbClr val="3F904B"/>
              </a:solidFill>
              <a:latin typeface="Helvetica" pitchFamily="2" charset="0"/>
            </a:endParaRPr>
          </a:p>
        </p:txBody>
      </p: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:p14="http://schemas.microsoft.com/office/powerpoint/2010/main" val="780643414"/>
              </p:ext>
            </p:extLst>
          </p:nvPr>
        </p:nvGraphicFramePr>
        <p:xfrm>
          <a:off x="376681" y="1994717"/>
          <a:ext cx="5152392" cy="246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8" name="Скругленный прямоугольник 77"/>
          <p:cNvSpPr/>
          <p:nvPr/>
        </p:nvSpPr>
        <p:spPr>
          <a:xfrm>
            <a:off x="5107242" y="3564963"/>
            <a:ext cx="594167" cy="2978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4560" y="1068679"/>
            <a:ext cx="2738111" cy="357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ru-RU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304BEF53-7ABB-7D45-9CB9-2E94FB7A1734}"/>
              </a:ext>
            </a:extLst>
          </p:cNvPr>
          <p:cNvSpPr txBox="1"/>
          <p:nvPr/>
        </p:nvSpPr>
        <p:spPr>
          <a:xfrm>
            <a:off x="6067149" y="2654079"/>
            <a:ext cx="2189983" cy="954085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F904B"/>
                </a:solidFill>
                <a:latin typeface="Helvetica" pitchFamily="2" charset="0"/>
                <a:cs typeface="Times New Roman" panose="02020603050405020304" pitchFamily="18" charset="0"/>
              </a:rPr>
              <a:t>УВЕЛИЧИЛОСЬ НА </a:t>
            </a:r>
          </a:p>
          <a:p>
            <a:pPr algn="ctr"/>
            <a:r>
              <a:rPr lang="ru-RU" sz="4000" b="1" dirty="0" smtClean="0">
                <a:solidFill>
                  <a:srgbClr val="3F904B"/>
                </a:solidFill>
                <a:latin typeface="Helvetica" pitchFamily="2" charset="0"/>
                <a:cs typeface="Times New Roman" panose="02020603050405020304" pitchFamily="18" charset="0"/>
              </a:rPr>
              <a:t>24,1%</a:t>
            </a:r>
            <a:endParaRPr lang="ru-RU" sz="4000" dirty="0">
              <a:solidFill>
                <a:srgbClr val="3F904B"/>
              </a:solidFill>
              <a:latin typeface="Helvetica" pitchFamily="2" charset="0"/>
            </a:endParaRPr>
          </a:p>
        </p:txBody>
      </p:sp>
      <p:sp>
        <p:nvSpPr>
          <p:cNvPr id="4" name="AutoShape 2" descr="https://i.pinimg.com/originals/47/ee/44/47ee4494ce82515770bfa7c62e4a997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30604" y="1277365"/>
            <a:ext cx="488079" cy="6292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25701" y="1392110"/>
            <a:ext cx="3456432" cy="267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873" y="4839962"/>
            <a:ext cx="1875323" cy="299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 flipV="1">
            <a:off x="1373073" y="1608132"/>
            <a:ext cx="3345231" cy="64508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Рисунок 121">
            <a:extLst>
              <a:ext uri="{FF2B5EF4-FFF2-40B4-BE49-F238E27FC236}">
                <a16:creationId xmlns:a16="http://schemas.microsoft.com/office/drawing/2014/main" xmlns="" id="{87C88CBF-AC24-834D-BF30-A292CBD3B679}"/>
              </a:ext>
            </a:extLst>
          </p:cNvPr>
          <p:cNvGrpSpPr>
            <a:grpSpLocks noChangeAspect="1"/>
          </p:cNvGrpSpPr>
          <p:nvPr/>
        </p:nvGrpSpPr>
        <p:grpSpPr>
          <a:xfrm>
            <a:off x="531898" y="1464270"/>
            <a:ext cx="454104" cy="503999"/>
            <a:chOff x="3477894" y="2988090"/>
            <a:chExt cx="389232" cy="431999"/>
          </a:xfrm>
          <a:solidFill>
            <a:schemeClr val="bg1"/>
          </a:solidFill>
        </p:grpSpPr>
        <p:sp>
          <p:nvSpPr>
            <p:cNvPr id="70" name="Полилиния 69">
              <a:extLst>
                <a:ext uri="{FF2B5EF4-FFF2-40B4-BE49-F238E27FC236}">
                  <a16:creationId xmlns:a16="http://schemas.microsoft.com/office/drawing/2014/main" xmlns="" id="{63317512-3131-F249-AF42-671B465D43F5}"/>
                </a:ext>
              </a:extLst>
            </p:cNvPr>
            <p:cNvSpPr/>
            <p:nvPr/>
          </p:nvSpPr>
          <p:spPr>
            <a:xfrm>
              <a:off x="3477894" y="2988090"/>
              <a:ext cx="389232" cy="431999"/>
            </a:xfrm>
            <a:custGeom>
              <a:avLst/>
              <a:gdLst>
                <a:gd name="connsiteX0" fmla="*/ 388666 w 389232"/>
                <a:gd name="connsiteY0" fmla="*/ 96352 h 431999"/>
                <a:gd name="connsiteX1" fmla="*/ 365160 w 389232"/>
                <a:gd name="connsiteY1" fmla="*/ 64200 h 431999"/>
                <a:gd name="connsiteX2" fmla="*/ 208235 w 389232"/>
                <a:gd name="connsiteY2" fmla="*/ 2587 h 431999"/>
                <a:gd name="connsiteX3" fmla="*/ 180994 w 389232"/>
                <a:gd name="connsiteY3" fmla="*/ 2587 h 431999"/>
                <a:gd name="connsiteX4" fmla="*/ 24073 w 389232"/>
                <a:gd name="connsiteY4" fmla="*/ 64200 h 431999"/>
                <a:gd name="connsiteX5" fmla="*/ 567 w 389232"/>
                <a:gd name="connsiteY5" fmla="*/ 96352 h 431999"/>
                <a:gd name="connsiteX6" fmla="*/ 22851 w 389232"/>
                <a:gd name="connsiteY6" fmla="*/ 257831 h 431999"/>
                <a:gd name="connsiteX7" fmla="*/ 77462 w 389232"/>
                <a:gd name="connsiteY7" fmla="*/ 356233 h 431999"/>
                <a:gd name="connsiteX8" fmla="*/ 181417 w 389232"/>
                <a:gd name="connsiteY8" fmla="*/ 429547 h 431999"/>
                <a:gd name="connsiteX9" fmla="*/ 194616 w 389232"/>
                <a:gd name="connsiteY9" fmla="*/ 432000 h 431999"/>
                <a:gd name="connsiteX10" fmla="*/ 207816 w 389232"/>
                <a:gd name="connsiteY10" fmla="*/ 429547 h 431999"/>
                <a:gd name="connsiteX11" fmla="*/ 311771 w 389232"/>
                <a:gd name="connsiteY11" fmla="*/ 356233 h 431999"/>
                <a:gd name="connsiteX12" fmla="*/ 366381 w 389232"/>
                <a:gd name="connsiteY12" fmla="*/ 257831 h 431999"/>
                <a:gd name="connsiteX13" fmla="*/ 388666 w 389232"/>
                <a:gd name="connsiteY13" fmla="*/ 96352 h 431999"/>
                <a:gd name="connsiteX14" fmla="*/ 354351 w 389232"/>
                <a:gd name="connsiteY14" fmla="*/ 253701 h 431999"/>
                <a:gd name="connsiteX15" fmla="*/ 302058 w 389232"/>
                <a:gd name="connsiteY15" fmla="*/ 348033 h 431999"/>
                <a:gd name="connsiteX16" fmla="*/ 203249 w 389232"/>
                <a:gd name="connsiteY16" fmla="*/ 417699 h 431999"/>
                <a:gd name="connsiteX17" fmla="*/ 185984 w 389232"/>
                <a:gd name="connsiteY17" fmla="*/ 417699 h 431999"/>
                <a:gd name="connsiteX18" fmla="*/ 87175 w 389232"/>
                <a:gd name="connsiteY18" fmla="*/ 348033 h 431999"/>
                <a:gd name="connsiteX19" fmla="*/ 34882 w 389232"/>
                <a:gd name="connsiteY19" fmla="*/ 253701 h 431999"/>
                <a:gd name="connsiteX20" fmla="*/ 13261 w 389232"/>
                <a:gd name="connsiteY20" fmla="*/ 97159 h 431999"/>
                <a:gd name="connsiteX21" fmla="*/ 28733 w 389232"/>
                <a:gd name="connsiteY21" fmla="*/ 76016 h 431999"/>
                <a:gd name="connsiteX22" fmla="*/ 185651 w 389232"/>
                <a:gd name="connsiteY22" fmla="*/ 14399 h 431999"/>
                <a:gd name="connsiteX23" fmla="*/ 194616 w 389232"/>
                <a:gd name="connsiteY23" fmla="*/ 12699 h 431999"/>
                <a:gd name="connsiteX24" fmla="*/ 203579 w 389232"/>
                <a:gd name="connsiteY24" fmla="*/ 14399 h 431999"/>
                <a:gd name="connsiteX25" fmla="*/ 360500 w 389232"/>
                <a:gd name="connsiteY25" fmla="*/ 76016 h 431999"/>
                <a:gd name="connsiteX26" fmla="*/ 375972 w 389232"/>
                <a:gd name="connsiteY26" fmla="*/ 97159 h 431999"/>
                <a:gd name="connsiteX27" fmla="*/ 354351 w 389232"/>
                <a:gd name="connsiteY27" fmla="*/ 253701 h 43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9232" h="431999">
                  <a:moveTo>
                    <a:pt x="388666" y="96352"/>
                  </a:moveTo>
                  <a:cubicBezTo>
                    <a:pt x="387754" y="82067"/>
                    <a:pt x="378524" y="69447"/>
                    <a:pt x="365160" y="64200"/>
                  </a:cubicBezTo>
                  <a:lnTo>
                    <a:pt x="208235" y="2587"/>
                  </a:lnTo>
                  <a:cubicBezTo>
                    <a:pt x="199454" y="-861"/>
                    <a:pt x="189779" y="-864"/>
                    <a:pt x="180994" y="2587"/>
                  </a:cubicBezTo>
                  <a:lnTo>
                    <a:pt x="24073" y="64200"/>
                  </a:lnTo>
                  <a:cubicBezTo>
                    <a:pt x="10705" y="69447"/>
                    <a:pt x="1479" y="82067"/>
                    <a:pt x="567" y="96352"/>
                  </a:cubicBezTo>
                  <a:cubicBezTo>
                    <a:pt x="-305" y="109990"/>
                    <a:pt x="-3326" y="181880"/>
                    <a:pt x="22851" y="257831"/>
                  </a:cubicBezTo>
                  <a:cubicBezTo>
                    <a:pt x="35945" y="295823"/>
                    <a:pt x="54319" y="328930"/>
                    <a:pt x="77462" y="356233"/>
                  </a:cubicBezTo>
                  <a:cubicBezTo>
                    <a:pt x="105308" y="389084"/>
                    <a:pt x="140283" y="413750"/>
                    <a:pt x="181417" y="429547"/>
                  </a:cubicBezTo>
                  <a:cubicBezTo>
                    <a:pt x="185674" y="431182"/>
                    <a:pt x="190145" y="432000"/>
                    <a:pt x="194616" y="432000"/>
                  </a:cubicBezTo>
                  <a:cubicBezTo>
                    <a:pt x="199088" y="432000"/>
                    <a:pt x="203559" y="431182"/>
                    <a:pt x="207816" y="429547"/>
                  </a:cubicBezTo>
                  <a:cubicBezTo>
                    <a:pt x="248950" y="413750"/>
                    <a:pt x="283925" y="389084"/>
                    <a:pt x="311771" y="356233"/>
                  </a:cubicBezTo>
                  <a:cubicBezTo>
                    <a:pt x="334913" y="328930"/>
                    <a:pt x="353284" y="295823"/>
                    <a:pt x="366381" y="257831"/>
                  </a:cubicBezTo>
                  <a:cubicBezTo>
                    <a:pt x="392559" y="181880"/>
                    <a:pt x="389538" y="109990"/>
                    <a:pt x="388666" y="96352"/>
                  </a:cubicBezTo>
                  <a:close/>
                  <a:moveTo>
                    <a:pt x="354351" y="253701"/>
                  </a:moveTo>
                  <a:cubicBezTo>
                    <a:pt x="341769" y="290197"/>
                    <a:pt x="324177" y="321936"/>
                    <a:pt x="302058" y="348033"/>
                  </a:cubicBezTo>
                  <a:cubicBezTo>
                    <a:pt x="275610" y="379236"/>
                    <a:pt x="242365" y="402676"/>
                    <a:pt x="203249" y="417699"/>
                  </a:cubicBezTo>
                  <a:cubicBezTo>
                    <a:pt x="197681" y="419834"/>
                    <a:pt x="191549" y="419834"/>
                    <a:pt x="185984" y="417699"/>
                  </a:cubicBezTo>
                  <a:cubicBezTo>
                    <a:pt x="146868" y="402676"/>
                    <a:pt x="113623" y="379236"/>
                    <a:pt x="87175" y="348033"/>
                  </a:cubicBezTo>
                  <a:cubicBezTo>
                    <a:pt x="65055" y="321936"/>
                    <a:pt x="47460" y="290200"/>
                    <a:pt x="34882" y="253701"/>
                  </a:cubicBezTo>
                  <a:cubicBezTo>
                    <a:pt x="9490" y="180038"/>
                    <a:pt x="12416" y="110376"/>
                    <a:pt x="13261" y="97159"/>
                  </a:cubicBezTo>
                  <a:cubicBezTo>
                    <a:pt x="13859" y="87769"/>
                    <a:pt x="19932" y="79470"/>
                    <a:pt x="28733" y="76016"/>
                  </a:cubicBezTo>
                  <a:lnTo>
                    <a:pt x="185651" y="14399"/>
                  </a:lnTo>
                  <a:cubicBezTo>
                    <a:pt x="188543" y="13266"/>
                    <a:pt x="191578" y="12699"/>
                    <a:pt x="194616" y="12699"/>
                  </a:cubicBezTo>
                  <a:cubicBezTo>
                    <a:pt x="197651" y="12699"/>
                    <a:pt x="200689" y="13266"/>
                    <a:pt x="203579" y="14399"/>
                  </a:cubicBezTo>
                  <a:lnTo>
                    <a:pt x="360500" y="76016"/>
                  </a:lnTo>
                  <a:cubicBezTo>
                    <a:pt x="369297" y="79470"/>
                    <a:pt x="375370" y="87769"/>
                    <a:pt x="375972" y="97159"/>
                  </a:cubicBezTo>
                  <a:cubicBezTo>
                    <a:pt x="376814" y="110376"/>
                    <a:pt x="379739" y="180038"/>
                    <a:pt x="354351" y="253701"/>
                  </a:cubicBezTo>
                  <a:close/>
                </a:path>
              </a:pathLst>
            </a:custGeom>
            <a:grpFill/>
            <a:ln w="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78">
              <a:extLst>
                <a:ext uri="{FF2B5EF4-FFF2-40B4-BE49-F238E27FC236}">
                  <a16:creationId xmlns:a16="http://schemas.microsoft.com/office/drawing/2014/main" xmlns="" id="{54DF5C11-90F1-4148-A139-CFD823643EAE}"/>
                </a:ext>
              </a:extLst>
            </p:cNvPr>
            <p:cNvSpPr/>
            <p:nvPr/>
          </p:nvSpPr>
          <p:spPr>
            <a:xfrm>
              <a:off x="3518767" y="3032615"/>
              <a:ext cx="307443" cy="298168"/>
            </a:xfrm>
            <a:custGeom>
              <a:avLst/>
              <a:gdLst>
                <a:gd name="connsiteX0" fmla="*/ 287739 w 307443"/>
                <a:gd name="connsiteY0" fmla="*/ 50346 h 298168"/>
                <a:gd name="connsiteX1" fmla="*/ 164908 w 307443"/>
                <a:gd name="connsiteY1" fmla="*/ 2121 h 298168"/>
                <a:gd name="connsiteX2" fmla="*/ 142578 w 307443"/>
                <a:gd name="connsiteY2" fmla="*/ 2121 h 298168"/>
                <a:gd name="connsiteX3" fmla="*/ 19747 w 307443"/>
                <a:gd name="connsiteY3" fmla="*/ 50346 h 298168"/>
                <a:gd name="connsiteX4" fmla="*/ 474 w 307443"/>
                <a:gd name="connsiteY4" fmla="*/ 76710 h 298168"/>
                <a:gd name="connsiteX5" fmla="*/ 2892 w 307443"/>
                <a:gd name="connsiteY5" fmla="*/ 138120 h 298168"/>
                <a:gd name="connsiteX6" fmla="*/ 9998 w 307443"/>
                <a:gd name="connsiteY6" fmla="*/ 143627 h 298168"/>
                <a:gd name="connsiteX7" fmla="*/ 15513 w 307443"/>
                <a:gd name="connsiteY7" fmla="*/ 136534 h 298168"/>
                <a:gd name="connsiteX8" fmla="*/ 13169 w 307443"/>
                <a:gd name="connsiteY8" fmla="*/ 77518 h 298168"/>
                <a:gd name="connsiteX9" fmla="*/ 24407 w 307443"/>
                <a:gd name="connsiteY9" fmla="*/ 62162 h 298168"/>
                <a:gd name="connsiteX10" fmla="*/ 147234 w 307443"/>
                <a:gd name="connsiteY10" fmla="*/ 13933 h 298168"/>
                <a:gd name="connsiteX11" fmla="*/ 160252 w 307443"/>
                <a:gd name="connsiteY11" fmla="*/ 13933 h 298168"/>
                <a:gd name="connsiteX12" fmla="*/ 283080 w 307443"/>
                <a:gd name="connsiteY12" fmla="*/ 62162 h 298168"/>
                <a:gd name="connsiteX13" fmla="*/ 294317 w 307443"/>
                <a:gd name="connsiteY13" fmla="*/ 77518 h 298168"/>
                <a:gd name="connsiteX14" fmla="*/ 225110 w 307443"/>
                <a:gd name="connsiteY14" fmla="*/ 287318 h 298168"/>
                <a:gd name="connsiteX15" fmla="*/ 225080 w 307443"/>
                <a:gd name="connsiteY15" fmla="*/ 296296 h 298168"/>
                <a:gd name="connsiteX16" fmla="*/ 229595 w 307443"/>
                <a:gd name="connsiteY16" fmla="*/ 298168 h 298168"/>
                <a:gd name="connsiteX17" fmla="*/ 234076 w 307443"/>
                <a:gd name="connsiteY17" fmla="*/ 296326 h 298168"/>
                <a:gd name="connsiteX18" fmla="*/ 307012 w 307443"/>
                <a:gd name="connsiteY18" fmla="*/ 76710 h 298168"/>
                <a:gd name="connsiteX19" fmla="*/ 287739 w 307443"/>
                <a:gd name="connsiteY19" fmla="*/ 50346 h 29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7443" h="298168">
                  <a:moveTo>
                    <a:pt x="287739" y="50346"/>
                  </a:moveTo>
                  <a:lnTo>
                    <a:pt x="164908" y="2121"/>
                  </a:lnTo>
                  <a:cubicBezTo>
                    <a:pt x="157706" y="-707"/>
                    <a:pt x="149777" y="-707"/>
                    <a:pt x="142578" y="2121"/>
                  </a:cubicBezTo>
                  <a:lnTo>
                    <a:pt x="19747" y="50346"/>
                  </a:lnTo>
                  <a:cubicBezTo>
                    <a:pt x="8786" y="54651"/>
                    <a:pt x="1221" y="65000"/>
                    <a:pt x="474" y="76710"/>
                  </a:cubicBezTo>
                  <a:cubicBezTo>
                    <a:pt x="-64" y="85131"/>
                    <a:pt x="-903" y="107975"/>
                    <a:pt x="2892" y="138120"/>
                  </a:cubicBezTo>
                  <a:cubicBezTo>
                    <a:pt x="3331" y="141600"/>
                    <a:pt x="6518" y="144065"/>
                    <a:pt x="9998" y="143627"/>
                  </a:cubicBezTo>
                  <a:cubicBezTo>
                    <a:pt x="13482" y="143189"/>
                    <a:pt x="15953" y="140015"/>
                    <a:pt x="15513" y="136534"/>
                  </a:cubicBezTo>
                  <a:cubicBezTo>
                    <a:pt x="11854" y="107464"/>
                    <a:pt x="12657" y="85576"/>
                    <a:pt x="13169" y="77518"/>
                  </a:cubicBezTo>
                  <a:cubicBezTo>
                    <a:pt x="13605" y="70699"/>
                    <a:pt x="18017" y="64670"/>
                    <a:pt x="24407" y="62162"/>
                  </a:cubicBezTo>
                  <a:lnTo>
                    <a:pt x="147234" y="13933"/>
                  </a:lnTo>
                  <a:cubicBezTo>
                    <a:pt x="151431" y="12285"/>
                    <a:pt x="156055" y="12285"/>
                    <a:pt x="160252" y="13933"/>
                  </a:cubicBezTo>
                  <a:lnTo>
                    <a:pt x="283080" y="62162"/>
                  </a:lnTo>
                  <a:cubicBezTo>
                    <a:pt x="289470" y="64670"/>
                    <a:pt x="293882" y="70699"/>
                    <a:pt x="294317" y="77518"/>
                  </a:cubicBezTo>
                  <a:cubicBezTo>
                    <a:pt x="295186" y="91107"/>
                    <a:pt x="300618" y="212465"/>
                    <a:pt x="225110" y="287318"/>
                  </a:cubicBezTo>
                  <a:cubicBezTo>
                    <a:pt x="222617" y="289787"/>
                    <a:pt x="222604" y="293808"/>
                    <a:pt x="225080" y="296296"/>
                  </a:cubicBezTo>
                  <a:cubicBezTo>
                    <a:pt x="226322" y="297545"/>
                    <a:pt x="227960" y="298168"/>
                    <a:pt x="229595" y="298168"/>
                  </a:cubicBezTo>
                  <a:cubicBezTo>
                    <a:pt x="231213" y="298168"/>
                    <a:pt x="232834" y="297555"/>
                    <a:pt x="234076" y="296326"/>
                  </a:cubicBezTo>
                  <a:cubicBezTo>
                    <a:pt x="313567" y="217524"/>
                    <a:pt x="307917" y="90889"/>
                    <a:pt x="307012" y="76710"/>
                  </a:cubicBezTo>
                  <a:cubicBezTo>
                    <a:pt x="306262" y="65000"/>
                    <a:pt x="298700" y="54651"/>
                    <a:pt x="287739" y="50346"/>
                  </a:cubicBezTo>
                  <a:close/>
                </a:path>
              </a:pathLst>
            </a:custGeom>
            <a:grpFill/>
            <a:ln w="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80" name="Полилиния 79">
              <a:extLst>
                <a:ext uri="{FF2B5EF4-FFF2-40B4-BE49-F238E27FC236}">
                  <a16:creationId xmlns:a16="http://schemas.microsoft.com/office/drawing/2014/main" xmlns="" id="{9C4F1E82-EA12-1B49-91BD-B0B78D8515D5}"/>
                </a:ext>
              </a:extLst>
            </p:cNvPr>
            <p:cNvSpPr/>
            <p:nvPr/>
          </p:nvSpPr>
          <p:spPr>
            <a:xfrm>
              <a:off x="3526549" y="3192915"/>
              <a:ext cx="205556" cy="182646"/>
            </a:xfrm>
            <a:custGeom>
              <a:avLst/>
              <a:gdLst>
                <a:gd name="connsiteX0" fmla="*/ 195471 w 205556"/>
                <a:gd name="connsiteY0" fmla="*/ 145545 h 182646"/>
                <a:gd name="connsiteX1" fmla="*/ 152223 w 205556"/>
                <a:gd name="connsiteY1" fmla="*/ 168788 h 182646"/>
                <a:gd name="connsiteX2" fmla="*/ 139701 w 205556"/>
                <a:gd name="connsiteY2" fmla="*/ 168788 h 182646"/>
                <a:gd name="connsiteX3" fmla="*/ 12583 w 205556"/>
                <a:gd name="connsiteY3" fmla="*/ 5031 h 182646"/>
                <a:gd name="connsiteX4" fmla="*/ 5041 w 205556"/>
                <a:gd name="connsiteY4" fmla="*/ 140 h 182646"/>
                <a:gd name="connsiteX5" fmla="*/ 140 w 205556"/>
                <a:gd name="connsiteY5" fmla="*/ 7668 h 182646"/>
                <a:gd name="connsiteX6" fmla="*/ 135133 w 205556"/>
                <a:gd name="connsiteY6" fmla="*/ 180636 h 182646"/>
                <a:gd name="connsiteX7" fmla="*/ 145962 w 205556"/>
                <a:gd name="connsiteY7" fmla="*/ 182647 h 182646"/>
                <a:gd name="connsiteX8" fmla="*/ 156790 w 205556"/>
                <a:gd name="connsiteY8" fmla="*/ 180636 h 182646"/>
                <a:gd name="connsiteX9" fmla="*/ 202921 w 205556"/>
                <a:gd name="connsiteY9" fmla="*/ 155835 h 182646"/>
                <a:gd name="connsiteX10" fmla="*/ 204354 w 205556"/>
                <a:gd name="connsiteY10" fmla="*/ 146972 h 182646"/>
                <a:gd name="connsiteX11" fmla="*/ 195471 w 205556"/>
                <a:gd name="connsiteY11" fmla="*/ 145545 h 18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5556" h="182646">
                  <a:moveTo>
                    <a:pt x="195471" y="145545"/>
                  </a:moveTo>
                  <a:cubicBezTo>
                    <a:pt x="182410" y="154961"/>
                    <a:pt x="167856" y="162783"/>
                    <a:pt x="152223" y="168788"/>
                  </a:cubicBezTo>
                  <a:cubicBezTo>
                    <a:pt x="148184" y="170337"/>
                    <a:pt x="143739" y="170337"/>
                    <a:pt x="139701" y="168788"/>
                  </a:cubicBezTo>
                  <a:cubicBezTo>
                    <a:pt x="56650" y="136890"/>
                    <a:pt x="24733" y="62132"/>
                    <a:pt x="12583" y="5031"/>
                  </a:cubicBezTo>
                  <a:cubicBezTo>
                    <a:pt x="11857" y="1600"/>
                    <a:pt x="8469" y="-589"/>
                    <a:pt x="5041" y="140"/>
                  </a:cubicBezTo>
                  <a:cubicBezTo>
                    <a:pt x="1606" y="868"/>
                    <a:pt x="-590" y="4237"/>
                    <a:pt x="140" y="7668"/>
                  </a:cubicBezTo>
                  <a:cubicBezTo>
                    <a:pt x="12943" y="67841"/>
                    <a:pt x="46759" y="146695"/>
                    <a:pt x="135133" y="180636"/>
                  </a:cubicBezTo>
                  <a:cubicBezTo>
                    <a:pt x="138624" y="181978"/>
                    <a:pt x="142293" y="182647"/>
                    <a:pt x="145962" y="182647"/>
                  </a:cubicBezTo>
                  <a:cubicBezTo>
                    <a:pt x="149631" y="182647"/>
                    <a:pt x="153300" y="181978"/>
                    <a:pt x="156790" y="180636"/>
                  </a:cubicBezTo>
                  <a:cubicBezTo>
                    <a:pt x="173451" y="174239"/>
                    <a:pt x="188968" y="165894"/>
                    <a:pt x="202921" y="155835"/>
                  </a:cubicBezTo>
                  <a:cubicBezTo>
                    <a:pt x="205767" y="153785"/>
                    <a:pt x="206408" y="149817"/>
                    <a:pt x="204354" y="146972"/>
                  </a:cubicBezTo>
                  <a:cubicBezTo>
                    <a:pt x="202293" y="144131"/>
                    <a:pt x="198317" y="143492"/>
                    <a:pt x="195471" y="145545"/>
                  </a:cubicBezTo>
                  <a:close/>
                </a:path>
              </a:pathLst>
            </a:custGeom>
            <a:grpFill/>
            <a:ln w="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88" name="Полилиния 87">
            <a:extLst>
              <a:ext uri="{FF2B5EF4-FFF2-40B4-BE49-F238E27FC236}">
                <a16:creationId xmlns:a16="http://schemas.microsoft.com/office/drawing/2014/main" xmlns="" id="{35F0FFE9-A2CA-E544-9F30-4D34DFFE299A}"/>
              </a:ext>
            </a:extLst>
          </p:cNvPr>
          <p:cNvSpPr/>
          <p:nvPr/>
        </p:nvSpPr>
        <p:spPr>
          <a:xfrm>
            <a:off x="660763" y="1610245"/>
            <a:ext cx="180117" cy="178831"/>
          </a:xfrm>
          <a:custGeom>
            <a:avLst/>
            <a:gdLst>
              <a:gd name="connsiteX0" fmla="*/ 64595 w 154386"/>
              <a:gd name="connsiteY0" fmla="*/ 153284 h 153284"/>
              <a:gd name="connsiteX1" fmla="*/ 89792 w 154386"/>
              <a:gd name="connsiteY1" fmla="*/ 153284 h 153284"/>
              <a:gd name="connsiteX2" fmla="*/ 106151 w 154386"/>
              <a:gd name="connsiteY2" fmla="*/ 137003 h 153284"/>
              <a:gd name="connsiteX3" fmla="*/ 106151 w 154386"/>
              <a:gd name="connsiteY3" fmla="*/ 109061 h 153284"/>
              <a:gd name="connsiteX4" fmla="*/ 109866 w 154386"/>
              <a:gd name="connsiteY4" fmla="*/ 105422 h 153284"/>
              <a:gd name="connsiteX5" fmla="*/ 138027 w 154386"/>
              <a:gd name="connsiteY5" fmla="*/ 105422 h 153284"/>
              <a:gd name="connsiteX6" fmla="*/ 154386 w 154386"/>
              <a:gd name="connsiteY6" fmla="*/ 89142 h 153284"/>
              <a:gd name="connsiteX7" fmla="*/ 154386 w 154386"/>
              <a:gd name="connsiteY7" fmla="*/ 64142 h 153284"/>
              <a:gd name="connsiteX8" fmla="*/ 138027 w 154386"/>
              <a:gd name="connsiteY8" fmla="*/ 47861 h 153284"/>
              <a:gd name="connsiteX9" fmla="*/ 109866 w 154386"/>
              <a:gd name="connsiteY9" fmla="*/ 47861 h 153284"/>
              <a:gd name="connsiteX10" fmla="*/ 106151 w 154386"/>
              <a:gd name="connsiteY10" fmla="*/ 44223 h 153284"/>
              <a:gd name="connsiteX11" fmla="*/ 106151 w 154386"/>
              <a:gd name="connsiteY11" fmla="*/ 16280 h 153284"/>
              <a:gd name="connsiteX12" fmla="*/ 89792 w 154386"/>
              <a:gd name="connsiteY12" fmla="*/ 0 h 153284"/>
              <a:gd name="connsiteX13" fmla="*/ 64595 w 154386"/>
              <a:gd name="connsiteY13" fmla="*/ 0 h 153284"/>
              <a:gd name="connsiteX14" fmla="*/ 48236 w 154386"/>
              <a:gd name="connsiteY14" fmla="*/ 16280 h 153284"/>
              <a:gd name="connsiteX15" fmla="*/ 48236 w 154386"/>
              <a:gd name="connsiteY15" fmla="*/ 44223 h 153284"/>
              <a:gd name="connsiteX16" fmla="*/ 44520 w 154386"/>
              <a:gd name="connsiteY16" fmla="*/ 47861 h 153284"/>
              <a:gd name="connsiteX17" fmla="*/ 16359 w 154386"/>
              <a:gd name="connsiteY17" fmla="*/ 47861 h 153284"/>
              <a:gd name="connsiteX18" fmla="*/ 0 w 154386"/>
              <a:gd name="connsiteY18" fmla="*/ 64142 h 153284"/>
              <a:gd name="connsiteX19" fmla="*/ 0 w 154386"/>
              <a:gd name="connsiteY19" fmla="*/ 89142 h 153284"/>
              <a:gd name="connsiteX20" fmla="*/ 14225 w 154386"/>
              <a:gd name="connsiteY20" fmla="*/ 105285 h 153284"/>
              <a:gd name="connsiteX21" fmla="*/ 21309 w 154386"/>
              <a:gd name="connsiteY21" fmla="*/ 99833 h 153284"/>
              <a:gd name="connsiteX22" fmla="*/ 15857 w 154386"/>
              <a:gd name="connsiteY22" fmla="*/ 92748 h 153284"/>
              <a:gd name="connsiteX23" fmla="*/ 12643 w 154386"/>
              <a:gd name="connsiteY23" fmla="*/ 89143 h 153284"/>
              <a:gd name="connsiteX24" fmla="*/ 12643 w 154386"/>
              <a:gd name="connsiteY24" fmla="*/ 64143 h 153284"/>
              <a:gd name="connsiteX25" fmla="*/ 16359 w 154386"/>
              <a:gd name="connsiteY25" fmla="*/ 60504 h 153284"/>
              <a:gd name="connsiteX26" fmla="*/ 44520 w 154386"/>
              <a:gd name="connsiteY26" fmla="*/ 60504 h 153284"/>
              <a:gd name="connsiteX27" fmla="*/ 60879 w 154386"/>
              <a:gd name="connsiteY27" fmla="*/ 44223 h 153284"/>
              <a:gd name="connsiteX28" fmla="*/ 60879 w 154386"/>
              <a:gd name="connsiteY28" fmla="*/ 16281 h 153284"/>
              <a:gd name="connsiteX29" fmla="*/ 64595 w 154386"/>
              <a:gd name="connsiteY29" fmla="*/ 12643 h 153284"/>
              <a:gd name="connsiteX30" fmla="*/ 89792 w 154386"/>
              <a:gd name="connsiteY30" fmla="*/ 12643 h 153284"/>
              <a:gd name="connsiteX31" fmla="*/ 93508 w 154386"/>
              <a:gd name="connsiteY31" fmla="*/ 16281 h 153284"/>
              <a:gd name="connsiteX32" fmla="*/ 93508 w 154386"/>
              <a:gd name="connsiteY32" fmla="*/ 44223 h 153284"/>
              <a:gd name="connsiteX33" fmla="*/ 109866 w 154386"/>
              <a:gd name="connsiteY33" fmla="*/ 60504 h 153284"/>
              <a:gd name="connsiteX34" fmla="*/ 138027 w 154386"/>
              <a:gd name="connsiteY34" fmla="*/ 60504 h 153284"/>
              <a:gd name="connsiteX35" fmla="*/ 141743 w 154386"/>
              <a:gd name="connsiteY35" fmla="*/ 64143 h 153284"/>
              <a:gd name="connsiteX36" fmla="*/ 141743 w 154386"/>
              <a:gd name="connsiteY36" fmla="*/ 89143 h 153284"/>
              <a:gd name="connsiteX37" fmla="*/ 138027 w 154386"/>
              <a:gd name="connsiteY37" fmla="*/ 92781 h 153284"/>
              <a:gd name="connsiteX38" fmla="*/ 109866 w 154386"/>
              <a:gd name="connsiteY38" fmla="*/ 92781 h 153284"/>
              <a:gd name="connsiteX39" fmla="*/ 93508 w 154386"/>
              <a:gd name="connsiteY39" fmla="*/ 109062 h 153284"/>
              <a:gd name="connsiteX40" fmla="*/ 93508 w 154386"/>
              <a:gd name="connsiteY40" fmla="*/ 137004 h 153284"/>
              <a:gd name="connsiteX41" fmla="*/ 89792 w 154386"/>
              <a:gd name="connsiteY41" fmla="*/ 140643 h 153284"/>
              <a:gd name="connsiteX42" fmla="*/ 64595 w 154386"/>
              <a:gd name="connsiteY42" fmla="*/ 140643 h 153284"/>
              <a:gd name="connsiteX43" fmla="*/ 60879 w 154386"/>
              <a:gd name="connsiteY43" fmla="*/ 137004 h 153284"/>
              <a:gd name="connsiteX44" fmla="*/ 60879 w 154386"/>
              <a:gd name="connsiteY44" fmla="*/ 109062 h 153284"/>
              <a:gd name="connsiteX45" fmla="*/ 44520 w 154386"/>
              <a:gd name="connsiteY45" fmla="*/ 92781 h 153284"/>
              <a:gd name="connsiteX46" fmla="*/ 38199 w 154386"/>
              <a:gd name="connsiteY46" fmla="*/ 99103 h 153284"/>
              <a:gd name="connsiteX47" fmla="*/ 44520 w 154386"/>
              <a:gd name="connsiteY47" fmla="*/ 105424 h 153284"/>
              <a:gd name="connsiteX48" fmla="*/ 48236 w 154386"/>
              <a:gd name="connsiteY48" fmla="*/ 109063 h 153284"/>
              <a:gd name="connsiteX49" fmla="*/ 48236 w 154386"/>
              <a:gd name="connsiteY49" fmla="*/ 137005 h 153284"/>
              <a:gd name="connsiteX50" fmla="*/ 64595 w 154386"/>
              <a:gd name="connsiteY50" fmla="*/ 153284 h 15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54386" h="153284">
                <a:moveTo>
                  <a:pt x="64595" y="153284"/>
                </a:moveTo>
                <a:lnTo>
                  <a:pt x="89792" y="153284"/>
                </a:lnTo>
                <a:cubicBezTo>
                  <a:pt x="98812" y="153284"/>
                  <a:pt x="106151" y="145981"/>
                  <a:pt x="106151" y="137003"/>
                </a:cubicBezTo>
                <a:lnTo>
                  <a:pt x="106151" y="109061"/>
                </a:lnTo>
                <a:cubicBezTo>
                  <a:pt x="106151" y="107055"/>
                  <a:pt x="107817" y="105422"/>
                  <a:pt x="109866" y="105422"/>
                </a:cubicBezTo>
                <a:lnTo>
                  <a:pt x="138027" y="105422"/>
                </a:lnTo>
                <a:cubicBezTo>
                  <a:pt x="147048" y="105422"/>
                  <a:pt x="154386" y="98119"/>
                  <a:pt x="154386" y="89142"/>
                </a:cubicBezTo>
                <a:lnTo>
                  <a:pt x="154386" y="64142"/>
                </a:lnTo>
                <a:cubicBezTo>
                  <a:pt x="154386" y="55164"/>
                  <a:pt x="147048" y="47861"/>
                  <a:pt x="138027" y="47861"/>
                </a:cubicBezTo>
                <a:lnTo>
                  <a:pt x="109866" y="47861"/>
                </a:lnTo>
                <a:cubicBezTo>
                  <a:pt x="107817" y="47861"/>
                  <a:pt x="106151" y="46229"/>
                  <a:pt x="106151" y="44223"/>
                </a:cubicBezTo>
                <a:lnTo>
                  <a:pt x="106151" y="16280"/>
                </a:lnTo>
                <a:cubicBezTo>
                  <a:pt x="106151" y="7304"/>
                  <a:pt x="98812" y="0"/>
                  <a:pt x="89792" y="0"/>
                </a:cubicBezTo>
                <a:lnTo>
                  <a:pt x="64595" y="0"/>
                </a:lnTo>
                <a:cubicBezTo>
                  <a:pt x="55575" y="0"/>
                  <a:pt x="48236" y="7303"/>
                  <a:pt x="48236" y="16280"/>
                </a:cubicBezTo>
                <a:lnTo>
                  <a:pt x="48236" y="44223"/>
                </a:lnTo>
                <a:cubicBezTo>
                  <a:pt x="48236" y="46228"/>
                  <a:pt x="46569" y="47861"/>
                  <a:pt x="44520" y="47861"/>
                </a:cubicBezTo>
                <a:lnTo>
                  <a:pt x="16359" y="47861"/>
                </a:lnTo>
                <a:cubicBezTo>
                  <a:pt x="7339" y="47861"/>
                  <a:pt x="0" y="55164"/>
                  <a:pt x="0" y="64142"/>
                </a:cubicBezTo>
                <a:lnTo>
                  <a:pt x="0" y="89142"/>
                </a:lnTo>
                <a:cubicBezTo>
                  <a:pt x="0" y="97289"/>
                  <a:pt x="6116" y="104229"/>
                  <a:pt x="14225" y="105285"/>
                </a:cubicBezTo>
                <a:cubicBezTo>
                  <a:pt x="17688" y="105740"/>
                  <a:pt x="20858" y="103294"/>
                  <a:pt x="21309" y="99833"/>
                </a:cubicBezTo>
                <a:cubicBezTo>
                  <a:pt x="21759" y="96371"/>
                  <a:pt x="19318" y="93200"/>
                  <a:pt x="15857" y="92748"/>
                </a:cubicBezTo>
                <a:cubicBezTo>
                  <a:pt x="14025" y="92510"/>
                  <a:pt x="12643" y="90960"/>
                  <a:pt x="12643" y="89143"/>
                </a:cubicBezTo>
                <a:lnTo>
                  <a:pt x="12643" y="64143"/>
                </a:lnTo>
                <a:cubicBezTo>
                  <a:pt x="12643" y="62136"/>
                  <a:pt x="14310" y="60504"/>
                  <a:pt x="16359" y="60504"/>
                </a:cubicBezTo>
                <a:lnTo>
                  <a:pt x="44520" y="60504"/>
                </a:lnTo>
                <a:cubicBezTo>
                  <a:pt x="53540" y="60504"/>
                  <a:pt x="60879" y="53200"/>
                  <a:pt x="60879" y="44223"/>
                </a:cubicBezTo>
                <a:lnTo>
                  <a:pt x="60879" y="16281"/>
                </a:lnTo>
                <a:cubicBezTo>
                  <a:pt x="60879" y="14275"/>
                  <a:pt x="62546" y="12643"/>
                  <a:pt x="64595" y="12643"/>
                </a:cubicBezTo>
                <a:lnTo>
                  <a:pt x="89792" y="12643"/>
                </a:lnTo>
                <a:cubicBezTo>
                  <a:pt x="91841" y="12643"/>
                  <a:pt x="93508" y="14275"/>
                  <a:pt x="93508" y="16281"/>
                </a:cubicBezTo>
                <a:lnTo>
                  <a:pt x="93508" y="44223"/>
                </a:lnTo>
                <a:cubicBezTo>
                  <a:pt x="93508" y="53200"/>
                  <a:pt x="100846" y="60504"/>
                  <a:pt x="109866" y="60504"/>
                </a:cubicBezTo>
                <a:lnTo>
                  <a:pt x="138027" y="60504"/>
                </a:lnTo>
                <a:cubicBezTo>
                  <a:pt x="140076" y="60504"/>
                  <a:pt x="141743" y="62135"/>
                  <a:pt x="141743" y="64143"/>
                </a:cubicBezTo>
                <a:lnTo>
                  <a:pt x="141743" y="89143"/>
                </a:lnTo>
                <a:cubicBezTo>
                  <a:pt x="141743" y="91149"/>
                  <a:pt x="140076" y="92781"/>
                  <a:pt x="138027" y="92781"/>
                </a:cubicBezTo>
                <a:lnTo>
                  <a:pt x="109866" y="92781"/>
                </a:lnTo>
                <a:cubicBezTo>
                  <a:pt x="100846" y="92781"/>
                  <a:pt x="93508" y="100085"/>
                  <a:pt x="93508" y="109062"/>
                </a:cubicBezTo>
                <a:lnTo>
                  <a:pt x="93508" y="137004"/>
                </a:lnTo>
                <a:cubicBezTo>
                  <a:pt x="93508" y="139010"/>
                  <a:pt x="91841" y="140643"/>
                  <a:pt x="89792" y="140643"/>
                </a:cubicBezTo>
                <a:lnTo>
                  <a:pt x="64595" y="140643"/>
                </a:lnTo>
                <a:cubicBezTo>
                  <a:pt x="62546" y="140643"/>
                  <a:pt x="60879" y="139011"/>
                  <a:pt x="60879" y="137004"/>
                </a:cubicBezTo>
                <a:lnTo>
                  <a:pt x="60879" y="109062"/>
                </a:lnTo>
                <a:cubicBezTo>
                  <a:pt x="60879" y="100086"/>
                  <a:pt x="53541" y="92781"/>
                  <a:pt x="44520" y="92781"/>
                </a:cubicBezTo>
                <a:cubicBezTo>
                  <a:pt x="41029" y="92781"/>
                  <a:pt x="38199" y="95611"/>
                  <a:pt x="38199" y="99103"/>
                </a:cubicBezTo>
                <a:cubicBezTo>
                  <a:pt x="38199" y="102594"/>
                  <a:pt x="41029" y="105424"/>
                  <a:pt x="44520" y="105424"/>
                </a:cubicBezTo>
                <a:cubicBezTo>
                  <a:pt x="46569" y="105424"/>
                  <a:pt x="48236" y="107056"/>
                  <a:pt x="48236" y="109063"/>
                </a:cubicBezTo>
                <a:lnTo>
                  <a:pt x="48236" y="137005"/>
                </a:lnTo>
                <a:cubicBezTo>
                  <a:pt x="48237" y="145981"/>
                  <a:pt x="55575" y="153284"/>
                  <a:pt x="64595" y="153284"/>
                </a:cubicBezTo>
                <a:close/>
              </a:path>
            </a:pathLst>
          </a:custGeom>
          <a:solidFill>
            <a:schemeClr val="bg1"/>
          </a:solidFill>
          <a:ln w="83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3" name="Стрелка вверх 52">
            <a:extLst>
              <a:ext uri="{FF2B5EF4-FFF2-40B4-BE49-F238E27FC236}">
                <a16:creationId xmlns="" xmlns:a16="http://schemas.microsoft.com/office/drawing/2014/main" id="{BBEE9D2A-2CC2-6B47-911E-49AC142EC13E}"/>
              </a:ext>
            </a:extLst>
          </p:cNvPr>
          <p:cNvSpPr/>
          <p:nvPr/>
        </p:nvSpPr>
        <p:spPr>
          <a:xfrm>
            <a:off x="877604" y="1292864"/>
            <a:ext cx="205638" cy="162856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79E2B283-AADC-F248-92CA-A5CA107A217C}"/>
              </a:ext>
            </a:extLst>
          </p:cNvPr>
          <p:cNvSpPr>
            <a:spLocks noChangeAspect="1"/>
          </p:cNvSpPr>
          <p:nvPr/>
        </p:nvSpPr>
        <p:spPr>
          <a:xfrm>
            <a:off x="870487" y="1277340"/>
            <a:ext cx="229539" cy="229540"/>
          </a:xfrm>
          <a:prstGeom prst="ellipse">
            <a:avLst/>
          </a:prstGeom>
          <a:noFill/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23850" y="4767264"/>
            <a:ext cx="5791202" cy="273844"/>
          </a:xfrm>
        </p:spPr>
        <p:txBody>
          <a:bodyPr/>
          <a:lstStyle/>
          <a:p>
            <a:pPr algn="l"/>
            <a:r>
              <a:rPr lang="ru-RU" dirty="0" smtClean="0"/>
              <a:t>По данным учета Хабаровского краевого фонда обязательного медицинского страхования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00025" y="1251449"/>
            <a:ext cx="47991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ДОЛЯ </a:t>
            </a:r>
            <a:r>
              <a:rPr lang="ru-RU" sz="1200" dirty="0">
                <a:latin typeface="Helvetica" panose="020B0604020202020204" pitchFamily="34" charset="0"/>
                <a:cs typeface="Helvetica" panose="020B0604020202020204" pitchFamily="34" charset="0"/>
              </a:rPr>
              <a:t>НАРУШЕНИЙ ОТ ОБЩЕГО ЧИСЛА </a:t>
            </a:r>
            <a:r>
              <a:rPr lang="ru-RU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ЭКМП</a:t>
            </a:r>
            <a:endParaRPr lang="ru-RU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xmlns="" id="{3B39F3B0-709C-0E4D-BB16-E769E4A2A2D5}"/>
              </a:ext>
            </a:extLst>
          </p:cNvPr>
          <p:cNvGrpSpPr/>
          <p:nvPr/>
        </p:nvGrpSpPr>
        <p:grpSpPr>
          <a:xfrm>
            <a:off x="7297492" y="-645966"/>
            <a:ext cx="4598536" cy="5984958"/>
            <a:chOff x="7503063" y="-675727"/>
            <a:chExt cx="4392304" cy="5984958"/>
          </a:xfrm>
        </p:grpSpPr>
        <p:sp>
          <p:nvSpPr>
            <p:cNvPr id="84" name="Полилиния 83">
              <a:extLst>
                <a:ext uri="{FF2B5EF4-FFF2-40B4-BE49-F238E27FC236}">
                  <a16:creationId xmlns:a16="http://schemas.microsoft.com/office/drawing/2014/main" xmlns="" id="{11E72A56-631B-FD4B-8B06-CFC7CDA0A5A2}"/>
                </a:ext>
              </a:extLst>
            </p:cNvPr>
            <p:cNvSpPr>
              <a:spLocks noChangeAspect="1"/>
            </p:cNvSpPr>
            <p:nvPr/>
          </p:nvSpPr>
          <p:spPr>
            <a:xfrm rot="2398938">
              <a:off x="7776463" y="1661681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6289E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xmlns="" id="{F9430DC9-AFBA-3248-ADE4-D05CF33CD69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7503063" y="824025"/>
              <a:ext cx="3508485" cy="3508485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:a16="http://schemas.microsoft.com/office/drawing/2014/main" xmlns="" id="{5B172340-9E72-A44F-8B8F-B4090CA7FFFC}"/>
                </a:ext>
              </a:extLst>
            </p:cNvPr>
            <p:cNvSpPr>
              <a:spLocks noChangeAspect="1"/>
            </p:cNvSpPr>
            <p:nvPr/>
          </p:nvSpPr>
          <p:spPr>
            <a:xfrm rot="3211343">
              <a:off x="8247817" y="-675727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82593098-2210-4F41-AEE0-AA5C02B02283}"/>
              </a:ext>
            </a:extLst>
          </p:cNvPr>
          <p:cNvGrpSpPr>
            <a:grpSpLocks noChangeAspect="1"/>
          </p:cNvGrpSpPr>
          <p:nvPr/>
        </p:nvGrpSpPr>
        <p:grpSpPr>
          <a:xfrm>
            <a:off x="8186401" y="268289"/>
            <a:ext cx="778213" cy="438277"/>
            <a:chOff x="526938" y="499263"/>
            <a:chExt cx="2789695" cy="1571112"/>
          </a:xfrm>
          <a:effectLst/>
        </p:grpSpPr>
        <p:sp>
          <p:nvSpPr>
            <p:cNvPr id="62" name="Скругленный прямоугольник 61">
              <a:extLst>
                <a:ext uri="{FF2B5EF4-FFF2-40B4-BE49-F238E27FC236}">
                  <a16:creationId xmlns:a16="http://schemas.microsoft.com/office/drawing/2014/main" xmlns="" id="{3349F299-C9D8-534F-A51B-E7B40C2A97FB}"/>
                </a:ext>
              </a:extLst>
            </p:cNvPr>
            <p:cNvSpPr/>
            <p:nvPr/>
          </p:nvSpPr>
          <p:spPr>
            <a:xfrm>
              <a:off x="526938" y="499263"/>
              <a:ext cx="2789695" cy="1571112"/>
            </a:xfrm>
            <a:prstGeom prst="roundRect">
              <a:avLst>
                <a:gd name="adj" fmla="val 40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Picture 2">
              <a:extLst>
                <a:ext uri="{FF2B5EF4-FFF2-40B4-BE49-F238E27FC236}">
                  <a16:creationId xmlns:a16="http://schemas.microsoft.com/office/drawing/2014/main" xmlns="" id="{4B0D5C2D-5627-534E-81DA-02F452356B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38" y="499263"/>
              <a:ext cx="2789695" cy="1571112"/>
            </a:xfrm>
            <a:prstGeom prst="roundRect">
              <a:avLst>
                <a:gd name="adj" fmla="val 4459"/>
              </a:avLst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934B-3407-044B-9575-485FFA08975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D74FC9-A265-3244-9766-D21BEDCCD89D}"/>
              </a:ext>
            </a:extLst>
          </p:cNvPr>
          <p:cNvSpPr/>
          <p:nvPr/>
        </p:nvSpPr>
        <p:spPr>
          <a:xfrm>
            <a:off x="178948" y="156937"/>
            <a:ext cx="6902788" cy="861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0" tIns="45709" rIns="91420" bIns="45709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ДИНАМИКА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ГОСПИТАЛИЗАЦИЙ С ОСТРЫМ КОРОНАРНЫМ СИНДРОМОМ (ОКС)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В МЕДИЦИНСКИЕ ОРГАНИЗАЦИИ (МО) КРАЯ (2019 – 2021 ГГ.)</a:t>
            </a:r>
            <a:endParaRPr lang="ru-RU" sz="20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9EBF1D3-904C-9F43-AF87-2485D2192D8D}"/>
              </a:ext>
            </a:extLst>
          </p:cNvPr>
          <p:cNvSpPr>
            <a:spLocks noChangeAspect="1"/>
          </p:cNvSpPr>
          <p:nvPr/>
        </p:nvSpPr>
        <p:spPr>
          <a:xfrm>
            <a:off x="8552863" y="4634087"/>
            <a:ext cx="411750" cy="411750"/>
          </a:xfrm>
          <a:prstGeom prst="ellipse">
            <a:avLst/>
          </a:prstGeom>
          <a:gradFill>
            <a:gsLst>
              <a:gs pos="0">
                <a:srgbClr val="3F904B">
                  <a:lumMod val="55000"/>
                </a:srgbClr>
              </a:gs>
              <a:gs pos="100000">
                <a:srgbClr val="3F904B"/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xmlns="" id="{BFECC348-0688-C443-8F30-734D67047D88}"/>
              </a:ext>
            </a:extLst>
          </p:cNvPr>
          <p:cNvCxnSpPr>
            <a:cxnSpLocks/>
          </p:cNvCxnSpPr>
          <p:nvPr/>
        </p:nvCxnSpPr>
        <p:spPr>
          <a:xfrm>
            <a:off x="374248" y="4828375"/>
            <a:ext cx="7892498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F78F8755-E287-7D40-967A-F26AD9FFE559}"/>
              </a:ext>
            </a:extLst>
          </p:cNvPr>
          <p:cNvGrpSpPr/>
          <p:nvPr/>
        </p:nvGrpSpPr>
        <p:grpSpPr>
          <a:xfrm>
            <a:off x="8583947" y="1072472"/>
            <a:ext cx="338554" cy="3422915"/>
            <a:chOff x="8583944" y="1072470"/>
            <a:chExt cx="338554" cy="34229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E89183D-6CCB-D341-AB98-F9B51102D18D}"/>
                </a:ext>
              </a:extLst>
            </p:cNvPr>
            <p:cNvSpPr txBox="1"/>
            <p:nvPr/>
          </p:nvSpPr>
          <p:spPr>
            <a:xfrm rot="16200000">
              <a:off x="7543658" y="2615114"/>
              <a:ext cx="241912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000" b="1" dirty="0" err="1">
                  <a:solidFill>
                    <a:schemeClr val="bg2">
                      <a:lumMod val="75000"/>
                    </a:schemeClr>
                  </a:solidFill>
                </a:rPr>
                <a:t>Пузакова</a:t>
              </a:r>
              <a:r>
                <a:rPr lang="ru-RU" sz="1000" b="1" dirty="0">
                  <a:solidFill>
                    <a:schemeClr val="bg2">
                      <a:lumMod val="75000"/>
                    </a:schemeClr>
                  </a:solidFill>
                </a:rPr>
                <a:t> Елена Викторовна</a:t>
              </a:r>
            </a:p>
            <a:p>
              <a:pPr algn="ctr"/>
              <a:r>
                <a:rPr lang="ru-RU" sz="600" dirty="0">
                  <a:solidFill>
                    <a:schemeClr val="bg2">
                      <a:lumMod val="75000"/>
                    </a:schemeClr>
                  </a:solidFill>
                </a:rPr>
                <a:t>Директор Хабаровского краевого фонда ОМС</a:t>
              </a:r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xmlns="" id="{C054D20C-6B5E-B243-8888-898F4AC46F66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1072470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xmlns="" id="{875503E9-57E7-934F-B707-404D105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3891745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xmlns="" id="{6DDE88C6-72FE-D341-928F-6C91302FCD02}"/>
              </a:ext>
            </a:extLst>
          </p:cNvPr>
          <p:cNvSpPr/>
          <p:nvPr/>
        </p:nvSpPr>
        <p:spPr>
          <a:xfrm>
            <a:off x="323850" y="1345896"/>
            <a:ext cx="8064498" cy="3341928"/>
          </a:xfrm>
          <a:prstGeom prst="roundRect">
            <a:avLst>
              <a:gd name="adj" fmla="val 290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61" name="Стрелка вниз 60">
            <a:extLst>
              <a:ext uri="{FF2B5EF4-FFF2-40B4-BE49-F238E27FC236}">
                <a16:creationId xmlns:a16="http://schemas.microsoft.com/office/drawing/2014/main" xmlns="" id="{D43DCEEF-F703-D944-9FA8-24CFC1F89611}"/>
              </a:ext>
            </a:extLst>
          </p:cNvPr>
          <p:cNvSpPr/>
          <p:nvPr/>
        </p:nvSpPr>
        <p:spPr>
          <a:xfrm flipV="1">
            <a:off x="2715928" y="2067061"/>
            <a:ext cx="139224" cy="1725767"/>
          </a:xfrm>
          <a:prstGeom prst="downArrow">
            <a:avLst>
              <a:gd name="adj1" fmla="val 50000"/>
              <a:gd name="adj2" fmla="val 100521"/>
            </a:avLst>
          </a:prstGeom>
          <a:noFill/>
          <a:ln w="127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xmlns="" id="{A5E68E12-8AC4-9649-83AD-B7447CCEC51A}"/>
              </a:ext>
            </a:extLst>
          </p:cNvPr>
          <p:cNvSpPr txBox="1">
            <a:spLocks noChangeArrowheads="1"/>
          </p:cNvSpPr>
          <p:nvPr/>
        </p:nvSpPr>
        <p:spPr>
          <a:xfrm>
            <a:off x="899235" y="1224819"/>
            <a:ext cx="1886305" cy="600142"/>
          </a:xfrm>
          <a:prstGeom prst="rect">
            <a:avLst/>
          </a:prstGeom>
        </p:spPr>
        <p:txBody>
          <a:bodyPr wrap="square" lIns="91420" tIns="45709" rIns="91420" bIns="45709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altLang="en-US" sz="1100" b="1" dirty="0" smtClean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ЗА </a:t>
            </a:r>
            <a:r>
              <a:rPr lang="ru-RU" altLang="en-US" sz="1100" b="1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ПЯТЬ ПОСЛЕДНИХ ЛЕТ </a:t>
            </a:r>
            <a:r>
              <a:rPr lang="ru-RU" altLang="en-US" sz="1100" b="1" dirty="0" smtClean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ЧИСЛЕННОСТЬ ЛИЦ, ЗАСТАХОВАННЫХ</a:t>
            </a:r>
            <a:endParaRPr lang="ru-RU" altLang="en-US" sz="1100" b="1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34D0120-F460-3041-9D95-758D578E2A3E}"/>
              </a:ext>
            </a:extLst>
          </p:cNvPr>
          <p:cNvSpPr txBox="1"/>
          <p:nvPr/>
        </p:nvSpPr>
        <p:spPr>
          <a:xfrm>
            <a:off x="1373073" y="2784393"/>
            <a:ext cx="184689" cy="332056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pPr algn="ctr">
              <a:lnSpc>
                <a:spcPts val="1360"/>
              </a:lnSpc>
            </a:pPr>
            <a:endParaRPr lang="ru-RU" sz="3600" b="1" dirty="0" smtClean="0">
              <a:solidFill>
                <a:srgbClr val="3F904B"/>
              </a:solidFill>
              <a:latin typeface="Helvetica" pitchFamily="2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F34D0120-F460-3041-9D95-758D578E2A3E}"/>
              </a:ext>
            </a:extLst>
          </p:cNvPr>
          <p:cNvSpPr txBox="1"/>
          <p:nvPr/>
        </p:nvSpPr>
        <p:spPr>
          <a:xfrm>
            <a:off x="1404909" y="3443089"/>
            <a:ext cx="184690" cy="271847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pPr algn="ctr">
              <a:lnSpc>
                <a:spcPts val="1360"/>
              </a:lnSpc>
            </a:pPr>
            <a:endParaRPr lang="ru-RU" sz="1200" dirty="0">
              <a:solidFill>
                <a:srgbClr val="3F904B"/>
              </a:solidFill>
              <a:latin typeface="Helvetica" pitchFamily="2" charset="0"/>
            </a:endParaRPr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xmlns="" id="{A5E68E12-8AC4-9649-83AD-B7447CCEC51A}"/>
              </a:ext>
            </a:extLst>
          </p:cNvPr>
          <p:cNvSpPr txBox="1">
            <a:spLocks noChangeArrowheads="1"/>
          </p:cNvSpPr>
          <p:nvPr/>
        </p:nvSpPr>
        <p:spPr>
          <a:xfrm>
            <a:off x="323948" y="1737382"/>
            <a:ext cx="2531301" cy="430865"/>
          </a:xfrm>
          <a:prstGeom prst="rect">
            <a:avLst/>
          </a:prstGeom>
        </p:spPr>
        <p:txBody>
          <a:bodyPr wrap="square" lIns="91420" tIns="45709" rIns="91420" bIns="45709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altLang="en-US" sz="1100" b="1" dirty="0" smtClean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        ПО ОБЯЗАТЕЛЬНОМУ</a:t>
            </a:r>
          </a:p>
          <a:p>
            <a:pPr marL="0" indent="0">
              <a:spcBef>
                <a:spcPts val="0"/>
              </a:spcBef>
              <a:buNone/>
            </a:pPr>
            <a:endParaRPr lang="ru-RU" altLang="en-US" sz="1100" b="1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grpSp>
        <p:nvGrpSpPr>
          <p:cNvPr id="64" name="Рисунок 121">
            <a:extLst>
              <a:ext uri="{FF2B5EF4-FFF2-40B4-BE49-F238E27FC236}">
                <a16:creationId xmlns:a16="http://schemas.microsoft.com/office/drawing/2014/main" xmlns="" id="{87C88CBF-AC24-834D-BF30-A292CBD3B679}"/>
              </a:ext>
            </a:extLst>
          </p:cNvPr>
          <p:cNvGrpSpPr>
            <a:grpSpLocks noChangeAspect="1"/>
          </p:cNvGrpSpPr>
          <p:nvPr/>
        </p:nvGrpSpPr>
        <p:grpSpPr>
          <a:xfrm>
            <a:off x="2936214" y="1420795"/>
            <a:ext cx="504000" cy="504000"/>
            <a:chOff x="3477471" y="2988090"/>
            <a:chExt cx="432000" cy="432000"/>
          </a:xfrm>
          <a:solidFill>
            <a:schemeClr val="bg1"/>
          </a:solidFill>
        </p:grpSpPr>
        <p:sp>
          <p:nvSpPr>
            <p:cNvPr id="65" name="Полилиния 64">
              <a:extLst>
                <a:ext uri="{FF2B5EF4-FFF2-40B4-BE49-F238E27FC236}">
                  <a16:creationId xmlns:a16="http://schemas.microsoft.com/office/drawing/2014/main" xmlns="" id="{63317512-3131-F249-AF42-671B465D43F5}"/>
                </a:ext>
              </a:extLst>
            </p:cNvPr>
            <p:cNvSpPr/>
            <p:nvPr/>
          </p:nvSpPr>
          <p:spPr>
            <a:xfrm>
              <a:off x="3477894" y="2988090"/>
              <a:ext cx="389232" cy="431999"/>
            </a:xfrm>
            <a:custGeom>
              <a:avLst/>
              <a:gdLst>
                <a:gd name="connsiteX0" fmla="*/ 388666 w 389232"/>
                <a:gd name="connsiteY0" fmla="*/ 96352 h 431999"/>
                <a:gd name="connsiteX1" fmla="*/ 365160 w 389232"/>
                <a:gd name="connsiteY1" fmla="*/ 64200 h 431999"/>
                <a:gd name="connsiteX2" fmla="*/ 208235 w 389232"/>
                <a:gd name="connsiteY2" fmla="*/ 2587 h 431999"/>
                <a:gd name="connsiteX3" fmla="*/ 180994 w 389232"/>
                <a:gd name="connsiteY3" fmla="*/ 2587 h 431999"/>
                <a:gd name="connsiteX4" fmla="*/ 24073 w 389232"/>
                <a:gd name="connsiteY4" fmla="*/ 64200 h 431999"/>
                <a:gd name="connsiteX5" fmla="*/ 567 w 389232"/>
                <a:gd name="connsiteY5" fmla="*/ 96352 h 431999"/>
                <a:gd name="connsiteX6" fmla="*/ 22851 w 389232"/>
                <a:gd name="connsiteY6" fmla="*/ 257831 h 431999"/>
                <a:gd name="connsiteX7" fmla="*/ 77462 w 389232"/>
                <a:gd name="connsiteY7" fmla="*/ 356233 h 431999"/>
                <a:gd name="connsiteX8" fmla="*/ 181417 w 389232"/>
                <a:gd name="connsiteY8" fmla="*/ 429547 h 431999"/>
                <a:gd name="connsiteX9" fmla="*/ 194616 w 389232"/>
                <a:gd name="connsiteY9" fmla="*/ 432000 h 431999"/>
                <a:gd name="connsiteX10" fmla="*/ 207816 w 389232"/>
                <a:gd name="connsiteY10" fmla="*/ 429547 h 431999"/>
                <a:gd name="connsiteX11" fmla="*/ 311771 w 389232"/>
                <a:gd name="connsiteY11" fmla="*/ 356233 h 431999"/>
                <a:gd name="connsiteX12" fmla="*/ 366381 w 389232"/>
                <a:gd name="connsiteY12" fmla="*/ 257831 h 431999"/>
                <a:gd name="connsiteX13" fmla="*/ 388666 w 389232"/>
                <a:gd name="connsiteY13" fmla="*/ 96352 h 431999"/>
                <a:gd name="connsiteX14" fmla="*/ 354351 w 389232"/>
                <a:gd name="connsiteY14" fmla="*/ 253701 h 431999"/>
                <a:gd name="connsiteX15" fmla="*/ 302058 w 389232"/>
                <a:gd name="connsiteY15" fmla="*/ 348033 h 431999"/>
                <a:gd name="connsiteX16" fmla="*/ 203249 w 389232"/>
                <a:gd name="connsiteY16" fmla="*/ 417699 h 431999"/>
                <a:gd name="connsiteX17" fmla="*/ 185984 w 389232"/>
                <a:gd name="connsiteY17" fmla="*/ 417699 h 431999"/>
                <a:gd name="connsiteX18" fmla="*/ 87175 w 389232"/>
                <a:gd name="connsiteY18" fmla="*/ 348033 h 431999"/>
                <a:gd name="connsiteX19" fmla="*/ 34882 w 389232"/>
                <a:gd name="connsiteY19" fmla="*/ 253701 h 431999"/>
                <a:gd name="connsiteX20" fmla="*/ 13261 w 389232"/>
                <a:gd name="connsiteY20" fmla="*/ 97159 h 431999"/>
                <a:gd name="connsiteX21" fmla="*/ 28733 w 389232"/>
                <a:gd name="connsiteY21" fmla="*/ 76016 h 431999"/>
                <a:gd name="connsiteX22" fmla="*/ 185651 w 389232"/>
                <a:gd name="connsiteY22" fmla="*/ 14399 h 431999"/>
                <a:gd name="connsiteX23" fmla="*/ 194616 w 389232"/>
                <a:gd name="connsiteY23" fmla="*/ 12699 h 431999"/>
                <a:gd name="connsiteX24" fmla="*/ 203579 w 389232"/>
                <a:gd name="connsiteY24" fmla="*/ 14399 h 431999"/>
                <a:gd name="connsiteX25" fmla="*/ 360500 w 389232"/>
                <a:gd name="connsiteY25" fmla="*/ 76016 h 431999"/>
                <a:gd name="connsiteX26" fmla="*/ 375972 w 389232"/>
                <a:gd name="connsiteY26" fmla="*/ 97159 h 431999"/>
                <a:gd name="connsiteX27" fmla="*/ 354351 w 389232"/>
                <a:gd name="connsiteY27" fmla="*/ 253701 h 43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9232" h="431999">
                  <a:moveTo>
                    <a:pt x="388666" y="96352"/>
                  </a:moveTo>
                  <a:cubicBezTo>
                    <a:pt x="387754" y="82067"/>
                    <a:pt x="378524" y="69447"/>
                    <a:pt x="365160" y="64200"/>
                  </a:cubicBezTo>
                  <a:lnTo>
                    <a:pt x="208235" y="2587"/>
                  </a:lnTo>
                  <a:cubicBezTo>
                    <a:pt x="199454" y="-861"/>
                    <a:pt x="189779" y="-864"/>
                    <a:pt x="180994" y="2587"/>
                  </a:cubicBezTo>
                  <a:lnTo>
                    <a:pt x="24073" y="64200"/>
                  </a:lnTo>
                  <a:cubicBezTo>
                    <a:pt x="10705" y="69447"/>
                    <a:pt x="1479" y="82067"/>
                    <a:pt x="567" y="96352"/>
                  </a:cubicBezTo>
                  <a:cubicBezTo>
                    <a:pt x="-305" y="109990"/>
                    <a:pt x="-3326" y="181880"/>
                    <a:pt x="22851" y="257831"/>
                  </a:cubicBezTo>
                  <a:cubicBezTo>
                    <a:pt x="35945" y="295823"/>
                    <a:pt x="54319" y="328930"/>
                    <a:pt x="77462" y="356233"/>
                  </a:cubicBezTo>
                  <a:cubicBezTo>
                    <a:pt x="105308" y="389084"/>
                    <a:pt x="140283" y="413750"/>
                    <a:pt x="181417" y="429547"/>
                  </a:cubicBezTo>
                  <a:cubicBezTo>
                    <a:pt x="185674" y="431182"/>
                    <a:pt x="190145" y="432000"/>
                    <a:pt x="194616" y="432000"/>
                  </a:cubicBezTo>
                  <a:cubicBezTo>
                    <a:pt x="199088" y="432000"/>
                    <a:pt x="203559" y="431182"/>
                    <a:pt x="207816" y="429547"/>
                  </a:cubicBezTo>
                  <a:cubicBezTo>
                    <a:pt x="248950" y="413750"/>
                    <a:pt x="283925" y="389084"/>
                    <a:pt x="311771" y="356233"/>
                  </a:cubicBezTo>
                  <a:cubicBezTo>
                    <a:pt x="334913" y="328930"/>
                    <a:pt x="353284" y="295823"/>
                    <a:pt x="366381" y="257831"/>
                  </a:cubicBezTo>
                  <a:cubicBezTo>
                    <a:pt x="392559" y="181880"/>
                    <a:pt x="389538" y="109990"/>
                    <a:pt x="388666" y="96352"/>
                  </a:cubicBezTo>
                  <a:close/>
                  <a:moveTo>
                    <a:pt x="354351" y="253701"/>
                  </a:moveTo>
                  <a:cubicBezTo>
                    <a:pt x="341769" y="290197"/>
                    <a:pt x="324177" y="321936"/>
                    <a:pt x="302058" y="348033"/>
                  </a:cubicBezTo>
                  <a:cubicBezTo>
                    <a:pt x="275610" y="379236"/>
                    <a:pt x="242365" y="402676"/>
                    <a:pt x="203249" y="417699"/>
                  </a:cubicBezTo>
                  <a:cubicBezTo>
                    <a:pt x="197681" y="419834"/>
                    <a:pt x="191549" y="419834"/>
                    <a:pt x="185984" y="417699"/>
                  </a:cubicBezTo>
                  <a:cubicBezTo>
                    <a:pt x="146868" y="402676"/>
                    <a:pt x="113623" y="379236"/>
                    <a:pt x="87175" y="348033"/>
                  </a:cubicBezTo>
                  <a:cubicBezTo>
                    <a:pt x="65055" y="321936"/>
                    <a:pt x="47460" y="290200"/>
                    <a:pt x="34882" y="253701"/>
                  </a:cubicBezTo>
                  <a:cubicBezTo>
                    <a:pt x="9490" y="180038"/>
                    <a:pt x="12416" y="110376"/>
                    <a:pt x="13261" y="97159"/>
                  </a:cubicBezTo>
                  <a:cubicBezTo>
                    <a:pt x="13859" y="87769"/>
                    <a:pt x="19932" y="79470"/>
                    <a:pt x="28733" y="76016"/>
                  </a:cubicBezTo>
                  <a:lnTo>
                    <a:pt x="185651" y="14399"/>
                  </a:lnTo>
                  <a:cubicBezTo>
                    <a:pt x="188543" y="13266"/>
                    <a:pt x="191578" y="12699"/>
                    <a:pt x="194616" y="12699"/>
                  </a:cubicBezTo>
                  <a:cubicBezTo>
                    <a:pt x="197651" y="12699"/>
                    <a:pt x="200689" y="13266"/>
                    <a:pt x="203579" y="14399"/>
                  </a:cubicBezTo>
                  <a:lnTo>
                    <a:pt x="360500" y="76016"/>
                  </a:lnTo>
                  <a:cubicBezTo>
                    <a:pt x="369297" y="79470"/>
                    <a:pt x="375370" y="87769"/>
                    <a:pt x="375972" y="97159"/>
                  </a:cubicBezTo>
                  <a:cubicBezTo>
                    <a:pt x="376814" y="110376"/>
                    <a:pt x="379739" y="180038"/>
                    <a:pt x="354351" y="253701"/>
                  </a:cubicBezTo>
                  <a:close/>
                </a:path>
              </a:pathLst>
            </a:custGeom>
            <a:grpFill/>
            <a:ln w="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5">
              <a:extLst>
                <a:ext uri="{FF2B5EF4-FFF2-40B4-BE49-F238E27FC236}">
                  <a16:creationId xmlns:a16="http://schemas.microsoft.com/office/drawing/2014/main" xmlns="" id="{54DF5C11-90F1-4148-A139-CFD823643EAE}"/>
                </a:ext>
              </a:extLst>
            </p:cNvPr>
            <p:cNvSpPr/>
            <p:nvPr/>
          </p:nvSpPr>
          <p:spPr>
            <a:xfrm>
              <a:off x="3518767" y="3032615"/>
              <a:ext cx="307443" cy="298168"/>
            </a:xfrm>
            <a:custGeom>
              <a:avLst/>
              <a:gdLst>
                <a:gd name="connsiteX0" fmla="*/ 287739 w 307443"/>
                <a:gd name="connsiteY0" fmla="*/ 50346 h 298168"/>
                <a:gd name="connsiteX1" fmla="*/ 164908 w 307443"/>
                <a:gd name="connsiteY1" fmla="*/ 2121 h 298168"/>
                <a:gd name="connsiteX2" fmla="*/ 142578 w 307443"/>
                <a:gd name="connsiteY2" fmla="*/ 2121 h 298168"/>
                <a:gd name="connsiteX3" fmla="*/ 19747 w 307443"/>
                <a:gd name="connsiteY3" fmla="*/ 50346 h 298168"/>
                <a:gd name="connsiteX4" fmla="*/ 474 w 307443"/>
                <a:gd name="connsiteY4" fmla="*/ 76710 h 298168"/>
                <a:gd name="connsiteX5" fmla="*/ 2892 w 307443"/>
                <a:gd name="connsiteY5" fmla="*/ 138120 h 298168"/>
                <a:gd name="connsiteX6" fmla="*/ 9998 w 307443"/>
                <a:gd name="connsiteY6" fmla="*/ 143627 h 298168"/>
                <a:gd name="connsiteX7" fmla="*/ 15513 w 307443"/>
                <a:gd name="connsiteY7" fmla="*/ 136534 h 298168"/>
                <a:gd name="connsiteX8" fmla="*/ 13169 w 307443"/>
                <a:gd name="connsiteY8" fmla="*/ 77518 h 298168"/>
                <a:gd name="connsiteX9" fmla="*/ 24407 w 307443"/>
                <a:gd name="connsiteY9" fmla="*/ 62162 h 298168"/>
                <a:gd name="connsiteX10" fmla="*/ 147234 w 307443"/>
                <a:gd name="connsiteY10" fmla="*/ 13933 h 298168"/>
                <a:gd name="connsiteX11" fmla="*/ 160252 w 307443"/>
                <a:gd name="connsiteY11" fmla="*/ 13933 h 298168"/>
                <a:gd name="connsiteX12" fmla="*/ 283080 w 307443"/>
                <a:gd name="connsiteY12" fmla="*/ 62162 h 298168"/>
                <a:gd name="connsiteX13" fmla="*/ 294317 w 307443"/>
                <a:gd name="connsiteY13" fmla="*/ 77518 h 298168"/>
                <a:gd name="connsiteX14" fmla="*/ 225110 w 307443"/>
                <a:gd name="connsiteY14" fmla="*/ 287318 h 298168"/>
                <a:gd name="connsiteX15" fmla="*/ 225080 w 307443"/>
                <a:gd name="connsiteY15" fmla="*/ 296296 h 298168"/>
                <a:gd name="connsiteX16" fmla="*/ 229595 w 307443"/>
                <a:gd name="connsiteY16" fmla="*/ 298168 h 298168"/>
                <a:gd name="connsiteX17" fmla="*/ 234076 w 307443"/>
                <a:gd name="connsiteY17" fmla="*/ 296326 h 298168"/>
                <a:gd name="connsiteX18" fmla="*/ 307012 w 307443"/>
                <a:gd name="connsiteY18" fmla="*/ 76710 h 298168"/>
                <a:gd name="connsiteX19" fmla="*/ 287739 w 307443"/>
                <a:gd name="connsiteY19" fmla="*/ 50346 h 29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7443" h="298168">
                  <a:moveTo>
                    <a:pt x="287739" y="50346"/>
                  </a:moveTo>
                  <a:lnTo>
                    <a:pt x="164908" y="2121"/>
                  </a:lnTo>
                  <a:cubicBezTo>
                    <a:pt x="157706" y="-707"/>
                    <a:pt x="149777" y="-707"/>
                    <a:pt x="142578" y="2121"/>
                  </a:cubicBezTo>
                  <a:lnTo>
                    <a:pt x="19747" y="50346"/>
                  </a:lnTo>
                  <a:cubicBezTo>
                    <a:pt x="8786" y="54651"/>
                    <a:pt x="1221" y="65000"/>
                    <a:pt x="474" y="76710"/>
                  </a:cubicBezTo>
                  <a:cubicBezTo>
                    <a:pt x="-64" y="85131"/>
                    <a:pt x="-903" y="107975"/>
                    <a:pt x="2892" y="138120"/>
                  </a:cubicBezTo>
                  <a:cubicBezTo>
                    <a:pt x="3331" y="141600"/>
                    <a:pt x="6518" y="144065"/>
                    <a:pt x="9998" y="143627"/>
                  </a:cubicBezTo>
                  <a:cubicBezTo>
                    <a:pt x="13482" y="143189"/>
                    <a:pt x="15953" y="140015"/>
                    <a:pt x="15513" y="136534"/>
                  </a:cubicBezTo>
                  <a:cubicBezTo>
                    <a:pt x="11854" y="107464"/>
                    <a:pt x="12657" y="85576"/>
                    <a:pt x="13169" y="77518"/>
                  </a:cubicBezTo>
                  <a:cubicBezTo>
                    <a:pt x="13605" y="70699"/>
                    <a:pt x="18017" y="64670"/>
                    <a:pt x="24407" y="62162"/>
                  </a:cubicBezTo>
                  <a:lnTo>
                    <a:pt x="147234" y="13933"/>
                  </a:lnTo>
                  <a:cubicBezTo>
                    <a:pt x="151431" y="12285"/>
                    <a:pt x="156055" y="12285"/>
                    <a:pt x="160252" y="13933"/>
                  </a:cubicBezTo>
                  <a:lnTo>
                    <a:pt x="283080" y="62162"/>
                  </a:lnTo>
                  <a:cubicBezTo>
                    <a:pt x="289470" y="64670"/>
                    <a:pt x="293882" y="70699"/>
                    <a:pt x="294317" y="77518"/>
                  </a:cubicBezTo>
                  <a:cubicBezTo>
                    <a:pt x="295186" y="91107"/>
                    <a:pt x="300618" y="212465"/>
                    <a:pt x="225110" y="287318"/>
                  </a:cubicBezTo>
                  <a:cubicBezTo>
                    <a:pt x="222617" y="289787"/>
                    <a:pt x="222604" y="293808"/>
                    <a:pt x="225080" y="296296"/>
                  </a:cubicBezTo>
                  <a:cubicBezTo>
                    <a:pt x="226322" y="297545"/>
                    <a:pt x="227960" y="298168"/>
                    <a:pt x="229595" y="298168"/>
                  </a:cubicBezTo>
                  <a:cubicBezTo>
                    <a:pt x="231213" y="298168"/>
                    <a:pt x="232834" y="297555"/>
                    <a:pt x="234076" y="296326"/>
                  </a:cubicBezTo>
                  <a:cubicBezTo>
                    <a:pt x="313567" y="217524"/>
                    <a:pt x="307917" y="90889"/>
                    <a:pt x="307012" y="76710"/>
                  </a:cubicBezTo>
                  <a:cubicBezTo>
                    <a:pt x="306262" y="65000"/>
                    <a:pt x="298700" y="54651"/>
                    <a:pt x="287739" y="50346"/>
                  </a:cubicBezTo>
                  <a:close/>
                </a:path>
              </a:pathLst>
            </a:custGeom>
            <a:grpFill/>
            <a:ln w="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7" name="Полилиния 66">
              <a:extLst>
                <a:ext uri="{FF2B5EF4-FFF2-40B4-BE49-F238E27FC236}">
                  <a16:creationId xmlns:a16="http://schemas.microsoft.com/office/drawing/2014/main" xmlns="" id="{9C4F1E82-EA12-1B49-91BD-B0B78D8515D5}"/>
                </a:ext>
              </a:extLst>
            </p:cNvPr>
            <p:cNvSpPr/>
            <p:nvPr/>
          </p:nvSpPr>
          <p:spPr>
            <a:xfrm>
              <a:off x="3526549" y="3192915"/>
              <a:ext cx="205556" cy="182646"/>
            </a:xfrm>
            <a:custGeom>
              <a:avLst/>
              <a:gdLst>
                <a:gd name="connsiteX0" fmla="*/ 195471 w 205556"/>
                <a:gd name="connsiteY0" fmla="*/ 145545 h 182646"/>
                <a:gd name="connsiteX1" fmla="*/ 152223 w 205556"/>
                <a:gd name="connsiteY1" fmla="*/ 168788 h 182646"/>
                <a:gd name="connsiteX2" fmla="*/ 139701 w 205556"/>
                <a:gd name="connsiteY2" fmla="*/ 168788 h 182646"/>
                <a:gd name="connsiteX3" fmla="*/ 12583 w 205556"/>
                <a:gd name="connsiteY3" fmla="*/ 5031 h 182646"/>
                <a:gd name="connsiteX4" fmla="*/ 5041 w 205556"/>
                <a:gd name="connsiteY4" fmla="*/ 140 h 182646"/>
                <a:gd name="connsiteX5" fmla="*/ 140 w 205556"/>
                <a:gd name="connsiteY5" fmla="*/ 7668 h 182646"/>
                <a:gd name="connsiteX6" fmla="*/ 135133 w 205556"/>
                <a:gd name="connsiteY6" fmla="*/ 180636 h 182646"/>
                <a:gd name="connsiteX7" fmla="*/ 145962 w 205556"/>
                <a:gd name="connsiteY7" fmla="*/ 182647 h 182646"/>
                <a:gd name="connsiteX8" fmla="*/ 156790 w 205556"/>
                <a:gd name="connsiteY8" fmla="*/ 180636 h 182646"/>
                <a:gd name="connsiteX9" fmla="*/ 202921 w 205556"/>
                <a:gd name="connsiteY9" fmla="*/ 155835 h 182646"/>
                <a:gd name="connsiteX10" fmla="*/ 204354 w 205556"/>
                <a:gd name="connsiteY10" fmla="*/ 146972 h 182646"/>
                <a:gd name="connsiteX11" fmla="*/ 195471 w 205556"/>
                <a:gd name="connsiteY11" fmla="*/ 145545 h 18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5556" h="182646">
                  <a:moveTo>
                    <a:pt x="195471" y="145545"/>
                  </a:moveTo>
                  <a:cubicBezTo>
                    <a:pt x="182410" y="154961"/>
                    <a:pt x="167856" y="162783"/>
                    <a:pt x="152223" y="168788"/>
                  </a:cubicBezTo>
                  <a:cubicBezTo>
                    <a:pt x="148184" y="170337"/>
                    <a:pt x="143739" y="170337"/>
                    <a:pt x="139701" y="168788"/>
                  </a:cubicBezTo>
                  <a:cubicBezTo>
                    <a:pt x="56650" y="136890"/>
                    <a:pt x="24733" y="62132"/>
                    <a:pt x="12583" y="5031"/>
                  </a:cubicBezTo>
                  <a:cubicBezTo>
                    <a:pt x="11857" y="1600"/>
                    <a:pt x="8469" y="-589"/>
                    <a:pt x="5041" y="140"/>
                  </a:cubicBezTo>
                  <a:cubicBezTo>
                    <a:pt x="1606" y="868"/>
                    <a:pt x="-590" y="4237"/>
                    <a:pt x="140" y="7668"/>
                  </a:cubicBezTo>
                  <a:cubicBezTo>
                    <a:pt x="12943" y="67841"/>
                    <a:pt x="46759" y="146695"/>
                    <a:pt x="135133" y="180636"/>
                  </a:cubicBezTo>
                  <a:cubicBezTo>
                    <a:pt x="138624" y="181978"/>
                    <a:pt x="142293" y="182647"/>
                    <a:pt x="145962" y="182647"/>
                  </a:cubicBezTo>
                  <a:cubicBezTo>
                    <a:pt x="149631" y="182647"/>
                    <a:pt x="153300" y="181978"/>
                    <a:pt x="156790" y="180636"/>
                  </a:cubicBezTo>
                  <a:cubicBezTo>
                    <a:pt x="173451" y="174239"/>
                    <a:pt x="188968" y="165894"/>
                    <a:pt x="202921" y="155835"/>
                  </a:cubicBezTo>
                  <a:cubicBezTo>
                    <a:pt x="205767" y="153785"/>
                    <a:pt x="206408" y="149817"/>
                    <a:pt x="204354" y="146972"/>
                  </a:cubicBezTo>
                  <a:cubicBezTo>
                    <a:pt x="202293" y="144131"/>
                    <a:pt x="198317" y="143492"/>
                    <a:pt x="195471" y="145545"/>
                  </a:cubicBezTo>
                  <a:close/>
                </a:path>
              </a:pathLst>
            </a:custGeom>
            <a:grpFill/>
            <a:ln w="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67">
              <a:extLst>
                <a:ext uri="{FF2B5EF4-FFF2-40B4-BE49-F238E27FC236}">
                  <a16:creationId xmlns:a16="http://schemas.microsoft.com/office/drawing/2014/main" xmlns="" id="{E7BD8A14-00FA-B840-898D-4D71E321FF7B}"/>
                </a:ext>
              </a:extLst>
            </p:cNvPr>
            <p:cNvSpPr/>
            <p:nvPr/>
          </p:nvSpPr>
          <p:spPr>
            <a:xfrm>
              <a:off x="3577918" y="3109682"/>
              <a:ext cx="189181" cy="188812"/>
            </a:xfrm>
            <a:custGeom>
              <a:avLst/>
              <a:gdLst>
                <a:gd name="connsiteX0" fmla="*/ 94592 w 189181"/>
                <a:gd name="connsiteY0" fmla="*/ 0 h 188812"/>
                <a:gd name="connsiteX1" fmla="*/ 0 w 189181"/>
                <a:gd name="connsiteY1" fmla="*/ 94404 h 188812"/>
                <a:gd name="connsiteX2" fmla="*/ 94592 w 189181"/>
                <a:gd name="connsiteY2" fmla="*/ 188812 h 188812"/>
                <a:gd name="connsiteX3" fmla="*/ 189182 w 189181"/>
                <a:gd name="connsiteY3" fmla="*/ 94408 h 188812"/>
                <a:gd name="connsiteX4" fmla="*/ 94592 w 189181"/>
                <a:gd name="connsiteY4" fmla="*/ 0 h 188812"/>
                <a:gd name="connsiteX5" fmla="*/ 94592 w 189181"/>
                <a:gd name="connsiteY5" fmla="*/ 176116 h 188812"/>
                <a:gd name="connsiteX6" fmla="*/ 12721 w 189181"/>
                <a:gd name="connsiteY6" fmla="*/ 94408 h 188812"/>
                <a:gd name="connsiteX7" fmla="*/ 94592 w 189181"/>
                <a:gd name="connsiteY7" fmla="*/ 12696 h 188812"/>
                <a:gd name="connsiteX8" fmla="*/ 176461 w 189181"/>
                <a:gd name="connsiteY8" fmla="*/ 94408 h 188812"/>
                <a:gd name="connsiteX9" fmla="*/ 94592 w 189181"/>
                <a:gd name="connsiteY9" fmla="*/ 176116 h 18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181" h="188812">
                  <a:moveTo>
                    <a:pt x="94592" y="0"/>
                  </a:moveTo>
                  <a:cubicBezTo>
                    <a:pt x="42435" y="0"/>
                    <a:pt x="0" y="42349"/>
                    <a:pt x="0" y="94404"/>
                  </a:cubicBezTo>
                  <a:cubicBezTo>
                    <a:pt x="0" y="146463"/>
                    <a:pt x="42435" y="188812"/>
                    <a:pt x="94592" y="188812"/>
                  </a:cubicBezTo>
                  <a:cubicBezTo>
                    <a:pt x="146750" y="188812"/>
                    <a:pt x="189182" y="146463"/>
                    <a:pt x="189182" y="94408"/>
                  </a:cubicBezTo>
                  <a:cubicBezTo>
                    <a:pt x="189182" y="42352"/>
                    <a:pt x="146750" y="0"/>
                    <a:pt x="94592" y="0"/>
                  </a:cubicBezTo>
                  <a:close/>
                  <a:moveTo>
                    <a:pt x="94592" y="176116"/>
                  </a:moveTo>
                  <a:cubicBezTo>
                    <a:pt x="49449" y="176116"/>
                    <a:pt x="12721" y="139463"/>
                    <a:pt x="12721" y="94408"/>
                  </a:cubicBezTo>
                  <a:cubicBezTo>
                    <a:pt x="12721" y="49353"/>
                    <a:pt x="49449" y="12696"/>
                    <a:pt x="94592" y="12696"/>
                  </a:cubicBezTo>
                  <a:cubicBezTo>
                    <a:pt x="139736" y="12696"/>
                    <a:pt x="176461" y="49353"/>
                    <a:pt x="176461" y="94408"/>
                  </a:cubicBezTo>
                  <a:cubicBezTo>
                    <a:pt x="176461" y="139463"/>
                    <a:pt x="139736" y="176116"/>
                    <a:pt x="94592" y="176116"/>
                  </a:cubicBezTo>
                  <a:close/>
                </a:path>
              </a:pathLst>
            </a:custGeom>
            <a:grpFill/>
            <a:ln w="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8">
              <a:extLst>
                <a:ext uri="{FF2B5EF4-FFF2-40B4-BE49-F238E27FC236}">
                  <a16:creationId xmlns:a16="http://schemas.microsoft.com/office/drawing/2014/main" xmlns="" id="{8F6ADB98-5DD4-9A40-A90E-410D3411E8C2}"/>
                </a:ext>
              </a:extLst>
            </p:cNvPr>
            <p:cNvSpPr/>
            <p:nvPr/>
          </p:nvSpPr>
          <p:spPr>
            <a:xfrm>
              <a:off x="3612151" y="3156241"/>
              <a:ext cx="120718" cy="95731"/>
            </a:xfrm>
            <a:custGeom>
              <a:avLst/>
              <a:gdLst>
                <a:gd name="connsiteX0" fmla="*/ 120706 w 120718"/>
                <a:gd name="connsiteY0" fmla="*/ 23258 h 95731"/>
                <a:gd name="connsiteX1" fmla="*/ 112883 w 120718"/>
                <a:gd name="connsiteY1" fmla="*/ 6877 h 95731"/>
                <a:gd name="connsiteX2" fmla="*/ 111338 w 120718"/>
                <a:gd name="connsiteY2" fmla="*/ 5542 h 95731"/>
                <a:gd name="connsiteX3" fmla="*/ 80071 w 120718"/>
                <a:gd name="connsiteY3" fmla="*/ 6992 h 95731"/>
                <a:gd name="connsiteX4" fmla="*/ 46380 w 120718"/>
                <a:gd name="connsiteY4" fmla="*/ 42104 h 95731"/>
                <a:gd name="connsiteX5" fmla="*/ 37893 w 120718"/>
                <a:gd name="connsiteY5" fmla="*/ 34480 h 95731"/>
                <a:gd name="connsiteX6" fmla="*/ 5864 w 120718"/>
                <a:gd name="connsiteY6" fmla="*/ 36128 h 95731"/>
                <a:gd name="connsiteX7" fmla="*/ 52 w 120718"/>
                <a:gd name="connsiteY7" fmla="*/ 52825 h 95731"/>
                <a:gd name="connsiteX8" fmla="*/ 8024 w 120718"/>
                <a:gd name="connsiteY8" fmla="*/ 68609 h 95731"/>
                <a:gd name="connsiteX9" fmla="*/ 33673 w 120718"/>
                <a:gd name="connsiteY9" fmla="*/ 90313 h 95731"/>
                <a:gd name="connsiteX10" fmla="*/ 48365 w 120718"/>
                <a:gd name="connsiteY10" fmla="*/ 95731 h 95731"/>
                <a:gd name="connsiteX11" fmla="*/ 64322 w 120718"/>
                <a:gd name="connsiteY11" fmla="*/ 89139 h 95731"/>
                <a:gd name="connsiteX12" fmla="*/ 113979 w 120718"/>
                <a:gd name="connsiteY12" fmla="*/ 40113 h 95731"/>
                <a:gd name="connsiteX13" fmla="*/ 120706 w 120718"/>
                <a:gd name="connsiteY13" fmla="*/ 23258 h 95731"/>
                <a:gd name="connsiteX14" fmla="*/ 105033 w 120718"/>
                <a:gd name="connsiteY14" fmla="*/ 31085 h 95731"/>
                <a:gd name="connsiteX15" fmla="*/ 55376 w 120718"/>
                <a:gd name="connsiteY15" fmla="*/ 80112 h 95731"/>
                <a:gd name="connsiteX16" fmla="*/ 41899 w 120718"/>
                <a:gd name="connsiteY16" fmla="*/ 80629 h 95731"/>
                <a:gd name="connsiteX17" fmla="*/ 16250 w 120718"/>
                <a:gd name="connsiteY17" fmla="*/ 58926 h 95731"/>
                <a:gd name="connsiteX18" fmla="*/ 12743 w 120718"/>
                <a:gd name="connsiteY18" fmla="*/ 51985 h 95731"/>
                <a:gd name="connsiteX19" fmla="*/ 15299 w 120718"/>
                <a:gd name="connsiteY19" fmla="*/ 44641 h 95731"/>
                <a:gd name="connsiteX20" fmla="*/ 22709 w 120718"/>
                <a:gd name="connsiteY20" fmla="*/ 41369 h 95731"/>
                <a:gd name="connsiteX21" fmla="*/ 29383 w 120718"/>
                <a:gd name="connsiteY21" fmla="*/ 43920 h 95731"/>
                <a:gd name="connsiteX22" fmla="*/ 38702 w 120718"/>
                <a:gd name="connsiteY22" fmla="*/ 52291 h 95731"/>
                <a:gd name="connsiteX23" fmla="*/ 54791 w 120718"/>
                <a:gd name="connsiteY23" fmla="*/ 51695 h 95731"/>
                <a:gd name="connsiteX24" fmla="*/ 89258 w 120718"/>
                <a:gd name="connsiteY24" fmla="*/ 15776 h 95731"/>
                <a:gd name="connsiteX25" fmla="*/ 103006 w 120718"/>
                <a:gd name="connsiteY25" fmla="*/ 15137 h 95731"/>
                <a:gd name="connsiteX26" fmla="*/ 104551 w 120718"/>
                <a:gd name="connsiteY26" fmla="*/ 16475 h 95731"/>
                <a:gd name="connsiteX27" fmla="*/ 107989 w 120718"/>
                <a:gd name="connsiteY27" fmla="*/ 23676 h 95731"/>
                <a:gd name="connsiteX28" fmla="*/ 105033 w 120718"/>
                <a:gd name="connsiteY28" fmla="*/ 31085 h 9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718" h="95731">
                  <a:moveTo>
                    <a:pt x="120706" y="23258"/>
                  </a:moveTo>
                  <a:cubicBezTo>
                    <a:pt x="120498" y="16969"/>
                    <a:pt x="117648" y="11000"/>
                    <a:pt x="112883" y="6877"/>
                  </a:cubicBezTo>
                  <a:lnTo>
                    <a:pt x="111338" y="5542"/>
                  </a:lnTo>
                  <a:cubicBezTo>
                    <a:pt x="102183" y="-2375"/>
                    <a:pt x="88449" y="-1738"/>
                    <a:pt x="80071" y="6992"/>
                  </a:cubicBezTo>
                  <a:lnTo>
                    <a:pt x="46380" y="42104"/>
                  </a:lnTo>
                  <a:lnTo>
                    <a:pt x="37893" y="34480"/>
                  </a:lnTo>
                  <a:cubicBezTo>
                    <a:pt x="28610" y="26145"/>
                    <a:pt x="14242" y="26883"/>
                    <a:pt x="5864" y="36128"/>
                  </a:cubicBezTo>
                  <a:cubicBezTo>
                    <a:pt x="1706" y="40719"/>
                    <a:pt x="-361" y="46649"/>
                    <a:pt x="52" y="52825"/>
                  </a:cubicBezTo>
                  <a:cubicBezTo>
                    <a:pt x="461" y="59002"/>
                    <a:pt x="3291" y="64608"/>
                    <a:pt x="8024" y="68609"/>
                  </a:cubicBezTo>
                  <a:lnTo>
                    <a:pt x="33673" y="90313"/>
                  </a:lnTo>
                  <a:cubicBezTo>
                    <a:pt x="37959" y="93938"/>
                    <a:pt x="43171" y="95731"/>
                    <a:pt x="48365" y="95731"/>
                  </a:cubicBezTo>
                  <a:cubicBezTo>
                    <a:pt x="54134" y="95731"/>
                    <a:pt x="59887" y="93516"/>
                    <a:pt x="64322" y="89139"/>
                  </a:cubicBezTo>
                  <a:lnTo>
                    <a:pt x="113979" y="40113"/>
                  </a:lnTo>
                  <a:cubicBezTo>
                    <a:pt x="118461" y="35687"/>
                    <a:pt x="120911" y="29543"/>
                    <a:pt x="120706" y="23258"/>
                  </a:cubicBezTo>
                  <a:close/>
                  <a:moveTo>
                    <a:pt x="105033" y="31085"/>
                  </a:moveTo>
                  <a:lnTo>
                    <a:pt x="55376" y="80112"/>
                  </a:lnTo>
                  <a:cubicBezTo>
                    <a:pt x="51671" y="83770"/>
                    <a:pt x="45875" y="83991"/>
                    <a:pt x="41899" y="80629"/>
                  </a:cubicBezTo>
                  <a:lnTo>
                    <a:pt x="16250" y="58926"/>
                  </a:lnTo>
                  <a:cubicBezTo>
                    <a:pt x="14169" y="57166"/>
                    <a:pt x="12924" y="54701"/>
                    <a:pt x="12743" y="51985"/>
                  </a:cubicBezTo>
                  <a:cubicBezTo>
                    <a:pt x="12561" y="49269"/>
                    <a:pt x="13469" y="46662"/>
                    <a:pt x="15299" y="44641"/>
                  </a:cubicBezTo>
                  <a:cubicBezTo>
                    <a:pt x="17267" y="42473"/>
                    <a:pt x="19981" y="41369"/>
                    <a:pt x="22709" y="41369"/>
                  </a:cubicBezTo>
                  <a:cubicBezTo>
                    <a:pt x="25090" y="41369"/>
                    <a:pt x="27481" y="42209"/>
                    <a:pt x="29383" y="43920"/>
                  </a:cubicBezTo>
                  <a:lnTo>
                    <a:pt x="38702" y="52291"/>
                  </a:lnTo>
                  <a:cubicBezTo>
                    <a:pt x="43375" y="56487"/>
                    <a:pt x="50442" y="56227"/>
                    <a:pt x="54791" y="51695"/>
                  </a:cubicBezTo>
                  <a:lnTo>
                    <a:pt x="89258" y="15776"/>
                  </a:lnTo>
                  <a:cubicBezTo>
                    <a:pt x="92940" y="11936"/>
                    <a:pt x="98980" y="11656"/>
                    <a:pt x="103006" y="15137"/>
                  </a:cubicBezTo>
                  <a:lnTo>
                    <a:pt x="104551" y="16475"/>
                  </a:lnTo>
                  <a:cubicBezTo>
                    <a:pt x="106678" y="18311"/>
                    <a:pt x="107897" y="20868"/>
                    <a:pt x="107989" y="23676"/>
                  </a:cubicBezTo>
                  <a:cubicBezTo>
                    <a:pt x="108085" y="26481"/>
                    <a:pt x="107035" y="29111"/>
                    <a:pt x="105033" y="31085"/>
                  </a:cubicBezTo>
                  <a:close/>
                </a:path>
              </a:pathLst>
            </a:custGeom>
            <a:grpFill/>
            <a:ln w="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70" name="Стрелка вниз 69">
            <a:extLst>
              <a:ext uri="{FF2B5EF4-FFF2-40B4-BE49-F238E27FC236}">
                <a16:creationId xmlns:c="http://schemas.openxmlformats.org/drawingml/2006/chart" xmlns:cdr="http://schemas.openxmlformats.org/drawingml/2006/chartDrawing" xmlns:a16="http://schemas.microsoft.com/office/drawing/2014/main" xmlns="" xmlns:lc="http://schemas.openxmlformats.org/drawingml/2006/lockedCanvas" id="{D43DCEEF-F703-D944-9FA8-24CFC1F89611}"/>
              </a:ext>
            </a:extLst>
          </p:cNvPr>
          <p:cNvSpPr/>
          <p:nvPr/>
        </p:nvSpPr>
        <p:spPr>
          <a:xfrm>
            <a:off x="6756067" y="3210851"/>
            <a:ext cx="66766" cy="834714"/>
          </a:xfrm>
          <a:prstGeom prst="downArrow">
            <a:avLst>
              <a:gd name="adj1" fmla="val 50000"/>
              <a:gd name="adj2" fmla="val 100521"/>
            </a:avLst>
          </a:prstGeom>
          <a:noFill/>
          <a:ln w="127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8" name="Прямоугольник с двумя скругленными соседними углами 57">
            <a:extLst>
              <a:ext uri="{FF2B5EF4-FFF2-40B4-BE49-F238E27FC236}">
                <a16:creationId xmlns:a16="http://schemas.microsoft.com/office/drawing/2014/main" xmlns="" id="{CFD72341-77E4-A449-8A57-5FC5441CC4FE}"/>
              </a:ext>
            </a:extLst>
          </p:cNvPr>
          <p:cNvSpPr/>
          <p:nvPr/>
        </p:nvSpPr>
        <p:spPr>
          <a:xfrm rot="10800000">
            <a:off x="3425858" y="1118657"/>
            <a:ext cx="626835" cy="748728"/>
          </a:xfrm>
          <a:prstGeom prst="round2SameRect">
            <a:avLst/>
          </a:prstGeom>
          <a:solidFill>
            <a:srgbClr val="4867B1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 dirty="0"/>
          </a:p>
        </p:txBody>
      </p:sp>
      <p:sp>
        <p:nvSpPr>
          <p:cNvPr id="53" name="Скругленный прямоугольник 52">
            <a:extLst>
              <a:ext uri="{FF2B5EF4-FFF2-40B4-BE49-F238E27FC236}">
                <a16:creationId xmlns:a16="http://schemas.microsoft.com/office/drawing/2014/main" xmlns="" id="{1A78F51B-1ACE-774D-B52D-ABE39BE43CF2}"/>
              </a:ext>
            </a:extLst>
          </p:cNvPr>
          <p:cNvSpPr/>
          <p:nvPr/>
        </p:nvSpPr>
        <p:spPr>
          <a:xfrm>
            <a:off x="392454" y="1232401"/>
            <a:ext cx="2899865" cy="3401686"/>
          </a:xfrm>
          <a:prstGeom prst="roundRect">
            <a:avLst>
              <a:gd name="adj" fmla="val 3987"/>
            </a:avLst>
          </a:prstGeom>
          <a:solidFill>
            <a:srgbClr val="3F904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3979473" y="1105973"/>
            <a:ext cx="2268927" cy="290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КОЛ-ВО ГОСПИТАЛИЗАЦИЙ</a:t>
            </a:r>
            <a:endParaRPr lang="ru-RU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52" name="Диаграмма 51"/>
          <p:cNvGraphicFramePr/>
          <p:nvPr>
            <p:extLst>
              <p:ext uri="{D42A27DB-BD31-4B8C-83A1-F6EECF244321}">
                <p14:modId xmlns:p14="http://schemas.microsoft.com/office/powerpoint/2010/main" val="1454947325"/>
              </p:ext>
            </p:extLst>
          </p:nvPr>
        </p:nvGraphicFramePr>
        <p:xfrm>
          <a:off x="3630342" y="1589312"/>
          <a:ext cx="4184730" cy="3010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" name="Скругленный прямоугольник 79">
            <a:extLst>
              <a:ext uri="{FF2B5EF4-FFF2-40B4-BE49-F238E27FC236}">
                <a16:creationId xmlns:a16="http://schemas.microsoft.com/office/drawing/2014/main" xmlns="" id="{467A5E42-B26B-784E-A48C-1EBAA0A01AE3}"/>
              </a:ext>
            </a:extLst>
          </p:cNvPr>
          <p:cNvSpPr/>
          <p:nvPr/>
        </p:nvSpPr>
        <p:spPr>
          <a:xfrm>
            <a:off x="696542" y="1343381"/>
            <a:ext cx="2308453" cy="845839"/>
          </a:xfrm>
          <a:prstGeom prst="roundRect">
            <a:avLst>
              <a:gd name="adj" fmla="val 1327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306FD25E-75BB-444E-8A86-BF44834A5C28}"/>
              </a:ext>
            </a:extLst>
          </p:cNvPr>
          <p:cNvGrpSpPr>
            <a:grpSpLocks noChangeAspect="1"/>
          </p:cNvGrpSpPr>
          <p:nvPr/>
        </p:nvGrpSpPr>
        <p:grpSpPr>
          <a:xfrm>
            <a:off x="911086" y="1412096"/>
            <a:ext cx="1843271" cy="710851"/>
            <a:chOff x="646251" y="1502756"/>
            <a:chExt cx="2707144" cy="1044000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xmlns="" id="{E8110EF3-1F77-444A-97F9-C12D2928E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646251" y="1505899"/>
              <a:ext cx="1037714" cy="1037714"/>
            </a:xfrm>
            <a:prstGeom prst="rect">
              <a:avLst/>
            </a:prstGeom>
          </p:spPr>
        </p:pic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xmlns="" id="{C0FB6C43-2333-DC4C-B8F5-CAFF2CC76804}"/>
                </a:ext>
              </a:extLst>
            </p:cNvPr>
            <p:cNvGrpSpPr/>
            <p:nvPr/>
          </p:nvGrpSpPr>
          <p:grpSpPr>
            <a:xfrm>
              <a:off x="1798187" y="2025439"/>
              <a:ext cx="368997" cy="120203"/>
              <a:chOff x="1798505" y="2086377"/>
              <a:chExt cx="642967" cy="120203"/>
            </a:xfrm>
          </p:grpSpPr>
          <p:cxnSp>
            <p:nvCxnSpPr>
              <p:cNvPr id="75" name="Прямая со стрелкой 74">
                <a:extLst>
                  <a:ext uri="{FF2B5EF4-FFF2-40B4-BE49-F238E27FC236}">
                    <a16:creationId xmlns:a16="http://schemas.microsoft.com/office/drawing/2014/main" xmlns="" id="{75A55F0B-18C1-1B43-9CC4-9D55821CE1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98505" y="2086377"/>
                <a:ext cx="642967" cy="0"/>
              </a:xfrm>
              <a:prstGeom prst="straightConnector1">
                <a:avLst/>
              </a:prstGeom>
              <a:ln w="31750" cap="rnd">
                <a:solidFill>
                  <a:srgbClr val="3F904B">
                    <a:alpha val="50000"/>
                  </a:srgbClr>
                </a:solidFill>
                <a:round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 стрелкой 75">
                <a:extLst>
                  <a:ext uri="{FF2B5EF4-FFF2-40B4-BE49-F238E27FC236}">
                    <a16:creationId xmlns:a16="http://schemas.microsoft.com/office/drawing/2014/main" xmlns="" id="{9561EA62-9632-A640-AE14-11813DA5A2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98505" y="2206580"/>
                <a:ext cx="642967" cy="0"/>
              </a:xfrm>
              <a:prstGeom prst="straightConnector1">
                <a:avLst/>
              </a:prstGeom>
              <a:ln w="31750" cap="rnd">
                <a:solidFill>
                  <a:srgbClr val="3F904B">
                    <a:alpha val="50000"/>
                  </a:srgbClr>
                </a:solidFill>
                <a:round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xmlns="" id="{E72D12EC-C389-4740-A84C-78617CFEC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2309395" y="1502756"/>
              <a:ext cx="1044000" cy="1044000"/>
            </a:xfrm>
            <a:prstGeom prst="rect">
              <a:avLst/>
            </a:prstGeom>
          </p:spPr>
        </p:pic>
      </p:grp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xmlns="" id="{E6177320-919B-204B-B4CD-7C86F086E4D4}"/>
              </a:ext>
            </a:extLst>
          </p:cNvPr>
          <p:cNvSpPr/>
          <p:nvPr/>
        </p:nvSpPr>
        <p:spPr>
          <a:xfrm>
            <a:off x="374248" y="2374543"/>
            <a:ext cx="2899865" cy="1661971"/>
          </a:xfrm>
          <a:prstGeom prst="rect">
            <a:avLst/>
          </a:prstGeom>
        </p:spPr>
        <p:txBody>
          <a:bodyPr wrap="square" lIns="91420" tIns="45709" rIns="91420" bIns="45709" anchor="b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Helvetica" pitchFamily="2" charset="0"/>
              </a:rPr>
              <a:t>МЕДИЦИНСКАЯ ПОМОЩЬ ПАЦИЕНТАМ С ОКС ОКАЗЫВАЛАСЬ В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3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0</a:t>
            </a:r>
            <a:r>
              <a:rPr lang="ru-RU" sz="1200" dirty="0" smtClean="0">
                <a:solidFill>
                  <a:schemeClr val="bg1"/>
                </a:solidFill>
                <a:latin typeface="Helvetica" pitchFamily="2" charset="0"/>
              </a:rPr>
              <a:t> МО ХАБАРОВСКОГО КРАЯ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Helvetica" pitchFamily="2" charset="0"/>
              </a:rPr>
              <a:t>В ТОМ ЧИСЛЕ:</a:t>
            </a:r>
          </a:p>
          <a:p>
            <a:pPr algn="ctr"/>
            <a:endParaRPr lang="ru-RU" sz="1200" dirty="0" smtClean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Helvetica" pitchFamily="2" charset="0"/>
              </a:rPr>
              <a:t>В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4</a:t>
            </a:r>
            <a:r>
              <a:rPr lang="ru-RU" sz="1200" dirty="0" smtClean="0">
                <a:solidFill>
                  <a:schemeClr val="bg1"/>
                </a:solidFill>
                <a:latin typeface="Helvetica" pitchFamily="2" charset="0"/>
              </a:rPr>
              <a:t> СОСУДИСТЫХ ЦЕНТРАХ;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Helvetica" pitchFamily="2" charset="0"/>
              </a:rPr>
              <a:t>В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26</a:t>
            </a:r>
            <a:r>
              <a:rPr lang="ru-RU" sz="1200" dirty="0" smtClean="0">
                <a:solidFill>
                  <a:schemeClr val="bg1"/>
                </a:solidFill>
                <a:latin typeface="Helvetica" pitchFamily="2" charset="0"/>
              </a:rPr>
              <a:t> МО ОБЩЕЙ ЛЕЧЕБНОЙ СЕТИ</a:t>
            </a:r>
            <a:endParaRPr lang="ru-RU" sz="12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xmlns="" id="{79E2B283-AADC-F248-92CA-A5CA107A217C}"/>
              </a:ext>
            </a:extLst>
          </p:cNvPr>
          <p:cNvSpPr>
            <a:spLocks noChangeAspect="1"/>
          </p:cNvSpPr>
          <p:nvPr/>
        </p:nvSpPr>
        <p:spPr>
          <a:xfrm>
            <a:off x="3792606" y="1150306"/>
            <a:ext cx="229539" cy="229540"/>
          </a:xfrm>
          <a:prstGeom prst="ellipse">
            <a:avLst/>
          </a:prstGeom>
          <a:noFill/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Picture 4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59254" y="1406358"/>
            <a:ext cx="564761" cy="39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Стрелка вниз 81"/>
          <p:cNvSpPr/>
          <p:nvPr/>
        </p:nvSpPr>
        <p:spPr>
          <a:xfrm>
            <a:off x="3849433" y="1202025"/>
            <a:ext cx="134114" cy="13044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3B39F3B0-709C-0E4D-BB16-E769E4A2A2D5}"/>
              </a:ext>
            </a:extLst>
          </p:cNvPr>
          <p:cNvGrpSpPr/>
          <p:nvPr/>
        </p:nvGrpSpPr>
        <p:grpSpPr>
          <a:xfrm>
            <a:off x="7297492" y="-645966"/>
            <a:ext cx="4598536" cy="5984958"/>
            <a:chOff x="7503063" y="-675727"/>
            <a:chExt cx="4392304" cy="5984958"/>
          </a:xfrm>
        </p:grpSpPr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xmlns="" id="{11E72A56-631B-FD4B-8B06-CFC7CDA0A5A2}"/>
                </a:ext>
              </a:extLst>
            </p:cNvPr>
            <p:cNvSpPr>
              <a:spLocks noChangeAspect="1"/>
            </p:cNvSpPr>
            <p:nvPr/>
          </p:nvSpPr>
          <p:spPr>
            <a:xfrm rot="2398938">
              <a:off x="7776463" y="1661681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6289E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:a16="http://schemas.microsoft.com/office/drawing/2014/main" xmlns="" id="{F9430DC9-AFBA-3248-ADE4-D05CF33CD69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7503063" y="824025"/>
              <a:ext cx="3508485" cy="3508485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8" name="Полилиния 87">
              <a:extLst>
                <a:ext uri="{FF2B5EF4-FFF2-40B4-BE49-F238E27FC236}">
                  <a16:creationId xmlns:a16="http://schemas.microsoft.com/office/drawing/2014/main" xmlns="" id="{5B172340-9E72-A44F-8B8F-B4090CA7FFFC}"/>
                </a:ext>
              </a:extLst>
            </p:cNvPr>
            <p:cNvSpPr>
              <a:spLocks noChangeAspect="1"/>
            </p:cNvSpPr>
            <p:nvPr/>
          </p:nvSpPr>
          <p:spPr>
            <a:xfrm rot="3211343">
              <a:off x="8247817" y="-675727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xmlns="" id="{82593098-2210-4F41-AEE0-AA5C02B02283}"/>
              </a:ext>
            </a:extLst>
          </p:cNvPr>
          <p:cNvGrpSpPr>
            <a:grpSpLocks noChangeAspect="1"/>
          </p:cNvGrpSpPr>
          <p:nvPr/>
        </p:nvGrpSpPr>
        <p:grpSpPr>
          <a:xfrm>
            <a:off x="8186401" y="268290"/>
            <a:ext cx="778213" cy="438277"/>
            <a:chOff x="526938" y="499263"/>
            <a:chExt cx="2789695" cy="1571112"/>
          </a:xfrm>
          <a:effectLst/>
        </p:grpSpPr>
        <p:sp>
          <p:nvSpPr>
            <p:cNvPr id="90" name="Скругленный прямоугольник 89">
              <a:extLst>
                <a:ext uri="{FF2B5EF4-FFF2-40B4-BE49-F238E27FC236}">
                  <a16:creationId xmlns:a16="http://schemas.microsoft.com/office/drawing/2014/main" xmlns="" id="{3349F299-C9D8-534F-A51B-E7B40C2A97FB}"/>
                </a:ext>
              </a:extLst>
            </p:cNvPr>
            <p:cNvSpPr/>
            <p:nvPr/>
          </p:nvSpPr>
          <p:spPr>
            <a:xfrm>
              <a:off x="526938" y="499263"/>
              <a:ext cx="2789695" cy="1571112"/>
            </a:xfrm>
            <a:prstGeom prst="roundRect">
              <a:avLst>
                <a:gd name="adj" fmla="val 40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1" name="Picture 2">
              <a:extLst>
                <a:ext uri="{FF2B5EF4-FFF2-40B4-BE49-F238E27FC236}">
                  <a16:creationId xmlns:a16="http://schemas.microsoft.com/office/drawing/2014/main" xmlns="" id="{4B0D5C2D-5627-534E-81DA-02F452356B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38" y="499263"/>
              <a:ext cx="2789695" cy="1571112"/>
            </a:xfrm>
            <a:prstGeom prst="roundRect">
              <a:avLst>
                <a:gd name="adj" fmla="val 4459"/>
              </a:avLst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4762500" y="18986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74248" y="4767264"/>
            <a:ext cx="5740804" cy="273844"/>
          </a:xfrm>
        </p:spPr>
        <p:txBody>
          <a:bodyPr/>
          <a:lstStyle/>
          <a:p>
            <a:pPr algn="l"/>
            <a:r>
              <a:rPr lang="ru-RU" dirty="0" smtClean="0"/>
              <a:t>По данным учета Хабаровского краевого фонда обязательного медицинского страхования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39971" y="773132"/>
            <a:ext cx="2535172" cy="1303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Коды МКБ-10: </a:t>
            </a:r>
          </a:p>
          <a:p>
            <a:r>
              <a:rPr lang="en-US" sz="1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I20.0</a:t>
            </a:r>
            <a:r>
              <a:rPr lang="ru-RU" sz="1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-</a:t>
            </a:r>
            <a:r>
              <a:rPr lang="en-US" sz="1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Нестабильная стенокардия</a:t>
            </a:r>
            <a:endParaRPr lang="en-US" sz="10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I21</a:t>
            </a:r>
            <a:r>
              <a:rPr lang="ru-RU" sz="1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-</a:t>
            </a:r>
            <a:r>
              <a:rPr lang="en-US" sz="1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Острый инфаркт миокарда</a:t>
            </a:r>
          </a:p>
          <a:p>
            <a:r>
              <a:rPr lang="en-US" sz="1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I22</a:t>
            </a:r>
            <a:r>
              <a:rPr lang="ru-RU" sz="1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- Повторный инфаркт миокарда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I23 - Некоторые текущие осложнения    </a:t>
            </a:r>
          </a:p>
          <a:p>
            <a:r>
              <a:rPr lang="ru-RU" sz="1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острого инфаркта миокарда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I24 - Другие формы острой </a:t>
            </a:r>
          </a:p>
          <a:p>
            <a:r>
              <a:rPr lang="ru-RU" sz="1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ишемической болезни</a:t>
            </a:r>
            <a:endParaRPr lang="ru-RU" sz="10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934B-3407-044B-9575-485FFA08975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5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D74FC9-A265-3244-9766-D21BEDCCD89D}"/>
              </a:ext>
            </a:extLst>
          </p:cNvPr>
          <p:cNvSpPr/>
          <p:nvPr/>
        </p:nvSpPr>
        <p:spPr>
          <a:xfrm>
            <a:off x="100047" y="156937"/>
            <a:ext cx="8209498" cy="605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0" tIns="45709" rIns="91420" bIns="45709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ДОЛЯ НАРУШЕНИЙ,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ВЫЯВЛЕННЫХ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ПРИ ЭКМП,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ОКАЗАННОЙ ПАЦИЕНТАМ</a:t>
            </a:r>
          </a:p>
          <a:p>
            <a:pPr>
              <a:lnSpc>
                <a:spcPts val="2000"/>
              </a:lnSpc>
            </a:pP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С ОКС </a:t>
            </a: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В УСЛОВИЯХ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КС </a:t>
            </a: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(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2019 – 2021 ГГ.) </a:t>
            </a:r>
            <a:endParaRPr lang="ru-RU" sz="16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9EBF1D3-904C-9F43-AF87-2485D2192D8D}"/>
              </a:ext>
            </a:extLst>
          </p:cNvPr>
          <p:cNvSpPr>
            <a:spLocks noChangeAspect="1"/>
          </p:cNvSpPr>
          <p:nvPr/>
        </p:nvSpPr>
        <p:spPr>
          <a:xfrm>
            <a:off x="8552863" y="4634087"/>
            <a:ext cx="411750" cy="411750"/>
          </a:xfrm>
          <a:prstGeom prst="ellipse">
            <a:avLst/>
          </a:prstGeom>
          <a:gradFill>
            <a:gsLst>
              <a:gs pos="0">
                <a:srgbClr val="3F904B">
                  <a:lumMod val="55000"/>
                </a:srgbClr>
              </a:gs>
              <a:gs pos="100000">
                <a:srgbClr val="3F904B"/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xmlns="" id="{BFECC348-0688-C443-8F30-734D67047D88}"/>
              </a:ext>
            </a:extLst>
          </p:cNvPr>
          <p:cNvCxnSpPr>
            <a:cxnSpLocks/>
          </p:cNvCxnSpPr>
          <p:nvPr/>
        </p:nvCxnSpPr>
        <p:spPr>
          <a:xfrm>
            <a:off x="323850" y="4844376"/>
            <a:ext cx="7892498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F78F8755-E287-7D40-967A-F26AD9FFE559}"/>
              </a:ext>
            </a:extLst>
          </p:cNvPr>
          <p:cNvGrpSpPr/>
          <p:nvPr/>
        </p:nvGrpSpPr>
        <p:grpSpPr>
          <a:xfrm>
            <a:off x="8583947" y="1072472"/>
            <a:ext cx="338554" cy="3422915"/>
            <a:chOff x="8583944" y="1072470"/>
            <a:chExt cx="338554" cy="34229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E89183D-6CCB-D341-AB98-F9B51102D18D}"/>
                </a:ext>
              </a:extLst>
            </p:cNvPr>
            <p:cNvSpPr txBox="1"/>
            <p:nvPr/>
          </p:nvSpPr>
          <p:spPr>
            <a:xfrm rot="16200000">
              <a:off x="7543658" y="2615114"/>
              <a:ext cx="241912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000" b="1" dirty="0" err="1">
                  <a:solidFill>
                    <a:schemeClr val="bg2">
                      <a:lumMod val="75000"/>
                    </a:schemeClr>
                  </a:solidFill>
                </a:rPr>
                <a:t>Пузакова</a:t>
              </a:r>
              <a:r>
                <a:rPr lang="ru-RU" sz="1000" b="1" dirty="0">
                  <a:solidFill>
                    <a:schemeClr val="bg2">
                      <a:lumMod val="75000"/>
                    </a:schemeClr>
                  </a:solidFill>
                </a:rPr>
                <a:t> Елена Викторовна</a:t>
              </a:r>
            </a:p>
            <a:p>
              <a:pPr algn="ctr"/>
              <a:r>
                <a:rPr lang="ru-RU" sz="600" dirty="0">
                  <a:solidFill>
                    <a:schemeClr val="bg2">
                      <a:lumMod val="75000"/>
                    </a:schemeClr>
                  </a:solidFill>
                </a:rPr>
                <a:t>Директор Хабаровского краевого фонда ОМС</a:t>
              </a:r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xmlns="" id="{C054D20C-6B5E-B243-8888-898F4AC46F66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1072470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xmlns="" id="{875503E9-57E7-934F-B707-404D105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3891745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Стрелка вниз 60">
            <a:extLst>
              <a:ext uri="{FF2B5EF4-FFF2-40B4-BE49-F238E27FC236}">
                <a16:creationId xmlns:a16="http://schemas.microsoft.com/office/drawing/2014/main" xmlns="" id="{D43DCEEF-F703-D944-9FA8-24CFC1F89611}"/>
              </a:ext>
            </a:extLst>
          </p:cNvPr>
          <p:cNvSpPr/>
          <p:nvPr/>
        </p:nvSpPr>
        <p:spPr>
          <a:xfrm flipV="1">
            <a:off x="2715928" y="2067061"/>
            <a:ext cx="139224" cy="1725767"/>
          </a:xfrm>
          <a:prstGeom prst="downArrow">
            <a:avLst>
              <a:gd name="adj1" fmla="val 50000"/>
              <a:gd name="adj2" fmla="val 100521"/>
            </a:avLst>
          </a:prstGeom>
          <a:noFill/>
          <a:ln w="127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xmlns="" id="{A5E68E12-8AC4-9649-83AD-B7447CCEC51A}"/>
              </a:ext>
            </a:extLst>
          </p:cNvPr>
          <p:cNvSpPr txBox="1">
            <a:spLocks noChangeArrowheads="1"/>
          </p:cNvSpPr>
          <p:nvPr/>
        </p:nvSpPr>
        <p:spPr>
          <a:xfrm>
            <a:off x="899235" y="1224819"/>
            <a:ext cx="1886305" cy="600142"/>
          </a:xfrm>
          <a:prstGeom prst="rect">
            <a:avLst/>
          </a:prstGeom>
        </p:spPr>
        <p:txBody>
          <a:bodyPr wrap="square" lIns="91420" tIns="45709" rIns="91420" bIns="45709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altLang="en-US" sz="1100" b="1" dirty="0" smtClean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ЗА </a:t>
            </a:r>
            <a:r>
              <a:rPr lang="ru-RU" altLang="en-US" sz="1100" b="1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ПЯТЬ ПОСЛЕДНИХ ЛЕТ </a:t>
            </a:r>
            <a:r>
              <a:rPr lang="ru-RU" altLang="en-US" sz="1100" b="1" dirty="0" smtClean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ЧИСЛЕННОСТЬ ЛИЦ, ЗАСТАХОВАННЫХ</a:t>
            </a:r>
            <a:endParaRPr lang="ru-RU" altLang="en-US" sz="1100" b="1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34D0120-F460-3041-9D95-758D578E2A3E}"/>
              </a:ext>
            </a:extLst>
          </p:cNvPr>
          <p:cNvSpPr txBox="1"/>
          <p:nvPr/>
        </p:nvSpPr>
        <p:spPr>
          <a:xfrm>
            <a:off x="1373073" y="2784393"/>
            <a:ext cx="184689" cy="332056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pPr algn="ctr">
              <a:lnSpc>
                <a:spcPts val="1360"/>
              </a:lnSpc>
            </a:pPr>
            <a:endParaRPr lang="ru-RU" sz="3600" b="1" dirty="0" smtClean="0">
              <a:solidFill>
                <a:srgbClr val="3F904B"/>
              </a:solidFill>
              <a:latin typeface="Helvetica" pitchFamily="2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F34D0120-F460-3041-9D95-758D578E2A3E}"/>
              </a:ext>
            </a:extLst>
          </p:cNvPr>
          <p:cNvSpPr txBox="1"/>
          <p:nvPr/>
        </p:nvSpPr>
        <p:spPr>
          <a:xfrm>
            <a:off x="1404909" y="3443089"/>
            <a:ext cx="184690" cy="271847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pPr algn="ctr">
              <a:lnSpc>
                <a:spcPts val="1360"/>
              </a:lnSpc>
            </a:pPr>
            <a:endParaRPr lang="ru-RU" sz="1200" dirty="0">
              <a:solidFill>
                <a:srgbClr val="3F904B"/>
              </a:solidFill>
              <a:latin typeface="Helvetica" pitchFamily="2" charset="0"/>
            </a:endParaRPr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xmlns="" id="{A5E68E12-8AC4-9649-83AD-B7447CCEC51A}"/>
              </a:ext>
            </a:extLst>
          </p:cNvPr>
          <p:cNvSpPr txBox="1">
            <a:spLocks noChangeArrowheads="1"/>
          </p:cNvSpPr>
          <p:nvPr/>
        </p:nvSpPr>
        <p:spPr>
          <a:xfrm>
            <a:off x="323948" y="1737382"/>
            <a:ext cx="2531301" cy="430865"/>
          </a:xfrm>
          <a:prstGeom prst="rect">
            <a:avLst/>
          </a:prstGeom>
        </p:spPr>
        <p:txBody>
          <a:bodyPr wrap="square" lIns="91420" tIns="45709" rIns="91420" bIns="45709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altLang="en-US" sz="1100" b="1" dirty="0" smtClean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        ПО ОБЯЗАТЕЛЬНОМУ</a:t>
            </a:r>
          </a:p>
          <a:p>
            <a:pPr marL="0" indent="0">
              <a:spcBef>
                <a:spcPts val="0"/>
              </a:spcBef>
              <a:buNone/>
            </a:pPr>
            <a:endParaRPr lang="ru-RU" altLang="en-US" sz="1100" b="1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grpSp>
        <p:nvGrpSpPr>
          <p:cNvPr id="64" name="Рисунок 121">
            <a:extLst>
              <a:ext uri="{FF2B5EF4-FFF2-40B4-BE49-F238E27FC236}">
                <a16:creationId xmlns:a16="http://schemas.microsoft.com/office/drawing/2014/main" xmlns="" id="{87C88CBF-AC24-834D-BF30-A292CBD3B679}"/>
              </a:ext>
            </a:extLst>
          </p:cNvPr>
          <p:cNvGrpSpPr>
            <a:grpSpLocks noChangeAspect="1"/>
          </p:cNvGrpSpPr>
          <p:nvPr/>
        </p:nvGrpSpPr>
        <p:grpSpPr>
          <a:xfrm>
            <a:off x="2936214" y="1420795"/>
            <a:ext cx="504000" cy="504000"/>
            <a:chOff x="3477471" y="2988090"/>
            <a:chExt cx="432000" cy="432000"/>
          </a:xfrm>
          <a:solidFill>
            <a:schemeClr val="bg1"/>
          </a:solidFill>
        </p:grpSpPr>
        <p:sp>
          <p:nvSpPr>
            <p:cNvPr id="65" name="Полилиния 64">
              <a:extLst>
                <a:ext uri="{FF2B5EF4-FFF2-40B4-BE49-F238E27FC236}">
                  <a16:creationId xmlns:a16="http://schemas.microsoft.com/office/drawing/2014/main" xmlns="" id="{63317512-3131-F249-AF42-671B465D43F5}"/>
                </a:ext>
              </a:extLst>
            </p:cNvPr>
            <p:cNvSpPr/>
            <p:nvPr/>
          </p:nvSpPr>
          <p:spPr>
            <a:xfrm>
              <a:off x="3477894" y="2988090"/>
              <a:ext cx="389232" cy="431999"/>
            </a:xfrm>
            <a:custGeom>
              <a:avLst/>
              <a:gdLst>
                <a:gd name="connsiteX0" fmla="*/ 388666 w 389232"/>
                <a:gd name="connsiteY0" fmla="*/ 96352 h 431999"/>
                <a:gd name="connsiteX1" fmla="*/ 365160 w 389232"/>
                <a:gd name="connsiteY1" fmla="*/ 64200 h 431999"/>
                <a:gd name="connsiteX2" fmla="*/ 208235 w 389232"/>
                <a:gd name="connsiteY2" fmla="*/ 2587 h 431999"/>
                <a:gd name="connsiteX3" fmla="*/ 180994 w 389232"/>
                <a:gd name="connsiteY3" fmla="*/ 2587 h 431999"/>
                <a:gd name="connsiteX4" fmla="*/ 24073 w 389232"/>
                <a:gd name="connsiteY4" fmla="*/ 64200 h 431999"/>
                <a:gd name="connsiteX5" fmla="*/ 567 w 389232"/>
                <a:gd name="connsiteY5" fmla="*/ 96352 h 431999"/>
                <a:gd name="connsiteX6" fmla="*/ 22851 w 389232"/>
                <a:gd name="connsiteY6" fmla="*/ 257831 h 431999"/>
                <a:gd name="connsiteX7" fmla="*/ 77462 w 389232"/>
                <a:gd name="connsiteY7" fmla="*/ 356233 h 431999"/>
                <a:gd name="connsiteX8" fmla="*/ 181417 w 389232"/>
                <a:gd name="connsiteY8" fmla="*/ 429547 h 431999"/>
                <a:gd name="connsiteX9" fmla="*/ 194616 w 389232"/>
                <a:gd name="connsiteY9" fmla="*/ 432000 h 431999"/>
                <a:gd name="connsiteX10" fmla="*/ 207816 w 389232"/>
                <a:gd name="connsiteY10" fmla="*/ 429547 h 431999"/>
                <a:gd name="connsiteX11" fmla="*/ 311771 w 389232"/>
                <a:gd name="connsiteY11" fmla="*/ 356233 h 431999"/>
                <a:gd name="connsiteX12" fmla="*/ 366381 w 389232"/>
                <a:gd name="connsiteY12" fmla="*/ 257831 h 431999"/>
                <a:gd name="connsiteX13" fmla="*/ 388666 w 389232"/>
                <a:gd name="connsiteY13" fmla="*/ 96352 h 431999"/>
                <a:gd name="connsiteX14" fmla="*/ 354351 w 389232"/>
                <a:gd name="connsiteY14" fmla="*/ 253701 h 431999"/>
                <a:gd name="connsiteX15" fmla="*/ 302058 w 389232"/>
                <a:gd name="connsiteY15" fmla="*/ 348033 h 431999"/>
                <a:gd name="connsiteX16" fmla="*/ 203249 w 389232"/>
                <a:gd name="connsiteY16" fmla="*/ 417699 h 431999"/>
                <a:gd name="connsiteX17" fmla="*/ 185984 w 389232"/>
                <a:gd name="connsiteY17" fmla="*/ 417699 h 431999"/>
                <a:gd name="connsiteX18" fmla="*/ 87175 w 389232"/>
                <a:gd name="connsiteY18" fmla="*/ 348033 h 431999"/>
                <a:gd name="connsiteX19" fmla="*/ 34882 w 389232"/>
                <a:gd name="connsiteY19" fmla="*/ 253701 h 431999"/>
                <a:gd name="connsiteX20" fmla="*/ 13261 w 389232"/>
                <a:gd name="connsiteY20" fmla="*/ 97159 h 431999"/>
                <a:gd name="connsiteX21" fmla="*/ 28733 w 389232"/>
                <a:gd name="connsiteY21" fmla="*/ 76016 h 431999"/>
                <a:gd name="connsiteX22" fmla="*/ 185651 w 389232"/>
                <a:gd name="connsiteY22" fmla="*/ 14399 h 431999"/>
                <a:gd name="connsiteX23" fmla="*/ 194616 w 389232"/>
                <a:gd name="connsiteY23" fmla="*/ 12699 h 431999"/>
                <a:gd name="connsiteX24" fmla="*/ 203579 w 389232"/>
                <a:gd name="connsiteY24" fmla="*/ 14399 h 431999"/>
                <a:gd name="connsiteX25" fmla="*/ 360500 w 389232"/>
                <a:gd name="connsiteY25" fmla="*/ 76016 h 431999"/>
                <a:gd name="connsiteX26" fmla="*/ 375972 w 389232"/>
                <a:gd name="connsiteY26" fmla="*/ 97159 h 431999"/>
                <a:gd name="connsiteX27" fmla="*/ 354351 w 389232"/>
                <a:gd name="connsiteY27" fmla="*/ 253701 h 43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9232" h="431999">
                  <a:moveTo>
                    <a:pt x="388666" y="96352"/>
                  </a:moveTo>
                  <a:cubicBezTo>
                    <a:pt x="387754" y="82067"/>
                    <a:pt x="378524" y="69447"/>
                    <a:pt x="365160" y="64200"/>
                  </a:cubicBezTo>
                  <a:lnTo>
                    <a:pt x="208235" y="2587"/>
                  </a:lnTo>
                  <a:cubicBezTo>
                    <a:pt x="199454" y="-861"/>
                    <a:pt x="189779" y="-864"/>
                    <a:pt x="180994" y="2587"/>
                  </a:cubicBezTo>
                  <a:lnTo>
                    <a:pt x="24073" y="64200"/>
                  </a:lnTo>
                  <a:cubicBezTo>
                    <a:pt x="10705" y="69447"/>
                    <a:pt x="1479" y="82067"/>
                    <a:pt x="567" y="96352"/>
                  </a:cubicBezTo>
                  <a:cubicBezTo>
                    <a:pt x="-305" y="109990"/>
                    <a:pt x="-3326" y="181880"/>
                    <a:pt x="22851" y="257831"/>
                  </a:cubicBezTo>
                  <a:cubicBezTo>
                    <a:pt x="35945" y="295823"/>
                    <a:pt x="54319" y="328930"/>
                    <a:pt x="77462" y="356233"/>
                  </a:cubicBezTo>
                  <a:cubicBezTo>
                    <a:pt x="105308" y="389084"/>
                    <a:pt x="140283" y="413750"/>
                    <a:pt x="181417" y="429547"/>
                  </a:cubicBezTo>
                  <a:cubicBezTo>
                    <a:pt x="185674" y="431182"/>
                    <a:pt x="190145" y="432000"/>
                    <a:pt x="194616" y="432000"/>
                  </a:cubicBezTo>
                  <a:cubicBezTo>
                    <a:pt x="199088" y="432000"/>
                    <a:pt x="203559" y="431182"/>
                    <a:pt x="207816" y="429547"/>
                  </a:cubicBezTo>
                  <a:cubicBezTo>
                    <a:pt x="248950" y="413750"/>
                    <a:pt x="283925" y="389084"/>
                    <a:pt x="311771" y="356233"/>
                  </a:cubicBezTo>
                  <a:cubicBezTo>
                    <a:pt x="334913" y="328930"/>
                    <a:pt x="353284" y="295823"/>
                    <a:pt x="366381" y="257831"/>
                  </a:cubicBezTo>
                  <a:cubicBezTo>
                    <a:pt x="392559" y="181880"/>
                    <a:pt x="389538" y="109990"/>
                    <a:pt x="388666" y="96352"/>
                  </a:cubicBezTo>
                  <a:close/>
                  <a:moveTo>
                    <a:pt x="354351" y="253701"/>
                  </a:moveTo>
                  <a:cubicBezTo>
                    <a:pt x="341769" y="290197"/>
                    <a:pt x="324177" y="321936"/>
                    <a:pt x="302058" y="348033"/>
                  </a:cubicBezTo>
                  <a:cubicBezTo>
                    <a:pt x="275610" y="379236"/>
                    <a:pt x="242365" y="402676"/>
                    <a:pt x="203249" y="417699"/>
                  </a:cubicBezTo>
                  <a:cubicBezTo>
                    <a:pt x="197681" y="419834"/>
                    <a:pt x="191549" y="419834"/>
                    <a:pt x="185984" y="417699"/>
                  </a:cubicBezTo>
                  <a:cubicBezTo>
                    <a:pt x="146868" y="402676"/>
                    <a:pt x="113623" y="379236"/>
                    <a:pt x="87175" y="348033"/>
                  </a:cubicBezTo>
                  <a:cubicBezTo>
                    <a:pt x="65055" y="321936"/>
                    <a:pt x="47460" y="290200"/>
                    <a:pt x="34882" y="253701"/>
                  </a:cubicBezTo>
                  <a:cubicBezTo>
                    <a:pt x="9490" y="180038"/>
                    <a:pt x="12416" y="110376"/>
                    <a:pt x="13261" y="97159"/>
                  </a:cubicBezTo>
                  <a:cubicBezTo>
                    <a:pt x="13859" y="87769"/>
                    <a:pt x="19932" y="79470"/>
                    <a:pt x="28733" y="76016"/>
                  </a:cubicBezTo>
                  <a:lnTo>
                    <a:pt x="185651" y="14399"/>
                  </a:lnTo>
                  <a:cubicBezTo>
                    <a:pt x="188543" y="13266"/>
                    <a:pt x="191578" y="12699"/>
                    <a:pt x="194616" y="12699"/>
                  </a:cubicBezTo>
                  <a:cubicBezTo>
                    <a:pt x="197651" y="12699"/>
                    <a:pt x="200689" y="13266"/>
                    <a:pt x="203579" y="14399"/>
                  </a:cubicBezTo>
                  <a:lnTo>
                    <a:pt x="360500" y="76016"/>
                  </a:lnTo>
                  <a:cubicBezTo>
                    <a:pt x="369297" y="79470"/>
                    <a:pt x="375370" y="87769"/>
                    <a:pt x="375972" y="97159"/>
                  </a:cubicBezTo>
                  <a:cubicBezTo>
                    <a:pt x="376814" y="110376"/>
                    <a:pt x="379739" y="180038"/>
                    <a:pt x="354351" y="253701"/>
                  </a:cubicBezTo>
                  <a:close/>
                </a:path>
              </a:pathLst>
            </a:custGeom>
            <a:grpFill/>
            <a:ln w="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5">
              <a:extLst>
                <a:ext uri="{FF2B5EF4-FFF2-40B4-BE49-F238E27FC236}">
                  <a16:creationId xmlns:a16="http://schemas.microsoft.com/office/drawing/2014/main" xmlns="" id="{54DF5C11-90F1-4148-A139-CFD823643EAE}"/>
                </a:ext>
              </a:extLst>
            </p:cNvPr>
            <p:cNvSpPr/>
            <p:nvPr/>
          </p:nvSpPr>
          <p:spPr>
            <a:xfrm>
              <a:off x="3518767" y="3032615"/>
              <a:ext cx="307443" cy="298168"/>
            </a:xfrm>
            <a:custGeom>
              <a:avLst/>
              <a:gdLst>
                <a:gd name="connsiteX0" fmla="*/ 287739 w 307443"/>
                <a:gd name="connsiteY0" fmla="*/ 50346 h 298168"/>
                <a:gd name="connsiteX1" fmla="*/ 164908 w 307443"/>
                <a:gd name="connsiteY1" fmla="*/ 2121 h 298168"/>
                <a:gd name="connsiteX2" fmla="*/ 142578 w 307443"/>
                <a:gd name="connsiteY2" fmla="*/ 2121 h 298168"/>
                <a:gd name="connsiteX3" fmla="*/ 19747 w 307443"/>
                <a:gd name="connsiteY3" fmla="*/ 50346 h 298168"/>
                <a:gd name="connsiteX4" fmla="*/ 474 w 307443"/>
                <a:gd name="connsiteY4" fmla="*/ 76710 h 298168"/>
                <a:gd name="connsiteX5" fmla="*/ 2892 w 307443"/>
                <a:gd name="connsiteY5" fmla="*/ 138120 h 298168"/>
                <a:gd name="connsiteX6" fmla="*/ 9998 w 307443"/>
                <a:gd name="connsiteY6" fmla="*/ 143627 h 298168"/>
                <a:gd name="connsiteX7" fmla="*/ 15513 w 307443"/>
                <a:gd name="connsiteY7" fmla="*/ 136534 h 298168"/>
                <a:gd name="connsiteX8" fmla="*/ 13169 w 307443"/>
                <a:gd name="connsiteY8" fmla="*/ 77518 h 298168"/>
                <a:gd name="connsiteX9" fmla="*/ 24407 w 307443"/>
                <a:gd name="connsiteY9" fmla="*/ 62162 h 298168"/>
                <a:gd name="connsiteX10" fmla="*/ 147234 w 307443"/>
                <a:gd name="connsiteY10" fmla="*/ 13933 h 298168"/>
                <a:gd name="connsiteX11" fmla="*/ 160252 w 307443"/>
                <a:gd name="connsiteY11" fmla="*/ 13933 h 298168"/>
                <a:gd name="connsiteX12" fmla="*/ 283080 w 307443"/>
                <a:gd name="connsiteY12" fmla="*/ 62162 h 298168"/>
                <a:gd name="connsiteX13" fmla="*/ 294317 w 307443"/>
                <a:gd name="connsiteY13" fmla="*/ 77518 h 298168"/>
                <a:gd name="connsiteX14" fmla="*/ 225110 w 307443"/>
                <a:gd name="connsiteY14" fmla="*/ 287318 h 298168"/>
                <a:gd name="connsiteX15" fmla="*/ 225080 w 307443"/>
                <a:gd name="connsiteY15" fmla="*/ 296296 h 298168"/>
                <a:gd name="connsiteX16" fmla="*/ 229595 w 307443"/>
                <a:gd name="connsiteY16" fmla="*/ 298168 h 298168"/>
                <a:gd name="connsiteX17" fmla="*/ 234076 w 307443"/>
                <a:gd name="connsiteY17" fmla="*/ 296326 h 298168"/>
                <a:gd name="connsiteX18" fmla="*/ 307012 w 307443"/>
                <a:gd name="connsiteY18" fmla="*/ 76710 h 298168"/>
                <a:gd name="connsiteX19" fmla="*/ 287739 w 307443"/>
                <a:gd name="connsiteY19" fmla="*/ 50346 h 29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7443" h="298168">
                  <a:moveTo>
                    <a:pt x="287739" y="50346"/>
                  </a:moveTo>
                  <a:lnTo>
                    <a:pt x="164908" y="2121"/>
                  </a:lnTo>
                  <a:cubicBezTo>
                    <a:pt x="157706" y="-707"/>
                    <a:pt x="149777" y="-707"/>
                    <a:pt x="142578" y="2121"/>
                  </a:cubicBezTo>
                  <a:lnTo>
                    <a:pt x="19747" y="50346"/>
                  </a:lnTo>
                  <a:cubicBezTo>
                    <a:pt x="8786" y="54651"/>
                    <a:pt x="1221" y="65000"/>
                    <a:pt x="474" y="76710"/>
                  </a:cubicBezTo>
                  <a:cubicBezTo>
                    <a:pt x="-64" y="85131"/>
                    <a:pt x="-903" y="107975"/>
                    <a:pt x="2892" y="138120"/>
                  </a:cubicBezTo>
                  <a:cubicBezTo>
                    <a:pt x="3331" y="141600"/>
                    <a:pt x="6518" y="144065"/>
                    <a:pt x="9998" y="143627"/>
                  </a:cubicBezTo>
                  <a:cubicBezTo>
                    <a:pt x="13482" y="143189"/>
                    <a:pt x="15953" y="140015"/>
                    <a:pt x="15513" y="136534"/>
                  </a:cubicBezTo>
                  <a:cubicBezTo>
                    <a:pt x="11854" y="107464"/>
                    <a:pt x="12657" y="85576"/>
                    <a:pt x="13169" y="77518"/>
                  </a:cubicBezTo>
                  <a:cubicBezTo>
                    <a:pt x="13605" y="70699"/>
                    <a:pt x="18017" y="64670"/>
                    <a:pt x="24407" y="62162"/>
                  </a:cubicBezTo>
                  <a:lnTo>
                    <a:pt x="147234" y="13933"/>
                  </a:lnTo>
                  <a:cubicBezTo>
                    <a:pt x="151431" y="12285"/>
                    <a:pt x="156055" y="12285"/>
                    <a:pt x="160252" y="13933"/>
                  </a:cubicBezTo>
                  <a:lnTo>
                    <a:pt x="283080" y="62162"/>
                  </a:lnTo>
                  <a:cubicBezTo>
                    <a:pt x="289470" y="64670"/>
                    <a:pt x="293882" y="70699"/>
                    <a:pt x="294317" y="77518"/>
                  </a:cubicBezTo>
                  <a:cubicBezTo>
                    <a:pt x="295186" y="91107"/>
                    <a:pt x="300618" y="212465"/>
                    <a:pt x="225110" y="287318"/>
                  </a:cubicBezTo>
                  <a:cubicBezTo>
                    <a:pt x="222617" y="289787"/>
                    <a:pt x="222604" y="293808"/>
                    <a:pt x="225080" y="296296"/>
                  </a:cubicBezTo>
                  <a:cubicBezTo>
                    <a:pt x="226322" y="297545"/>
                    <a:pt x="227960" y="298168"/>
                    <a:pt x="229595" y="298168"/>
                  </a:cubicBezTo>
                  <a:cubicBezTo>
                    <a:pt x="231213" y="298168"/>
                    <a:pt x="232834" y="297555"/>
                    <a:pt x="234076" y="296326"/>
                  </a:cubicBezTo>
                  <a:cubicBezTo>
                    <a:pt x="313567" y="217524"/>
                    <a:pt x="307917" y="90889"/>
                    <a:pt x="307012" y="76710"/>
                  </a:cubicBezTo>
                  <a:cubicBezTo>
                    <a:pt x="306262" y="65000"/>
                    <a:pt x="298700" y="54651"/>
                    <a:pt x="287739" y="50346"/>
                  </a:cubicBezTo>
                  <a:close/>
                </a:path>
              </a:pathLst>
            </a:custGeom>
            <a:grpFill/>
            <a:ln w="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7" name="Полилиния 66">
              <a:extLst>
                <a:ext uri="{FF2B5EF4-FFF2-40B4-BE49-F238E27FC236}">
                  <a16:creationId xmlns:a16="http://schemas.microsoft.com/office/drawing/2014/main" xmlns="" id="{9C4F1E82-EA12-1B49-91BD-B0B78D8515D5}"/>
                </a:ext>
              </a:extLst>
            </p:cNvPr>
            <p:cNvSpPr/>
            <p:nvPr/>
          </p:nvSpPr>
          <p:spPr>
            <a:xfrm>
              <a:off x="3526549" y="3192915"/>
              <a:ext cx="205556" cy="182646"/>
            </a:xfrm>
            <a:custGeom>
              <a:avLst/>
              <a:gdLst>
                <a:gd name="connsiteX0" fmla="*/ 195471 w 205556"/>
                <a:gd name="connsiteY0" fmla="*/ 145545 h 182646"/>
                <a:gd name="connsiteX1" fmla="*/ 152223 w 205556"/>
                <a:gd name="connsiteY1" fmla="*/ 168788 h 182646"/>
                <a:gd name="connsiteX2" fmla="*/ 139701 w 205556"/>
                <a:gd name="connsiteY2" fmla="*/ 168788 h 182646"/>
                <a:gd name="connsiteX3" fmla="*/ 12583 w 205556"/>
                <a:gd name="connsiteY3" fmla="*/ 5031 h 182646"/>
                <a:gd name="connsiteX4" fmla="*/ 5041 w 205556"/>
                <a:gd name="connsiteY4" fmla="*/ 140 h 182646"/>
                <a:gd name="connsiteX5" fmla="*/ 140 w 205556"/>
                <a:gd name="connsiteY5" fmla="*/ 7668 h 182646"/>
                <a:gd name="connsiteX6" fmla="*/ 135133 w 205556"/>
                <a:gd name="connsiteY6" fmla="*/ 180636 h 182646"/>
                <a:gd name="connsiteX7" fmla="*/ 145962 w 205556"/>
                <a:gd name="connsiteY7" fmla="*/ 182647 h 182646"/>
                <a:gd name="connsiteX8" fmla="*/ 156790 w 205556"/>
                <a:gd name="connsiteY8" fmla="*/ 180636 h 182646"/>
                <a:gd name="connsiteX9" fmla="*/ 202921 w 205556"/>
                <a:gd name="connsiteY9" fmla="*/ 155835 h 182646"/>
                <a:gd name="connsiteX10" fmla="*/ 204354 w 205556"/>
                <a:gd name="connsiteY10" fmla="*/ 146972 h 182646"/>
                <a:gd name="connsiteX11" fmla="*/ 195471 w 205556"/>
                <a:gd name="connsiteY11" fmla="*/ 145545 h 18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5556" h="182646">
                  <a:moveTo>
                    <a:pt x="195471" y="145545"/>
                  </a:moveTo>
                  <a:cubicBezTo>
                    <a:pt x="182410" y="154961"/>
                    <a:pt x="167856" y="162783"/>
                    <a:pt x="152223" y="168788"/>
                  </a:cubicBezTo>
                  <a:cubicBezTo>
                    <a:pt x="148184" y="170337"/>
                    <a:pt x="143739" y="170337"/>
                    <a:pt x="139701" y="168788"/>
                  </a:cubicBezTo>
                  <a:cubicBezTo>
                    <a:pt x="56650" y="136890"/>
                    <a:pt x="24733" y="62132"/>
                    <a:pt x="12583" y="5031"/>
                  </a:cubicBezTo>
                  <a:cubicBezTo>
                    <a:pt x="11857" y="1600"/>
                    <a:pt x="8469" y="-589"/>
                    <a:pt x="5041" y="140"/>
                  </a:cubicBezTo>
                  <a:cubicBezTo>
                    <a:pt x="1606" y="868"/>
                    <a:pt x="-590" y="4237"/>
                    <a:pt x="140" y="7668"/>
                  </a:cubicBezTo>
                  <a:cubicBezTo>
                    <a:pt x="12943" y="67841"/>
                    <a:pt x="46759" y="146695"/>
                    <a:pt x="135133" y="180636"/>
                  </a:cubicBezTo>
                  <a:cubicBezTo>
                    <a:pt x="138624" y="181978"/>
                    <a:pt x="142293" y="182647"/>
                    <a:pt x="145962" y="182647"/>
                  </a:cubicBezTo>
                  <a:cubicBezTo>
                    <a:pt x="149631" y="182647"/>
                    <a:pt x="153300" y="181978"/>
                    <a:pt x="156790" y="180636"/>
                  </a:cubicBezTo>
                  <a:cubicBezTo>
                    <a:pt x="173451" y="174239"/>
                    <a:pt x="188968" y="165894"/>
                    <a:pt x="202921" y="155835"/>
                  </a:cubicBezTo>
                  <a:cubicBezTo>
                    <a:pt x="205767" y="153785"/>
                    <a:pt x="206408" y="149817"/>
                    <a:pt x="204354" y="146972"/>
                  </a:cubicBezTo>
                  <a:cubicBezTo>
                    <a:pt x="202293" y="144131"/>
                    <a:pt x="198317" y="143492"/>
                    <a:pt x="195471" y="145545"/>
                  </a:cubicBezTo>
                  <a:close/>
                </a:path>
              </a:pathLst>
            </a:custGeom>
            <a:grpFill/>
            <a:ln w="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67">
              <a:extLst>
                <a:ext uri="{FF2B5EF4-FFF2-40B4-BE49-F238E27FC236}">
                  <a16:creationId xmlns:a16="http://schemas.microsoft.com/office/drawing/2014/main" xmlns="" id="{E7BD8A14-00FA-B840-898D-4D71E321FF7B}"/>
                </a:ext>
              </a:extLst>
            </p:cNvPr>
            <p:cNvSpPr/>
            <p:nvPr/>
          </p:nvSpPr>
          <p:spPr>
            <a:xfrm>
              <a:off x="3577918" y="3109682"/>
              <a:ext cx="189181" cy="188812"/>
            </a:xfrm>
            <a:custGeom>
              <a:avLst/>
              <a:gdLst>
                <a:gd name="connsiteX0" fmla="*/ 94592 w 189181"/>
                <a:gd name="connsiteY0" fmla="*/ 0 h 188812"/>
                <a:gd name="connsiteX1" fmla="*/ 0 w 189181"/>
                <a:gd name="connsiteY1" fmla="*/ 94404 h 188812"/>
                <a:gd name="connsiteX2" fmla="*/ 94592 w 189181"/>
                <a:gd name="connsiteY2" fmla="*/ 188812 h 188812"/>
                <a:gd name="connsiteX3" fmla="*/ 189182 w 189181"/>
                <a:gd name="connsiteY3" fmla="*/ 94408 h 188812"/>
                <a:gd name="connsiteX4" fmla="*/ 94592 w 189181"/>
                <a:gd name="connsiteY4" fmla="*/ 0 h 188812"/>
                <a:gd name="connsiteX5" fmla="*/ 94592 w 189181"/>
                <a:gd name="connsiteY5" fmla="*/ 176116 h 188812"/>
                <a:gd name="connsiteX6" fmla="*/ 12721 w 189181"/>
                <a:gd name="connsiteY6" fmla="*/ 94408 h 188812"/>
                <a:gd name="connsiteX7" fmla="*/ 94592 w 189181"/>
                <a:gd name="connsiteY7" fmla="*/ 12696 h 188812"/>
                <a:gd name="connsiteX8" fmla="*/ 176461 w 189181"/>
                <a:gd name="connsiteY8" fmla="*/ 94408 h 188812"/>
                <a:gd name="connsiteX9" fmla="*/ 94592 w 189181"/>
                <a:gd name="connsiteY9" fmla="*/ 176116 h 18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181" h="188812">
                  <a:moveTo>
                    <a:pt x="94592" y="0"/>
                  </a:moveTo>
                  <a:cubicBezTo>
                    <a:pt x="42435" y="0"/>
                    <a:pt x="0" y="42349"/>
                    <a:pt x="0" y="94404"/>
                  </a:cubicBezTo>
                  <a:cubicBezTo>
                    <a:pt x="0" y="146463"/>
                    <a:pt x="42435" y="188812"/>
                    <a:pt x="94592" y="188812"/>
                  </a:cubicBezTo>
                  <a:cubicBezTo>
                    <a:pt x="146750" y="188812"/>
                    <a:pt x="189182" y="146463"/>
                    <a:pt x="189182" y="94408"/>
                  </a:cubicBezTo>
                  <a:cubicBezTo>
                    <a:pt x="189182" y="42352"/>
                    <a:pt x="146750" y="0"/>
                    <a:pt x="94592" y="0"/>
                  </a:cubicBezTo>
                  <a:close/>
                  <a:moveTo>
                    <a:pt x="94592" y="176116"/>
                  </a:moveTo>
                  <a:cubicBezTo>
                    <a:pt x="49449" y="176116"/>
                    <a:pt x="12721" y="139463"/>
                    <a:pt x="12721" y="94408"/>
                  </a:cubicBezTo>
                  <a:cubicBezTo>
                    <a:pt x="12721" y="49353"/>
                    <a:pt x="49449" y="12696"/>
                    <a:pt x="94592" y="12696"/>
                  </a:cubicBezTo>
                  <a:cubicBezTo>
                    <a:pt x="139736" y="12696"/>
                    <a:pt x="176461" y="49353"/>
                    <a:pt x="176461" y="94408"/>
                  </a:cubicBezTo>
                  <a:cubicBezTo>
                    <a:pt x="176461" y="139463"/>
                    <a:pt x="139736" y="176116"/>
                    <a:pt x="94592" y="176116"/>
                  </a:cubicBezTo>
                  <a:close/>
                </a:path>
              </a:pathLst>
            </a:custGeom>
            <a:grpFill/>
            <a:ln w="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8">
              <a:extLst>
                <a:ext uri="{FF2B5EF4-FFF2-40B4-BE49-F238E27FC236}">
                  <a16:creationId xmlns:a16="http://schemas.microsoft.com/office/drawing/2014/main" xmlns="" id="{8F6ADB98-5DD4-9A40-A90E-410D3411E8C2}"/>
                </a:ext>
              </a:extLst>
            </p:cNvPr>
            <p:cNvSpPr/>
            <p:nvPr/>
          </p:nvSpPr>
          <p:spPr>
            <a:xfrm>
              <a:off x="3612151" y="3156241"/>
              <a:ext cx="120718" cy="95731"/>
            </a:xfrm>
            <a:custGeom>
              <a:avLst/>
              <a:gdLst>
                <a:gd name="connsiteX0" fmla="*/ 120706 w 120718"/>
                <a:gd name="connsiteY0" fmla="*/ 23258 h 95731"/>
                <a:gd name="connsiteX1" fmla="*/ 112883 w 120718"/>
                <a:gd name="connsiteY1" fmla="*/ 6877 h 95731"/>
                <a:gd name="connsiteX2" fmla="*/ 111338 w 120718"/>
                <a:gd name="connsiteY2" fmla="*/ 5542 h 95731"/>
                <a:gd name="connsiteX3" fmla="*/ 80071 w 120718"/>
                <a:gd name="connsiteY3" fmla="*/ 6992 h 95731"/>
                <a:gd name="connsiteX4" fmla="*/ 46380 w 120718"/>
                <a:gd name="connsiteY4" fmla="*/ 42104 h 95731"/>
                <a:gd name="connsiteX5" fmla="*/ 37893 w 120718"/>
                <a:gd name="connsiteY5" fmla="*/ 34480 h 95731"/>
                <a:gd name="connsiteX6" fmla="*/ 5864 w 120718"/>
                <a:gd name="connsiteY6" fmla="*/ 36128 h 95731"/>
                <a:gd name="connsiteX7" fmla="*/ 52 w 120718"/>
                <a:gd name="connsiteY7" fmla="*/ 52825 h 95731"/>
                <a:gd name="connsiteX8" fmla="*/ 8024 w 120718"/>
                <a:gd name="connsiteY8" fmla="*/ 68609 h 95731"/>
                <a:gd name="connsiteX9" fmla="*/ 33673 w 120718"/>
                <a:gd name="connsiteY9" fmla="*/ 90313 h 95731"/>
                <a:gd name="connsiteX10" fmla="*/ 48365 w 120718"/>
                <a:gd name="connsiteY10" fmla="*/ 95731 h 95731"/>
                <a:gd name="connsiteX11" fmla="*/ 64322 w 120718"/>
                <a:gd name="connsiteY11" fmla="*/ 89139 h 95731"/>
                <a:gd name="connsiteX12" fmla="*/ 113979 w 120718"/>
                <a:gd name="connsiteY12" fmla="*/ 40113 h 95731"/>
                <a:gd name="connsiteX13" fmla="*/ 120706 w 120718"/>
                <a:gd name="connsiteY13" fmla="*/ 23258 h 95731"/>
                <a:gd name="connsiteX14" fmla="*/ 105033 w 120718"/>
                <a:gd name="connsiteY14" fmla="*/ 31085 h 95731"/>
                <a:gd name="connsiteX15" fmla="*/ 55376 w 120718"/>
                <a:gd name="connsiteY15" fmla="*/ 80112 h 95731"/>
                <a:gd name="connsiteX16" fmla="*/ 41899 w 120718"/>
                <a:gd name="connsiteY16" fmla="*/ 80629 h 95731"/>
                <a:gd name="connsiteX17" fmla="*/ 16250 w 120718"/>
                <a:gd name="connsiteY17" fmla="*/ 58926 h 95731"/>
                <a:gd name="connsiteX18" fmla="*/ 12743 w 120718"/>
                <a:gd name="connsiteY18" fmla="*/ 51985 h 95731"/>
                <a:gd name="connsiteX19" fmla="*/ 15299 w 120718"/>
                <a:gd name="connsiteY19" fmla="*/ 44641 h 95731"/>
                <a:gd name="connsiteX20" fmla="*/ 22709 w 120718"/>
                <a:gd name="connsiteY20" fmla="*/ 41369 h 95731"/>
                <a:gd name="connsiteX21" fmla="*/ 29383 w 120718"/>
                <a:gd name="connsiteY21" fmla="*/ 43920 h 95731"/>
                <a:gd name="connsiteX22" fmla="*/ 38702 w 120718"/>
                <a:gd name="connsiteY22" fmla="*/ 52291 h 95731"/>
                <a:gd name="connsiteX23" fmla="*/ 54791 w 120718"/>
                <a:gd name="connsiteY23" fmla="*/ 51695 h 95731"/>
                <a:gd name="connsiteX24" fmla="*/ 89258 w 120718"/>
                <a:gd name="connsiteY24" fmla="*/ 15776 h 95731"/>
                <a:gd name="connsiteX25" fmla="*/ 103006 w 120718"/>
                <a:gd name="connsiteY25" fmla="*/ 15137 h 95731"/>
                <a:gd name="connsiteX26" fmla="*/ 104551 w 120718"/>
                <a:gd name="connsiteY26" fmla="*/ 16475 h 95731"/>
                <a:gd name="connsiteX27" fmla="*/ 107989 w 120718"/>
                <a:gd name="connsiteY27" fmla="*/ 23676 h 95731"/>
                <a:gd name="connsiteX28" fmla="*/ 105033 w 120718"/>
                <a:gd name="connsiteY28" fmla="*/ 31085 h 9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718" h="95731">
                  <a:moveTo>
                    <a:pt x="120706" y="23258"/>
                  </a:moveTo>
                  <a:cubicBezTo>
                    <a:pt x="120498" y="16969"/>
                    <a:pt x="117648" y="11000"/>
                    <a:pt x="112883" y="6877"/>
                  </a:cubicBezTo>
                  <a:lnTo>
                    <a:pt x="111338" y="5542"/>
                  </a:lnTo>
                  <a:cubicBezTo>
                    <a:pt x="102183" y="-2375"/>
                    <a:pt x="88449" y="-1738"/>
                    <a:pt x="80071" y="6992"/>
                  </a:cubicBezTo>
                  <a:lnTo>
                    <a:pt x="46380" y="42104"/>
                  </a:lnTo>
                  <a:lnTo>
                    <a:pt x="37893" y="34480"/>
                  </a:lnTo>
                  <a:cubicBezTo>
                    <a:pt x="28610" y="26145"/>
                    <a:pt x="14242" y="26883"/>
                    <a:pt x="5864" y="36128"/>
                  </a:cubicBezTo>
                  <a:cubicBezTo>
                    <a:pt x="1706" y="40719"/>
                    <a:pt x="-361" y="46649"/>
                    <a:pt x="52" y="52825"/>
                  </a:cubicBezTo>
                  <a:cubicBezTo>
                    <a:pt x="461" y="59002"/>
                    <a:pt x="3291" y="64608"/>
                    <a:pt x="8024" y="68609"/>
                  </a:cubicBezTo>
                  <a:lnTo>
                    <a:pt x="33673" y="90313"/>
                  </a:lnTo>
                  <a:cubicBezTo>
                    <a:pt x="37959" y="93938"/>
                    <a:pt x="43171" y="95731"/>
                    <a:pt x="48365" y="95731"/>
                  </a:cubicBezTo>
                  <a:cubicBezTo>
                    <a:pt x="54134" y="95731"/>
                    <a:pt x="59887" y="93516"/>
                    <a:pt x="64322" y="89139"/>
                  </a:cubicBezTo>
                  <a:lnTo>
                    <a:pt x="113979" y="40113"/>
                  </a:lnTo>
                  <a:cubicBezTo>
                    <a:pt x="118461" y="35687"/>
                    <a:pt x="120911" y="29543"/>
                    <a:pt x="120706" y="23258"/>
                  </a:cubicBezTo>
                  <a:close/>
                  <a:moveTo>
                    <a:pt x="105033" y="31085"/>
                  </a:moveTo>
                  <a:lnTo>
                    <a:pt x="55376" y="80112"/>
                  </a:lnTo>
                  <a:cubicBezTo>
                    <a:pt x="51671" y="83770"/>
                    <a:pt x="45875" y="83991"/>
                    <a:pt x="41899" y="80629"/>
                  </a:cubicBezTo>
                  <a:lnTo>
                    <a:pt x="16250" y="58926"/>
                  </a:lnTo>
                  <a:cubicBezTo>
                    <a:pt x="14169" y="57166"/>
                    <a:pt x="12924" y="54701"/>
                    <a:pt x="12743" y="51985"/>
                  </a:cubicBezTo>
                  <a:cubicBezTo>
                    <a:pt x="12561" y="49269"/>
                    <a:pt x="13469" y="46662"/>
                    <a:pt x="15299" y="44641"/>
                  </a:cubicBezTo>
                  <a:cubicBezTo>
                    <a:pt x="17267" y="42473"/>
                    <a:pt x="19981" y="41369"/>
                    <a:pt x="22709" y="41369"/>
                  </a:cubicBezTo>
                  <a:cubicBezTo>
                    <a:pt x="25090" y="41369"/>
                    <a:pt x="27481" y="42209"/>
                    <a:pt x="29383" y="43920"/>
                  </a:cubicBezTo>
                  <a:lnTo>
                    <a:pt x="38702" y="52291"/>
                  </a:lnTo>
                  <a:cubicBezTo>
                    <a:pt x="43375" y="56487"/>
                    <a:pt x="50442" y="56227"/>
                    <a:pt x="54791" y="51695"/>
                  </a:cubicBezTo>
                  <a:lnTo>
                    <a:pt x="89258" y="15776"/>
                  </a:lnTo>
                  <a:cubicBezTo>
                    <a:pt x="92940" y="11936"/>
                    <a:pt x="98980" y="11656"/>
                    <a:pt x="103006" y="15137"/>
                  </a:cubicBezTo>
                  <a:lnTo>
                    <a:pt x="104551" y="16475"/>
                  </a:lnTo>
                  <a:cubicBezTo>
                    <a:pt x="106678" y="18311"/>
                    <a:pt x="107897" y="20868"/>
                    <a:pt x="107989" y="23676"/>
                  </a:cubicBezTo>
                  <a:cubicBezTo>
                    <a:pt x="108085" y="26481"/>
                    <a:pt x="107035" y="29111"/>
                    <a:pt x="105033" y="31085"/>
                  </a:cubicBezTo>
                  <a:close/>
                </a:path>
              </a:pathLst>
            </a:custGeom>
            <a:grpFill/>
            <a:ln w="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70" name="Стрелка вниз 69">
            <a:extLst>
              <a:ext uri="{FF2B5EF4-FFF2-40B4-BE49-F238E27FC236}">
                <a16:creationId xmlns:c="http://schemas.openxmlformats.org/drawingml/2006/chart" xmlns:cdr="http://schemas.openxmlformats.org/drawingml/2006/chartDrawing" xmlns:a16="http://schemas.microsoft.com/office/drawing/2014/main" xmlns="" xmlns:lc="http://schemas.openxmlformats.org/drawingml/2006/lockedCanvas" id="{D43DCEEF-F703-D944-9FA8-24CFC1F89611}"/>
              </a:ext>
            </a:extLst>
          </p:cNvPr>
          <p:cNvSpPr/>
          <p:nvPr/>
        </p:nvSpPr>
        <p:spPr>
          <a:xfrm>
            <a:off x="6756067" y="3210851"/>
            <a:ext cx="66766" cy="834714"/>
          </a:xfrm>
          <a:prstGeom prst="downArrow">
            <a:avLst>
              <a:gd name="adj1" fmla="val 50000"/>
              <a:gd name="adj2" fmla="val 100521"/>
            </a:avLst>
          </a:prstGeom>
          <a:noFill/>
          <a:ln w="127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xmlns="" id="{6DDE88C6-72FE-D341-928F-6C91302FCD02}"/>
              </a:ext>
            </a:extLst>
          </p:cNvPr>
          <p:cNvSpPr/>
          <p:nvPr/>
        </p:nvSpPr>
        <p:spPr>
          <a:xfrm>
            <a:off x="323948" y="1323627"/>
            <a:ext cx="8064498" cy="3253587"/>
          </a:xfrm>
          <a:prstGeom prst="roundRect">
            <a:avLst>
              <a:gd name="adj" fmla="val 290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graphicFrame>
        <p:nvGraphicFramePr>
          <p:cNvPr id="47" name="Диаграмма 46"/>
          <p:cNvGraphicFramePr/>
          <p:nvPr>
            <p:extLst>
              <p:ext uri="{D42A27DB-BD31-4B8C-83A1-F6EECF244321}">
                <p14:modId xmlns:p14="http://schemas.microsoft.com/office/powerpoint/2010/main" val="3622487916"/>
              </p:ext>
            </p:extLst>
          </p:nvPr>
        </p:nvGraphicFramePr>
        <p:xfrm>
          <a:off x="26873" y="1272357"/>
          <a:ext cx="9318251" cy="823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57112578"/>
              </p:ext>
            </p:extLst>
          </p:nvPr>
        </p:nvGraphicFramePr>
        <p:xfrm>
          <a:off x="470180" y="2067061"/>
          <a:ext cx="2171420" cy="1561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78100" y="3965691"/>
            <a:ext cx="5638248" cy="345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   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2019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2020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кв.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2021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2157720612"/>
              </p:ext>
            </p:extLst>
          </p:nvPr>
        </p:nvGraphicFramePr>
        <p:xfrm>
          <a:off x="26873" y="2315161"/>
          <a:ext cx="9144000" cy="823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3B39F3B0-709C-0E4D-BB16-E769E4A2A2D5}"/>
              </a:ext>
            </a:extLst>
          </p:cNvPr>
          <p:cNvGrpSpPr/>
          <p:nvPr/>
        </p:nvGrpSpPr>
        <p:grpSpPr>
          <a:xfrm>
            <a:off x="7367037" y="-677318"/>
            <a:ext cx="4598536" cy="5984958"/>
            <a:chOff x="7503063" y="-675727"/>
            <a:chExt cx="4392304" cy="5984958"/>
          </a:xfrm>
        </p:grpSpPr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xmlns="" id="{11E72A56-631B-FD4B-8B06-CFC7CDA0A5A2}"/>
                </a:ext>
              </a:extLst>
            </p:cNvPr>
            <p:cNvSpPr>
              <a:spLocks noChangeAspect="1"/>
            </p:cNvSpPr>
            <p:nvPr/>
          </p:nvSpPr>
          <p:spPr>
            <a:xfrm rot="2398938">
              <a:off x="7776463" y="1661681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6289E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:a16="http://schemas.microsoft.com/office/drawing/2014/main" xmlns="" id="{F9430DC9-AFBA-3248-ADE4-D05CF33CD69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7503063" y="824025"/>
              <a:ext cx="3508485" cy="3508485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8" name="Полилиния 87">
              <a:extLst>
                <a:ext uri="{FF2B5EF4-FFF2-40B4-BE49-F238E27FC236}">
                  <a16:creationId xmlns:a16="http://schemas.microsoft.com/office/drawing/2014/main" xmlns="" id="{5B172340-9E72-A44F-8B8F-B4090CA7FFFC}"/>
                </a:ext>
              </a:extLst>
            </p:cNvPr>
            <p:cNvSpPr>
              <a:spLocks noChangeAspect="1"/>
            </p:cNvSpPr>
            <p:nvPr/>
          </p:nvSpPr>
          <p:spPr>
            <a:xfrm rot="3211343">
              <a:off x="8247817" y="-675727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82593098-2210-4F41-AEE0-AA5C02B02283}"/>
              </a:ext>
            </a:extLst>
          </p:cNvPr>
          <p:cNvGrpSpPr>
            <a:grpSpLocks noChangeAspect="1"/>
          </p:cNvGrpSpPr>
          <p:nvPr/>
        </p:nvGrpSpPr>
        <p:grpSpPr>
          <a:xfrm>
            <a:off x="8186401" y="268290"/>
            <a:ext cx="778213" cy="438277"/>
            <a:chOff x="526938" y="499263"/>
            <a:chExt cx="2789695" cy="1571112"/>
          </a:xfrm>
          <a:effectLst/>
        </p:grpSpPr>
        <p:sp>
          <p:nvSpPr>
            <p:cNvPr id="48" name="Скругленный прямоугольник 47">
              <a:extLst>
                <a:ext uri="{FF2B5EF4-FFF2-40B4-BE49-F238E27FC236}">
                  <a16:creationId xmlns:a16="http://schemas.microsoft.com/office/drawing/2014/main" xmlns="" id="{3349F299-C9D8-534F-A51B-E7B40C2A97FB}"/>
                </a:ext>
              </a:extLst>
            </p:cNvPr>
            <p:cNvSpPr/>
            <p:nvPr/>
          </p:nvSpPr>
          <p:spPr>
            <a:xfrm>
              <a:off x="526938" y="499263"/>
              <a:ext cx="2789695" cy="1571112"/>
            </a:xfrm>
            <a:prstGeom prst="roundRect">
              <a:avLst>
                <a:gd name="adj" fmla="val 40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Picture 2">
              <a:extLst>
                <a:ext uri="{FF2B5EF4-FFF2-40B4-BE49-F238E27FC236}">
                  <a16:creationId xmlns:a16="http://schemas.microsoft.com/office/drawing/2014/main" xmlns="" id="{4B0D5C2D-5627-534E-81DA-02F452356B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38" y="499263"/>
              <a:ext cx="2789695" cy="1571112"/>
            </a:xfrm>
            <a:prstGeom prst="roundRect">
              <a:avLst>
                <a:gd name="adj" fmla="val 4459"/>
              </a:avLst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23850" y="4767264"/>
            <a:ext cx="5791202" cy="273844"/>
          </a:xfrm>
        </p:spPr>
        <p:txBody>
          <a:bodyPr/>
          <a:lstStyle/>
          <a:p>
            <a:pPr algn="l"/>
            <a:r>
              <a:rPr lang="ru-RU" dirty="0" smtClean="0"/>
              <a:t>По данным учета Хабаровского краевого фонда обязательного медицинского страхования</a:t>
            </a:r>
            <a:endParaRPr lang="ru-RU" dirty="0"/>
          </a:p>
        </p:txBody>
      </p:sp>
      <p:sp>
        <p:nvSpPr>
          <p:cNvPr id="35" name="Прямоугольник с двумя скругленными соседними углами 34">
            <a:extLst>
              <a:ext uri="{FF2B5EF4-FFF2-40B4-BE49-F238E27FC236}">
                <a16:creationId xmlns:a16="http://schemas.microsoft.com/office/drawing/2014/main" xmlns="" id="{CFD72341-77E4-A449-8A57-5FC5441CC4FE}"/>
              </a:ext>
            </a:extLst>
          </p:cNvPr>
          <p:cNvSpPr/>
          <p:nvPr/>
        </p:nvSpPr>
        <p:spPr>
          <a:xfrm rot="10800000">
            <a:off x="502032" y="911030"/>
            <a:ext cx="626835" cy="748728"/>
          </a:xfrm>
          <a:prstGeom prst="round2SameRect">
            <a:avLst/>
          </a:prstGeom>
          <a:solidFill>
            <a:srgbClr val="4867B1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grpSp>
        <p:nvGrpSpPr>
          <p:cNvPr id="36" name="Рисунок 121">
            <a:extLst>
              <a:ext uri="{FF2B5EF4-FFF2-40B4-BE49-F238E27FC236}">
                <a16:creationId xmlns:a16="http://schemas.microsoft.com/office/drawing/2014/main" xmlns="" id="{87C88CBF-AC24-834D-BF30-A292CBD3B679}"/>
              </a:ext>
            </a:extLst>
          </p:cNvPr>
          <p:cNvGrpSpPr>
            <a:grpSpLocks noChangeAspect="1"/>
          </p:cNvGrpSpPr>
          <p:nvPr/>
        </p:nvGrpSpPr>
        <p:grpSpPr>
          <a:xfrm>
            <a:off x="588662" y="1033394"/>
            <a:ext cx="454104" cy="503999"/>
            <a:chOff x="3477894" y="2988090"/>
            <a:chExt cx="389232" cy="431999"/>
          </a:xfrm>
          <a:solidFill>
            <a:schemeClr val="bg1"/>
          </a:solidFill>
        </p:grpSpPr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xmlns="" id="{63317512-3131-F249-AF42-671B465D43F5}"/>
                </a:ext>
              </a:extLst>
            </p:cNvPr>
            <p:cNvSpPr/>
            <p:nvPr/>
          </p:nvSpPr>
          <p:spPr>
            <a:xfrm>
              <a:off x="3477894" y="2988090"/>
              <a:ext cx="389232" cy="431999"/>
            </a:xfrm>
            <a:custGeom>
              <a:avLst/>
              <a:gdLst>
                <a:gd name="connsiteX0" fmla="*/ 388666 w 389232"/>
                <a:gd name="connsiteY0" fmla="*/ 96352 h 431999"/>
                <a:gd name="connsiteX1" fmla="*/ 365160 w 389232"/>
                <a:gd name="connsiteY1" fmla="*/ 64200 h 431999"/>
                <a:gd name="connsiteX2" fmla="*/ 208235 w 389232"/>
                <a:gd name="connsiteY2" fmla="*/ 2587 h 431999"/>
                <a:gd name="connsiteX3" fmla="*/ 180994 w 389232"/>
                <a:gd name="connsiteY3" fmla="*/ 2587 h 431999"/>
                <a:gd name="connsiteX4" fmla="*/ 24073 w 389232"/>
                <a:gd name="connsiteY4" fmla="*/ 64200 h 431999"/>
                <a:gd name="connsiteX5" fmla="*/ 567 w 389232"/>
                <a:gd name="connsiteY5" fmla="*/ 96352 h 431999"/>
                <a:gd name="connsiteX6" fmla="*/ 22851 w 389232"/>
                <a:gd name="connsiteY6" fmla="*/ 257831 h 431999"/>
                <a:gd name="connsiteX7" fmla="*/ 77462 w 389232"/>
                <a:gd name="connsiteY7" fmla="*/ 356233 h 431999"/>
                <a:gd name="connsiteX8" fmla="*/ 181417 w 389232"/>
                <a:gd name="connsiteY8" fmla="*/ 429547 h 431999"/>
                <a:gd name="connsiteX9" fmla="*/ 194616 w 389232"/>
                <a:gd name="connsiteY9" fmla="*/ 432000 h 431999"/>
                <a:gd name="connsiteX10" fmla="*/ 207816 w 389232"/>
                <a:gd name="connsiteY10" fmla="*/ 429547 h 431999"/>
                <a:gd name="connsiteX11" fmla="*/ 311771 w 389232"/>
                <a:gd name="connsiteY11" fmla="*/ 356233 h 431999"/>
                <a:gd name="connsiteX12" fmla="*/ 366381 w 389232"/>
                <a:gd name="connsiteY12" fmla="*/ 257831 h 431999"/>
                <a:gd name="connsiteX13" fmla="*/ 388666 w 389232"/>
                <a:gd name="connsiteY13" fmla="*/ 96352 h 431999"/>
                <a:gd name="connsiteX14" fmla="*/ 354351 w 389232"/>
                <a:gd name="connsiteY14" fmla="*/ 253701 h 431999"/>
                <a:gd name="connsiteX15" fmla="*/ 302058 w 389232"/>
                <a:gd name="connsiteY15" fmla="*/ 348033 h 431999"/>
                <a:gd name="connsiteX16" fmla="*/ 203249 w 389232"/>
                <a:gd name="connsiteY16" fmla="*/ 417699 h 431999"/>
                <a:gd name="connsiteX17" fmla="*/ 185984 w 389232"/>
                <a:gd name="connsiteY17" fmla="*/ 417699 h 431999"/>
                <a:gd name="connsiteX18" fmla="*/ 87175 w 389232"/>
                <a:gd name="connsiteY18" fmla="*/ 348033 h 431999"/>
                <a:gd name="connsiteX19" fmla="*/ 34882 w 389232"/>
                <a:gd name="connsiteY19" fmla="*/ 253701 h 431999"/>
                <a:gd name="connsiteX20" fmla="*/ 13261 w 389232"/>
                <a:gd name="connsiteY20" fmla="*/ 97159 h 431999"/>
                <a:gd name="connsiteX21" fmla="*/ 28733 w 389232"/>
                <a:gd name="connsiteY21" fmla="*/ 76016 h 431999"/>
                <a:gd name="connsiteX22" fmla="*/ 185651 w 389232"/>
                <a:gd name="connsiteY22" fmla="*/ 14399 h 431999"/>
                <a:gd name="connsiteX23" fmla="*/ 194616 w 389232"/>
                <a:gd name="connsiteY23" fmla="*/ 12699 h 431999"/>
                <a:gd name="connsiteX24" fmla="*/ 203579 w 389232"/>
                <a:gd name="connsiteY24" fmla="*/ 14399 h 431999"/>
                <a:gd name="connsiteX25" fmla="*/ 360500 w 389232"/>
                <a:gd name="connsiteY25" fmla="*/ 76016 h 431999"/>
                <a:gd name="connsiteX26" fmla="*/ 375972 w 389232"/>
                <a:gd name="connsiteY26" fmla="*/ 97159 h 431999"/>
                <a:gd name="connsiteX27" fmla="*/ 354351 w 389232"/>
                <a:gd name="connsiteY27" fmla="*/ 253701 h 43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9232" h="431999">
                  <a:moveTo>
                    <a:pt x="388666" y="96352"/>
                  </a:moveTo>
                  <a:cubicBezTo>
                    <a:pt x="387754" y="82067"/>
                    <a:pt x="378524" y="69447"/>
                    <a:pt x="365160" y="64200"/>
                  </a:cubicBezTo>
                  <a:lnTo>
                    <a:pt x="208235" y="2587"/>
                  </a:lnTo>
                  <a:cubicBezTo>
                    <a:pt x="199454" y="-861"/>
                    <a:pt x="189779" y="-864"/>
                    <a:pt x="180994" y="2587"/>
                  </a:cubicBezTo>
                  <a:lnTo>
                    <a:pt x="24073" y="64200"/>
                  </a:lnTo>
                  <a:cubicBezTo>
                    <a:pt x="10705" y="69447"/>
                    <a:pt x="1479" y="82067"/>
                    <a:pt x="567" y="96352"/>
                  </a:cubicBezTo>
                  <a:cubicBezTo>
                    <a:pt x="-305" y="109990"/>
                    <a:pt x="-3326" y="181880"/>
                    <a:pt x="22851" y="257831"/>
                  </a:cubicBezTo>
                  <a:cubicBezTo>
                    <a:pt x="35945" y="295823"/>
                    <a:pt x="54319" y="328930"/>
                    <a:pt x="77462" y="356233"/>
                  </a:cubicBezTo>
                  <a:cubicBezTo>
                    <a:pt x="105308" y="389084"/>
                    <a:pt x="140283" y="413750"/>
                    <a:pt x="181417" y="429547"/>
                  </a:cubicBezTo>
                  <a:cubicBezTo>
                    <a:pt x="185674" y="431182"/>
                    <a:pt x="190145" y="432000"/>
                    <a:pt x="194616" y="432000"/>
                  </a:cubicBezTo>
                  <a:cubicBezTo>
                    <a:pt x="199088" y="432000"/>
                    <a:pt x="203559" y="431182"/>
                    <a:pt x="207816" y="429547"/>
                  </a:cubicBezTo>
                  <a:cubicBezTo>
                    <a:pt x="248950" y="413750"/>
                    <a:pt x="283925" y="389084"/>
                    <a:pt x="311771" y="356233"/>
                  </a:cubicBezTo>
                  <a:cubicBezTo>
                    <a:pt x="334913" y="328930"/>
                    <a:pt x="353284" y="295823"/>
                    <a:pt x="366381" y="257831"/>
                  </a:cubicBezTo>
                  <a:cubicBezTo>
                    <a:pt x="392559" y="181880"/>
                    <a:pt x="389538" y="109990"/>
                    <a:pt x="388666" y="96352"/>
                  </a:cubicBezTo>
                  <a:close/>
                  <a:moveTo>
                    <a:pt x="354351" y="253701"/>
                  </a:moveTo>
                  <a:cubicBezTo>
                    <a:pt x="341769" y="290197"/>
                    <a:pt x="324177" y="321936"/>
                    <a:pt x="302058" y="348033"/>
                  </a:cubicBezTo>
                  <a:cubicBezTo>
                    <a:pt x="275610" y="379236"/>
                    <a:pt x="242365" y="402676"/>
                    <a:pt x="203249" y="417699"/>
                  </a:cubicBezTo>
                  <a:cubicBezTo>
                    <a:pt x="197681" y="419834"/>
                    <a:pt x="191549" y="419834"/>
                    <a:pt x="185984" y="417699"/>
                  </a:cubicBezTo>
                  <a:cubicBezTo>
                    <a:pt x="146868" y="402676"/>
                    <a:pt x="113623" y="379236"/>
                    <a:pt x="87175" y="348033"/>
                  </a:cubicBezTo>
                  <a:cubicBezTo>
                    <a:pt x="65055" y="321936"/>
                    <a:pt x="47460" y="290200"/>
                    <a:pt x="34882" y="253701"/>
                  </a:cubicBezTo>
                  <a:cubicBezTo>
                    <a:pt x="9490" y="180038"/>
                    <a:pt x="12416" y="110376"/>
                    <a:pt x="13261" y="97159"/>
                  </a:cubicBezTo>
                  <a:cubicBezTo>
                    <a:pt x="13859" y="87769"/>
                    <a:pt x="19932" y="79470"/>
                    <a:pt x="28733" y="76016"/>
                  </a:cubicBezTo>
                  <a:lnTo>
                    <a:pt x="185651" y="14399"/>
                  </a:lnTo>
                  <a:cubicBezTo>
                    <a:pt x="188543" y="13266"/>
                    <a:pt x="191578" y="12699"/>
                    <a:pt x="194616" y="12699"/>
                  </a:cubicBezTo>
                  <a:cubicBezTo>
                    <a:pt x="197651" y="12699"/>
                    <a:pt x="200689" y="13266"/>
                    <a:pt x="203579" y="14399"/>
                  </a:cubicBezTo>
                  <a:lnTo>
                    <a:pt x="360500" y="76016"/>
                  </a:lnTo>
                  <a:cubicBezTo>
                    <a:pt x="369297" y="79470"/>
                    <a:pt x="375370" y="87769"/>
                    <a:pt x="375972" y="97159"/>
                  </a:cubicBezTo>
                  <a:cubicBezTo>
                    <a:pt x="376814" y="110376"/>
                    <a:pt x="379739" y="180038"/>
                    <a:pt x="354351" y="253701"/>
                  </a:cubicBezTo>
                  <a:close/>
                </a:path>
              </a:pathLst>
            </a:custGeom>
            <a:grpFill/>
            <a:ln w="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xmlns="" id="{54DF5C11-90F1-4148-A139-CFD823643EAE}"/>
                </a:ext>
              </a:extLst>
            </p:cNvPr>
            <p:cNvSpPr/>
            <p:nvPr/>
          </p:nvSpPr>
          <p:spPr>
            <a:xfrm>
              <a:off x="3518767" y="3032615"/>
              <a:ext cx="307443" cy="298168"/>
            </a:xfrm>
            <a:custGeom>
              <a:avLst/>
              <a:gdLst>
                <a:gd name="connsiteX0" fmla="*/ 287739 w 307443"/>
                <a:gd name="connsiteY0" fmla="*/ 50346 h 298168"/>
                <a:gd name="connsiteX1" fmla="*/ 164908 w 307443"/>
                <a:gd name="connsiteY1" fmla="*/ 2121 h 298168"/>
                <a:gd name="connsiteX2" fmla="*/ 142578 w 307443"/>
                <a:gd name="connsiteY2" fmla="*/ 2121 h 298168"/>
                <a:gd name="connsiteX3" fmla="*/ 19747 w 307443"/>
                <a:gd name="connsiteY3" fmla="*/ 50346 h 298168"/>
                <a:gd name="connsiteX4" fmla="*/ 474 w 307443"/>
                <a:gd name="connsiteY4" fmla="*/ 76710 h 298168"/>
                <a:gd name="connsiteX5" fmla="*/ 2892 w 307443"/>
                <a:gd name="connsiteY5" fmla="*/ 138120 h 298168"/>
                <a:gd name="connsiteX6" fmla="*/ 9998 w 307443"/>
                <a:gd name="connsiteY6" fmla="*/ 143627 h 298168"/>
                <a:gd name="connsiteX7" fmla="*/ 15513 w 307443"/>
                <a:gd name="connsiteY7" fmla="*/ 136534 h 298168"/>
                <a:gd name="connsiteX8" fmla="*/ 13169 w 307443"/>
                <a:gd name="connsiteY8" fmla="*/ 77518 h 298168"/>
                <a:gd name="connsiteX9" fmla="*/ 24407 w 307443"/>
                <a:gd name="connsiteY9" fmla="*/ 62162 h 298168"/>
                <a:gd name="connsiteX10" fmla="*/ 147234 w 307443"/>
                <a:gd name="connsiteY10" fmla="*/ 13933 h 298168"/>
                <a:gd name="connsiteX11" fmla="*/ 160252 w 307443"/>
                <a:gd name="connsiteY11" fmla="*/ 13933 h 298168"/>
                <a:gd name="connsiteX12" fmla="*/ 283080 w 307443"/>
                <a:gd name="connsiteY12" fmla="*/ 62162 h 298168"/>
                <a:gd name="connsiteX13" fmla="*/ 294317 w 307443"/>
                <a:gd name="connsiteY13" fmla="*/ 77518 h 298168"/>
                <a:gd name="connsiteX14" fmla="*/ 225110 w 307443"/>
                <a:gd name="connsiteY14" fmla="*/ 287318 h 298168"/>
                <a:gd name="connsiteX15" fmla="*/ 225080 w 307443"/>
                <a:gd name="connsiteY15" fmla="*/ 296296 h 298168"/>
                <a:gd name="connsiteX16" fmla="*/ 229595 w 307443"/>
                <a:gd name="connsiteY16" fmla="*/ 298168 h 298168"/>
                <a:gd name="connsiteX17" fmla="*/ 234076 w 307443"/>
                <a:gd name="connsiteY17" fmla="*/ 296326 h 298168"/>
                <a:gd name="connsiteX18" fmla="*/ 307012 w 307443"/>
                <a:gd name="connsiteY18" fmla="*/ 76710 h 298168"/>
                <a:gd name="connsiteX19" fmla="*/ 287739 w 307443"/>
                <a:gd name="connsiteY19" fmla="*/ 50346 h 29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7443" h="298168">
                  <a:moveTo>
                    <a:pt x="287739" y="50346"/>
                  </a:moveTo>
                  <a:lnTo>
                    <a:pt x="164908" y="2121"/>
                  </a:lnTo>
                  <a:cubicBezTo>
                    <a:pt x="157706" y="-707"/>
                    <a:pt x="149777" y="-707"/>
                    <a:pt x="142578" y="2121"/>
                  </a:cubicBezTo>
                  <a:lnTo>
                    <a:pt x="19747" y="50346"/>
                  </a:lnTo>
                  <a:cubicBezTo>
                    <a:pt x="8786" y="54651"/>
                    <a:pt x="1221" y="65000"/>
                    <a:pt x="474" y="76710"/>
                  </a:cubicBezTo>
                  <a:cubicBezTo>
                    <a:pt x="-64" y="85131"/>
                    <a:pt x="-903" y="107975"/>
                    <a:pt x="2892" y="138120"/>
                  </a:cubicBezTo>
                  <a:cubicBezTo>
                    <a:pt x="3331" y="141600"/>
                    <a:pt x="6518" y="144065"/>
                    <a:pt x="9998" y="143627"/>
                  </a:cubicBezTo>
                  <a:cubicBezTo>
                    <a:pt x="13482" y="143189"/>
                    <a:pt x="15953" y="140015"/>
                    <a:pt x="15513" y="136534"/>
                  </a:cubicBezTo>
                  <a:cubicBezTo>
                    <a:pt x="11854" y="107464"/>
                    <a:pt x="12657" y="85576"/>
                    <a:pt x="13169" y="77518"/>
                  </a:cubicBezTo>
                  <a:cubicBezTo>
                    <a:pt x="13605" y="70699"/>
                    <a:pt x="18017" y="64670"/>
                    <a:pt x="24407" y="62162"/>
                  </a:cubicBezTo>
                  <a:lnTo>
                    <a:pt x="147234" y="13933"/>
                  </a:lnTo>
                  <a:cubicBezTo>
                    <a:pt x="151431" y="12285"/>
                    <a:pt x="156055" y="12285"/>
                    <a:pt x="160252" y="13933"/>
                  </a:cubicBezTo>
                  <a:lnTo>
                    <a:pt x="283080" y="62162"/>
                  </a:lnTo>
                  <a:cubicBezTo>
                    <a:pt x="289470" y="64670"/>
                    <a:pt x="293882" y="70699"/>
                    <a:pt x="294317" y="77518"/>
                  </a:cubicBezTo>
                  <a:cubicBezTo>
                    <a:pt x="295186" y="91107"/>
                    <a:pt x="300618" y="212465"/>
                    <a:pt x="225110" y="287318"/>
                  </a:cubicBezTo>
                  <a:cubicBezTo>
                    <a:pt x="222617" y="289787"/>
                    <a:pt x="222604" y="293808"/>
                    <a:pt x="225080" y="296296"/>
                  </a:cubicBezTo>
                  <a:cubicBezTo>
                    <a:pt x="226322" y="297545"/>
                    <a:pt x="227960" y="298168"/>
                    <a:pt x="229595" y="298168"/>
                  </a:cubicBezTo>
                  <a:cubicBezTo>
                    <a:pt x="231213" y="298168"/>
                    <a:pt x="232834" y="297555"/>
                    <a:pt x="234076" y="296326"/>
                  </a:cubicBezTo>
                  <a:cubicBezTo>
                    <a:pt x="313567" y="217524"/>
                    <a:pt x="307917" y="90889"/>
                    <a:pt x="307012" y="76710"/>
                  </a:cubicBezTo>
                  <a:cubicBezTo>
                    <a:pt x="306262" y="65000"/>
                    <a:pt x="298700" y="54651"/>
                    <a:pt x="287739" y="50346"/>
                  </a:cubicBezTo>
                  <a:close/>
                </a:path>
              </a:pathLst>
            </a:custGeom>
            <a:grpFill/>
            <a:ln w="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xmlns="" id="{9C4F1E82-EA12-1B49-91BD-B0B78D8515D5}"/>
                </a:ext>
              </a:extLst>
            </p:cNvPr>
            <p:cNvSpPr/>
            <p:nvPr/>
          </p:nvSpPr>
          <p:spPr>
            <a:xfrm>
              <a:off x="3526549" y="3192915"/>
              <a:ext cx="205556" cy="182646"/>
            </a:xfrm>
            <a:custGeom>
              <a:avLst/>
              <a:gdLst>
                <a:gd name="connsiteX0" fmla="*/ 195471 w 205556"/>
                <a:gd name="connsiteY0" fmla="*/ 145545 h 182646"/>
                <a:gd name="connsiteX1" fmla="*/ 152223 w 205556"/>
                <a:gd name="connsiteY1" fmla="*/ 168788 h 182646"/>
                <a:gd name="connsiteX2" fmla="*/ 139701 w 205556"/>
                <a:gd name="connsiteY2" fmla="*/ 168788 h 182646"/>
                <a:gd name="connsiteX3" fmla="*/ 12583 w 205556"/>
                <a:gd name="connsiteY3" fmla="*/ 5031 h 182646"/>
                <a:gd name="connsiteX4" fmla="*/ 5041 w 205556"/>
                <a:gd name="connsiteY4" fmla="*/ 140 h 182646"/>
                <a:gd name="connsiteX5" fmla="*/ 140 w 205556"/>
                <a:gd name="connsiteY5" fmla="*/ 7668 h 182646"/>
                <a:gd name="connsiteX6" fmla="*/ 135133 w 205556"/>
                <a:gd name="connsiteY6" fmla="*/ 180636 h 182646"/>
                <a:gd name="connsiteX7" fmla="*/ 145962 w 205556"/>
                <a:gd name="connsiteY7" fmla="*/ 182647 h 182646"/>
                <a:gd name="connsiteX8" fmla="*/ 156790 w 205556"/>
                <a:gd name="connsiteY8" fmla="*/ 180636 h 182646"/>
                <a:gd name="connsiteX9" fmla="*/ 202921 w 205556"/>
                <a:gd name="connsiteY9" fmla="*/ 155835 h 182646"/>
                <a:gd name="connsiteX10" fmla="*/ 204354 w 205556"/>
                <a:gd name="connsiteY10" fmla="*/ 146972 h 182646"/>
                <a:gd name="connsiteX11" fmla="*/ 195471 w 205556"/>
                <a:gd name="connsiteY11" fmla="*/ 145545 h 18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5556" h="182646">
                  <a:moveTo>
                    <a:pt x="195471" y="145545"/>
                  </a:moveTo>
                  <a:cubicBezTo>
                    <a:pt x="182410" y="154961"/>
                    <a:pt x="167856" y="162783"/>
                    <a:pt x="152223" y="168788"/>
                  </a:cubicBezTo>
                  <a:cubicBezTo>
                    <a:pt x="148184" y="170337"/>
                    <a:pt x="143739" y="170337"/>
                    <a:pt x="139701" y="168788"/>
                  </a:cubicBezTo>
                  <a:cubicBezTo>
                    <a:pt x="56650" y="136890"/>
                    <a:pt x="24733" y="62132"/>
                    <a:pt x="12583" y="5031"/>
                  </a:cubicBezTo>
                  <a:cubicBezTo>
                    <a:pt x="11857" y="1600"/>
                    <a:pt x="8469" y="-589"/>
                    <a:pt x="5041" y="140"/>
                  </a:cubicBezTo>
                  <a:cubicBezTo>
                    <a:pt x="1606" y="868"/>
                    <a:pt x="-590" y="4237"/>
                    <a:pt x="140" y="7668"/>
                  </a:cubicBezTo>
                  <a:cubicBezTo>
                    <a:pt x="12943" y="67841"/>
                    <a:pt x="46759" y="146695"/>
                    <a:pt x="135133" y="180636"/>
                  </a:cubicBezTo>
                  <a:cubicBezTo>
                    <a:pt x="138624" y="181978"/>
                    <a:pt x="142293" y="182647"/>
                    <a:pt x="145962" y="182647"/>
                  </a:cubicBezTo>
                  <a:cubicBezTo>
                    <a:pt x="149631" y="182647"/>
                    <a:pt x="153300" y="181978"/>
                    <a:pt x="156790" y="180636"/>
                  </a:cubicBezTo>
                  <a:cubicBezTo>
                    <a:pt x="173451" y="174239"/>
                    <a:pt x="188968" y="165894"/>
                    <a:pt x="202921" y="155835"/>
                  </a:cubicBezTo>
                  <a:cubicBezTo>
                    <a:pt x="205767" y="153785"/>
                    <a:pt x="206408" y="149817"/>
                    <a:pt x="204354" y="146972"/>
                  </a:cubicBezTo>
                  <a:cubicBezTo>
                    <a:pt x="202293" y="144131"/>
                    <a:pt x="198317" y="143492"/>
                    <a:pt x="195471" y="145545"/>
                  </a:cubicBezTo>
                  <a:close/>
                </a:path>
              </a:pathLst>
            </a:custGeom>
            <a:grpFill/>
            <a:ln w="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9" name="Полилиния 48">
            <a:extLst>
              <a:ext uri="{FF2B5EF4-FFF2-40B4-BE49-F238E27FC236}">
                <a16:creationId xmlns:a16="http://schemas.microsoft.com/office/drawing/2014/main" xmlns="" id="{35F0FFE9-A2CA-E544-9F30-4D34DFFE299A}"/>
              </a:ext>
            </a:extLst>
          </p:cNvPr>
          <p:cNvSpPr/>
          <p:nvPr/>
        </p:nvSpPr>
        <p:spPr>
          <a:xfrm>
            <a:off x="719118" y="1200069"/>
            <a:ext cx="180117" cy="178831"/>
          </a:xfrm>
          <a:custGeom>
            <a:avLst/>
            <a:gdLst>
              <a:gd name="connsiteX0" fmla="*/ 64595 w 154386"/>
              <a:gd name="connsiteY0" fmla="*/ 153284 h 153284"/>
              <a:gd name="connsiteX1" fmla="*/ 89792 w 154386"/>
              <a:gd name="connsiteY1" fmla="*/ 153284 h 153284"/>
              <a:gd name="connsiteX2" fmla="*/ 106151 w 154386"/>
              <a:gd name="connsiteY2" fmla="*/ 137003 h 153284"/>
              <a:gd name="connsiteX3" fmla="*/ 106151 w 154386"/>
              <a:gd name="connsiteY3" fmla="*/ 109061 h 153284"/>
              <a:gd name="connsiteX4" fmla="*/ 109866 w 154386"/>
              <a:gd name="connsiteY4" fmla="*/ 105422 h 153284"/>
              <a:gd name="connsiteX5" fmla="*/ 138027 w 154386"/>
              <a:gd name="connsiteY5" fmla="*/ 105422 h 153284"/>
              <a:gd name="connsiteX6" fmla="*/ 154386 w 154386"/>
              <a:gd name="connsiteY6" fmla="*/ 89142 h 153284"/>
              <a:gd name="connsiteX7" fmla="*/ 154386 w 154386"/>
              <a:gd name="connsiteY7" fmla="*/ 64142 h 153284"/>
              <a:gd name="connsiteX8" fmla="*/ 138027 w 154386"/>
              <a:gd name="connsiteY8" fmla="*/ 47861 h 153284"/>
              <a:gd name="connsiteX9" fmla="*/ 109866 w 154386"/>
              <a:gd name="connsiteY9" fmla="*/ 47861 h 153284"/>
              <a:gd name="connsiteX10" fmla="*/ 106151 w 154386"/>
              <a:gd name="connsiteY10" fmla="*/ 44223 h 153284"/>
              <a:gd name="connsiteX11" fmla="*/ 106151 w 154386"/>
              <a:gd name="connsiteY11" fmla="*/ 16280 h 153284"/>
              <a:gd name="connsiteX12" fmla="*/ 89792 w 154386"/>
              <a:gd name="connsiteY12" fmla="*/ 0 h 153284"/>
              <a:gd name="connsiteX13" fmla="*/ 64595 w 154386"/>
              <a:gd name="connsiteY13" fmla="*/ 0 h 153284"/>
              <a:gd name="connsiteX14" fmla="*/ 48236 w 154386"/>
              <a:gd name="connsiteY14" fmla="*/ 16280 h 153284"/>
              <a:gd name="connsiteX15" fmla="*/ 48236 w 154386"/>
              <a:gd name="connsiteY15" fmla="*/ 44223 h 153284"/>
              <a:gd name="connsiteX16" fmla="*/ 44520 w 154386"/>
              <a:gd name="connsiteY16" fmla="*/ 47861 h 153284"/>
              <a:gd name="connsiteX17" fmla="*/ 16359 w 154386"/>
              <a:gd name="connsiteY17" fmla="*/ 47861 h 153284"/>
              <a:gd name="connsiteX18" fmla="*/ 0 w 154386"/>
              <a:gd name="connsiteY18" fmla="*/ 64142 h 153284"/>
              <a:gd name="connsiteX19" fmla="*/ 0 w 154386"/>
              <a:gd name="connsiteY19" fmla="*/ 89142 h 153284"/>
              <a:gd name="connsiteX20" fmla="*/ 14225 w 154386"/>
              <a:gd name="connsiteY20" fmla="*/ 105285 h 153284"/>
              <a:gd name="connsiteX21" fmla="*/ 21309 w 154386"/>
              <a:gd name="connsiteY21" fmla="*/ 99833 h 153284"/>
              <a:gd name="connsiteX22" fmla="*/ 15857 w 154386"/>
              <a:gd name="connsiteY22" fmla="*/ 92748 h 153284"/>
              <a:gd name="connsiteX23" fmla="*/ 12643 w 154386"/>
              <a:gd name="connsiteY23" fmla="*/ 89143 h 153284"/>
              <a:gd name="connsiteX24" fmla="*/ 12643 w 154386"/>
              <a:gd name="connsiteY24" fmla="*/ 64143 h 153284"/>
              <a:gd name="connsiteX25" fmla="*/ 16359 w 154386"/>
              <a:gd name="connsiteY25" fmla="*/ 60504 h 153284"/>
              <a:gd name="connsiteX26" fmla="*/ 44520 w 154386"/>
              <a:gd name="connsiteY26" fmla="*/ 60504 h 153284"/>
              <a:gd name="connsiteX27" fmla="*/ 60879 w 154386"/>
              <a:gd name="connsiteY27" fmla="*/ 44223 h 153284"/>
              <a:gd name="connsiteX28" fmla="*/ 60879 w 154386"/>
              <a:gd name="connsiteY28" fmla="*/ 16281 h 153284"/>
              <a:gd name="connsiteX29" fmla="*/ 64595 w 154386"/>
              <a:gd name="connsiteY29" fmla="*/ 12643 h 153284"/>
              <a:gd name="connsiteX30" fmla="*/ 89792 w 154386"/>
              <a:gd name="connsiteY30" fmla="*/ 12643 h 153284"/>
              <a:gd name="connsiteX31" fmla="*/ 93508 w 154386"/>
              <a:gd name="connsiteY31" fmla="*/ 16281 h 153284"/>
              <a:gd name="connsiteX32" fmla="*/ 93508 w 154386"/>
              <a:gd name="connsiteY32" fmla="*/ 44223 h 153284"/>
              <a:gd name="connsiteX33" fmla="*/ 109866 w 154386"/>
              <a:gd name="connsiteY33" fmla="*/ 60504 h 153284"/>
              <a:gd name="connsiteX34" fmla="*/ 138027 w 154386"/>
              <a:gd name="connsiteY34" fmla="*/ 60504 h 153284"/>
              <a:gd name="connsiteX35" fmla="*/ 141743 w 154386"/>
              <a:gd name="connsiteY35" fmla="*/ 64143 h 153284"/>
              <a:gd name="connsiteX36" fmla="*/ 141743 w 154386"/>
              <a:gd name="connsiteY36" fmla="*/ 89143 h 153284"/>
              <a:gd name="connsiteX37" fmla="*/ 138027 w 154386"/>
              <a:gd name="connsiteY37" fmla="*/ 92781 h 153284"/>
              <a:gd name="connsiteX38" fmla="*/ 109866 w 154386"/>
              <a:gd name="connsiteY38" fmla="*/ 92781 h 153284"/>
              <a:gd name="connsiteX39" fmla="*/ 93508 w 154386"/>
              <a:gd name="connsiteY39" fmla="*/ 109062 h 153284"/>
              <a:gd name="connsiteX40" fmla="*/ 93508 w 154386"/>
              <a:gd name="connsiteY40" fmla="*/ 137004 h 153284"/>
              <a:gd name="connsiteX41" fmla="*/ 89792 w 154386"/>
              <a:gd name="connsiteY41" fmla="*/ 140643 h 153284"/>
              <a:gd name="connsiteX42" fmla="*/ 64595 w 154386"/>
              <a:gd name="connsiteY42" fmla="*/ 140643 h 153284"/>
              <a:gd name="connsiteX43" fmla="*/ 60879 w 154386"/>
              <a:gd name="connsiteY43" fmla="*/ 137004 h 153284"/>
              <a:gd name="connsiteX44" fmla="*/ 60879 w 154386"/>
              <a:gd name="connsiteY44" fmla="*/ 109062 h 153284"/>
              <a:gd name="connsiteX45" fmla="*/ 44520 w 154386"/>
              <a:gd name="connsiteY45" fmla="*/ 92781 h 153284"/>
              <a:gd name="connsiteX46" fmla="*/ 38199 w 154386"/>
              <a:gd name="connsiteY46" fmla="*/ 99103 h 153284"/>
              <a:gd name="connsiteX47" fmla="*/ 44520 w 154386"/>
              <a:gd name="connsiteY47" fmla="*/ 105424 h 153284"/>
              <a:gd name="connsiteX48" fmla="*/ 48236 w 154386"/>
              <a:gd name="connsiteY48" fmla="*/ 109063 h 153284"/>
              <a:gd name="connsiteX49" fmla="*/ 48236 w 154386"/>
              <a:gd name="connsiteY49" fmla="*/ 137005 h 153284"/>
              <a:gd name="connsiteX50" fmla="*/ 64595 w 154386"/>
              <a:gd name="connsiteY50" fmla="*/ 153284 h 15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54386" h="153284">
                <a:moveTo>
                  <a:pt x="64595" y="153284"/>
                </a:moveTo>
                <a:lnTo>
                  <a:pt x="89792" y="153284"/>
                </a:lnTo>
                <a:cubicBezTo>
                  <a:pt x="98812" y="153284"/>
                  <a:pt x="106151" y="145981"/>
                  <a:pt x="106151" y="137003"/>
                </a:cubicBezTo>
                <a:lnTo>
                  <a:pt x="106151" y="109061"/>
                </a:lnTo>
                <a:cubicBezTo>
                  <a:pt x="106151" y="107055"/>
                  <a:pt x="107817" y="105422"/>
                  <a:pt x="109866" y="105422"/>
                </a:cubicBezTo>
                <a:lnTo>
                  <a:pt x="138027" y="105422"/>
                </a:lnTo>
                <a:cubicBezTo>
                  <a:pt x="147048" y="105422"/>
                  <a:pt x="154386" y="98119"/>
                  <a:pt x="154386" y="89142"/>
                </a:cubicBezTo>
                <a:lnTo>
                  <a:pt x="154386" y="64142"/>
                </a:lnTo>
                <a:cubicBezTo>
                  <a:pt x="154386" y="55164"/>
                  <a:pt x="147048" y="47861"/>
                  <a:pt x="138027" y="47861"/>
                </a:cubicBezTo>
                <a:lnTo>
                  <a:pt x="109866" y="47861"/>
                </a:lnTo>
                <a:cubicBezTo>
                  <a:pt x="107817" y="47861"/>
                  <a:pt x="106151" y="46229"/>
                  <a:pt x="106151" y="44223"/>
                </a:cubicBezTo>
                <a:lnTo>
                  <a:pt x="106151" y="16280"/>
                </a:lnTo>
                <a:cubicBezTo>
                  <a:pt x="106151" y="7304"/>
                  <a:pt x="98812" y="0"/>
                  <a:pt x="89792" y="0"/>
                </a:cubicBezTo>
                <a:lnTo>
                  <a:pt x="64595" y="0"/>
                </a:lnTo>
                <a:cubicBezTo>
                  <a:pt x="55575" y="0"/>
                  <a:pt x="48236" y="7303"/>
                  <a:pt x="48236" y="16280"/>
                </a:cubicBezTo>
                <a:lnTo>
                  <a:pt x="48236" y="44223"/>
                </a:lnTo>
                <a:cubicBezTo>
                  <a:pt x="48236" y="46228"/>
                  <a:pt x="46569" y="47861"/>
                  <a:pt x="44520" y="47861"/>
                </a:cubicBezTo>
                <a:lnTo>
                  <a:pt x="16359" y="47861"/>
                </a:lnTo>
                <a:cubicBezTo>
                  <a:pt x="7339" y="47861"/>
                  <a:pt x="0" y="55164"/>
                  <a:pt x="0" y="64142"/>
                </a:cubicBezTo>
                <a:lnTo>
                  <a:pt x="0" y="89142"/>
                </a:lnTo>
                <a:cubicBezTo>
                  <a:pt x="0" y="97289"/>
                  <a:pt x="6116" y="104229"/>
                  <a:pt x="14225" y="105285"/>
                </a:cubicBezTo>
                <a:cubicBezTo>
                  <a:pt x="17688" y="105740"/>
                  <a:pt x="20858" y="103294"/>
                  <a:pt x="21309" y="99833"/>
                </a:cubicBezTo>
                <a:cubicBezTo>
                  <a:pt x="21759" y="96371"/>
                  <a:pt x="19318" y="93200"/>
                  <a:pt x="15857" y="92748"/>
                </a:cubicBezTo>
                <a:cubicBezTo>
                  <a:pt x="14025" y="92510"/>
                  <a:pt x="12643" y="90960"/>
                  <a:pt x="12643" y="89143"/>
                </a:cubicBezTo>
                <a:lnTo>
                  <a:pt x="12643" y="64143"/>
                </a:lnTo>
                <a:cubicBezTo>
                  <a:pt x="12643" y="62136"/>
                  <a:pt x="14310" y="60504"/>
                  <a:pt x="16359" y="60504"/>
                </a:cubicBezTo>
                <a:lnTo>
                  <a:pt x="44520" y="60504"/>
                </a:lnTo>
                <a:cubicBezTo>
                  <a:pt x="53540" y="60504"/>
                  <a:pt x="60879" y="53200"/>
                  <a:pt x="60879" y="44223"/>
                </a:cubicBezTo>
                <a:lnTo>
                  <a:pt x="60879" y="16281"/>
                </a:lnTo>
                <a:cubicBezTo>
                  <a:pt x="60879" y="14275"/>
                  <a:pt x="62546" y="12643"/>
                  <a:pt x="64595" y="12643"/>
                </a:cubicBezTo>
                <a:lnTo>
                  <a:pt x="89792" y="12643"/>
                </a:lnTo>
                <a:cubicBezTo>
                  <a:pt x="91841" y="12643"/>
                  <a:pt x="93508" y="14275"/>
                  <a:pt x="93508" y="16281"/>
                </a:cubicBezTo>
                <a:lnTo>
                  <a:pt x="93508" y="44223"/>
                </a:lnTo>
                <a:cubicBezTo>
                  <a:pt x="93508" y="53200"/>
                  <a:pt x="100846" y="60504"/>
                  <a:pt x="109866" y="60504"/>
                </a:cubicBezTo>
                <a:lnTo>
                  <a:pt x="138027" y="60504"/>
                </a:lnTo>
                <a:cubicBezTo>
                  <a:pt x="140076" y="60504"/>
                  <a:pt x="141743" y="62135"/>
                  <a:pt x="141743" y="64143"/>
                </a:cubicBezTo>
                <a:lnTo>
                  <a:pt x="141743" y="89143"/>
                </a:lnTo>
                <a:cubicBezTo>
                  <a:pt x="141743" y="91149"/>
                  <a:pt x="140076" y="92781"/>
                  <a:pt x="138027" y="92781"/>
                </a:cubicBezTo>
                <a:lnTo>
                  <a:pt x="109866" y="92781"/>
                </a:lnTo>
                <a:cubicBezTo>
                  <a:pt x="100846" y="92781"/>
                  <a:pt x="93508" y="100085"/>
                  <a:pt x="93508" y="109062"/>
                </a:cubicBezTo>
                <a:lnTo>
                  <a:pt x="93508" y="137004"/>
                </a:lnTo>
                <a:cubicBezTo>
                  <a:pt x="93508" y="139010"/>
                  <a:pt x="91841" y="140643"/>
                  <a:pt x="89792" y="140643"/>
                </a:cubicBezTo>
                <a:lnTo>
                  <a:pt x="64595" y="140643"/>
                </a:lnTo>
                <a:cubicBezTo>
                  <a:pt x="62546" y="140643"/>
                  <a:pt x="60879" y="139011"/>
                  <a:pt x="60879" y="137004"/>
                </a:cubicBezTo>
                <a:lnTo>
                  <a:pt x="60879" y="109062"/>
                </a:lnTo>
                <a:cubicBezTo>
                  <a:pt x="60879" y="100086"/>
                  <a:pt x="53541" y="92781"/>
                  <a:pt x="44520" y="92781"/>
                </a:cubicBezTo>
                <a:cubicBezTo>
                  <a:pt x="41029" y="92781"/>
                  <a:pt x="38199" y="95611"/>
                  <a:pt x="38199" y="99103"/>
                </a:cubicBezTo>
                <a:cubicBezTo>
                  <a:pt x="38199" y="102594"/>
                  <a:pt x="41029" y="105424"/>
                  <a:pt x="44520" y="105424"/>
                </a:cubicBezTo>
                <a:cubicBezTo>
                  <a:pt x="46569" y="105424"/>
                  <a:pt x="48236" y="107056"/>
                  <a:pt x="48236" y="109063"/>
                </a:cubicBezTo>
                <a:lnTo>
                  <a:pt x="48236" y="137005"/>
                </a:lnTo>
                <a:cubicBezTo>
                  <a:pt x="48237" y="145981"/>
                  <a:pt x="55575" y="153284"/>
                  <a:pt x="64595" y="153284"/>
                </a:cubicBezTo>
                <a:close/>
              </a:path>
            </a:pathLst>
          </a:custGeom>
          <a:solidFill>
            <a:schemeClr val="bg1"/>
          </a:solidFill>
          <a:ln w="83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28866" y="928499"/>
            <a:ext cx="55356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ДОЛЯ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НАРУШЕНИЙ ОТ ЧИСЛА ПРОВЕДЕННЫХ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ЭКМП</a:t>
            </a:r>
            <a:endParaRPr lang="ru-RU" sz="12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934B-3407-044B-9575-485FFA08975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60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A4CCF6DE-B92F-E143-95A4-6CAF03E1107E}"/>
              </a:ext>
            </a:extLst>
          </p:cNvPr>
          <p:cNvSpPr/>
          <p:nvPr/>
        </p:nvSpPr>
        <p:spPr>
          <a:xfrm>
            <a:off x="274320" y="1147100"/>
            <a:ext cx="2949882" cy="3553013"/>
          </a:xfrm>
          <a:prstGeom prst="roundRect">
            <a:avLst>
              <a:gd name="adj" fmla="val 2904"/>
            </a:avLst>
          </a:prstGeom>
          <a:solidFill>
            <a:srgbClr val="4867B1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D74FC9-A265-3244-9766-D21BEDCCD89D}"/>
              </a:ext>
            </a:extLst>
          </p:cNvPr>
          <p:cNvSpPr/>
          <p:nvPr/>
        </p:nvSpPr>
        <p:spPr>
          <a:xfrm>
            <a:off x="40066" y="113395"/>
            <a:ext cx="8176282" cy="58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0" tIns="45709" rIns="91420" bIns="45709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ТОП 5 НАРУШЕНИЙ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ПО РЕЗУЛЬТАТАМ ЭКМП, ОКАЗАННОЙ ПАЦИЕНТАМ С ОКС</a:t>
            </a: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В УСЛОВИЯХ КС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(2019 </a:t>
            </a: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– 2021 ГГ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.)</a:t>
            </a:r>
            <a:endParaRPr lang="ru-RU" sz="16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9EBF1D3-904C-9F43-AF87-2485D2192D8D}"/>
              </a:ext>
            </a:extLst>
          </p:cNvPr>
          <p:cNvSpPr>
            <a:spLocks noChangeAspect="1"/>
          </p:cNvSpPr>
          <p:nvPr/>
        </p:nvSpPr>
        <p:spPr>
          <a:xfrm>
            <a:off x="8552863" y="4634087"/>
            <a:ext cx="411750" cy="411750"/>
          </a:xfrm>
          <a:prstGeom prst="ellipse">
            <a:avLst/>
          </a:prstGeom>
          <a:gradFill>
            <a:gsLst>
              <a:gs pos="0">
                <a:srgbClr val="3F904B">
                  <a:lumMod val="55000"/>
                </a:srgbClr>
              </a:gs>
              <a:gs pos="100000">
                <a:srgbClr val="3F904B"/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xmlns="" id="{BFECC348-0688-C443-8F30-734D67047D88}"/>
              </a:ext>
            </a:extLst>
          </p:cNvPr>
          <p:cNvCxnSpPr>
            <a:cxnSpLocks/>
          </p:cNvCxnSpPr>
          <p:nvPr/>
        </p:nvCxnSpPr>
        <p:spPr>
          <a:xfrm>
            <a:off x="323850" y="4844376"/>
            <a:ext cx="7892498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F78F8755-E287-7D40-967A-F26AD9FFE559}"/>
              </a:ext>
            </a:extLst>
          </p:cNvPr>
          <p:cNvGrpSpPr/>
          <p:nvPr/>
        </p:nvGrpSpPr>
        <p:grpSpPr>
          <a:xfrm>
            <a:off x="8583947" y="1072472"/>
            <a:ext cx="338554" cy="3422915"/>
            <a:chOff x="8583944" y="1072470"/>
            <a:chExt cx="338554" cy="34229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E89183D-6CCB-D341-AB98-F9B51102D18D}"/>
                </a:ext>
              </a:extLst>
            </p:cNvPr>
            <p:cNvSpPr txBox="1"/>
            <p:nvPr/>
          </p:nvSpPr>
          <p:spPr>
            <a:xfrm rot="16200000">
              <a:off x="7543658" y="2615114"/>
              <a:ext cx="241912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000" b="1" dirty="0" err="1">
                  <a:solidFill>
                    <a:schemeClr val="bg2">
                      <a:lumMod val="75000"/>
                    </a:schemeClr>
                  </a:solidFill>
                </a:rPr>
                <a:t>Пузакова</a:t>
              </a:r>
              <a:r>
                <a:rPr lang="ru-RU" sz="1000" b="1" dirty="0">
                  <a:solidFill>
                    <a:schemeClr val="bg2">
                      <a:lumMod val="75000"/>
                    </a:schemeClr>
                  </a:solidFill>
                </a:rPr>
                <a:t> Елена Викторовна</a:t>
              </a:r>
            </a:p>
            <a:p>
              <a:pPr algn="ctr"/>
              <a:r>
                <a:rPr lang="ru-RU" sz="600" dirty="0">
                  <a:solidFill>
                    <a:schemeClr val="bg2">
                      <a:lumMod val="75000"/>
                    </a:schemeClr>
                  </a:solidFill>
                </a:rPr>
                <a:t>Директор Хабаровского краевого фонда ОМС</a:t>
              </a:r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xmlns="" id="{C054D20C-6B5E-B243-8888-898F4AC46F66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1072470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xmlns="" id="{875503E9-57E7-934F-B707-404D105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3891745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72F354C6-51AD-6C4B-AA95-58F03B219388}"/>
              </a:ext>
            </a:extLst>
          </p:cNvPr>
          <p:cNvSpPr/>
          <p:nvPr/>
        </p:nvSpPr>
        <p:spPr>
          <a:xfrm>
            <a:off x="274320" y="2609850"/>
            <a:ext cx="974049" cy="1663445"/>
          </a:xfrm>
          <a:prstGeom prst="roundRect">
            <a:avLst>
              <a:gd name="adj" fmla="val 8630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D71E31C2-BE2C-D546-992F-4E23196F5AB3}"/>
              </a:ext>
            </a:extLst>
          </p:cNvPr>
          <p:cNvSpPr/>
          <p:nvPr/>
        </p:nvSpPr>
        <p:spPr>
          <a:xfrm>
            <a:off x="1104899" y="1147100"/>
            <a:ext cx="7288779" cy="3553013"/>
          </a:xfrm>
          <a:prstGeom prst="roundRect">
            <a:avLst>
              <a:gd name="adj" fmla="val 2904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88698" y="2009011"/>
            <a:ext cx="998400" cy="23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ОТ ОБЩЕГО КОЛИЧЕСТВА ЭКМП</a:t>
            </a:r>
            <a:endParaRPr lang="ru-RU" sz="9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241007"/>
              </p:ext>
            </p:extLst>
          </p:nvPr>
        </p:nvGraphicFramePr>
        <p:xfrm>
          <a:off x="1200912" y="1250951"/>
          <a:ext cx="7079488" cy="33831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2388"/>
                <a:gridCol w="1168400"/>
                <a:gridCol w="1117600"/>
                <a:gridCol w="1181100"/>
              </a:tblGrid>
              <a:tr h="2265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Перечень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нарушений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</a:t>
                      </a:r>
                      <a:r>
                        <a:rPr lang="ru-RU" sz="14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кв. 2021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</a:tr>
              <a:tr h="231403">
                <a:tc v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Сосудистые центры</a:t>
                      </a:r>
                      <a:endParaRPr lang="ru-RU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40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Не повлиявшие на состояние здоровья ЗЛ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94,3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75,4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81,9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140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Приведшие к ухудшению состояния здоровья ЗЛ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3,8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8,0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3,1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140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Приведшие к летальному исходу ЗЛ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633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Нарушение преемственности,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в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т.ч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. своевременный перевод ЗЛ в МО более высокого уровня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633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Расхождение клинического и патологоанатомического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диагнозов 2-3 категории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0,3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1403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МО общей лечебной сети</a:t>
                      </a:r>
                      <a:endParaRPr lang="ru-RU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40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Не повлиявшие на состояние здоровья ЗЛ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66,1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72,5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66,7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140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Приведшие к ухудшению состояния здоровья ЗЛ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26,2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12,3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15,9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140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Приведшие к летальному исходу ЗЛ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0,2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633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Нарушение преемственности,</a:t>
                      </a:r>
                      <a:r>
                        <a:rPr lang="ru-RU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в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т.ч</a:t>
                      </a:r>
                      <a:r>
                        <a:rPr lang="ru-RU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. своевременный перевод ЗЛ в МО более высокого уровня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0,5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0,4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3,2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633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Расхождение клинического и патологоанатомического</a:t>
                      </a:r>
                      <a:r>
                        <a:rPr lang="ru-RU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диагнозов 2-3 категории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1,1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3B39F3B0-709C-0E4D-BB16-E769E4A2A2D5}"/>
              </a:ext>
            </a:extLst>
          </p:cNvPr>
          <p:cNvGrpSpPr/>
          <p:nvPr/>
        </p:nvGrpSpPr>
        <p:grpSpPr>
          <a:xfrm>
            <a:off x="7187337" y="-688627"/>
            <a:ext cx="4598536" cy="5984958"/>
            <a:chOff x="7503063" y="-675727"/>
            <a:chExt cx="4392304" cy="5984958"/>
          </a:xfrm>
        </p:grpSpPr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xmlns="" id="{11E72A56-631B-FD4B-8B06-CFC7CDA0A5A2}"/>
                </a:ext>
              </a:extLst>
            </p:cNvPr>
            <p:cNvSpPr>
              <a:spLocks noChangeAspect="1"/>
            </p:cNvSpPr>
            <p:nvPr/>
          </p:nvSpPr>
          <p:spPr>
            <a:xfrm rot="2398938">
              <a:off x="7776463" y="1661681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6289E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8" name="Полилиния 57">
              <a:extLst>
                <a:ext uri="{FF2B5EF4-FFF2-40B4-BE49-F238E27FC236}">
                  <a16:creationId xmlns:a16="http://schemas.microsoft.com/office/drawing/2014/main" xmlns="" id="{F9430DC9-AFBA-3248-ADE4-D05CF33CD69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7503063" y="824025"/>
              <a:ext cx="3508485" cy="3508485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9" name="Полилиния 58">
              <a:extLst>
                <a:ext uri="{FF2B5EF4-FFF2-40B4-BE49-F238E27FC236}">
                  <a16:creationId xmlns:a16="http://schemas.microsoft.com/office/drawing/2014/main" xmlns="" id="{5B172340-9E72-A44F-8B8F-B4090CA7FFFC}"/>
                </a:ext>
              </a:extLst>
            </p:cNvPr>
            <p:cNvSpPr>
              <a:spLocks noChangeAspect="1"/>
            </p:cNvSpPr>
            <p:nvPr/>
          </p:nvSpPr>
          <p:spPr>
            <a:xfrm rot="3211343">
              <a:off x="8247817" y="-675727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82593098-2210-4F41-AEE0-AA5C02B02283}"/>
              </a:ext>
            </a:extLst>
          </p:cNvPr>
          <p:cNvGrpSpPr>
            <a:grpSpLocks noChangeAspect="1"/>
          </p:cNvGrpSpPr>
          <p:nvPr/>
        </p:nvGrpSpPr>
        <p:grpSpPr>
          <a:xfrm>
            <a:off x="8186401" y="268289"/>
            <a:ext cx="778213" cy="438277"/>
            <a:chOff x="526938" y="499263"/>
            <a:chExt cx="2789695" cy="1571112"/>
          </a:xfrm>
          <a:effectLst/>
        </p:grpSpPr>
        <p:sp>
          <p:nvSpPr>
            <p:cNvPr id="30" name="Скругленный прямоугольник 29">
              <a:extLst>
                <a:ext uri="{FF2B5EF4-FFF2-40B4-BE49-F238E27FC236}">
                  <a16:creationId xmlns:a16="http://schemas.microsoft.com/office/drawing/2014/main" xmlns="" id="{3349F299-C9D8-534F-A51B-E7B40C2A97FB}"/>
                </a:ext>
              </a:extLst>
            </p:cNvPr>
            <p:cNvSpPr/>
            <p:nvPr/>
          </p:nvSpPr>
          <p:spPr>
            <a:xfrm>
              <a:off x="526938" y="499263"/>
              <a:ext cx="2789695" cy="1571112"/>
            </a:xfrm>
            <a:prstGeom prst="roundRect">
              <a:avLst>
                <a:gd name="adj" fmla="val 40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xmlns="" id="{4B0D5C2D-5627-534E-81DA-02F452356B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38" y="499263"/>
              <a:ext cx="2789695" cy="1571112"/>
            </a:xfrm>
            <a:prstGeom prst="roundRect">
              <a:avLst>
                <a:gd name="adj" fmla="val 4459"/>
              </a:avLst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CBC9C8D9-ECEA-0B45-8093-E9D3E590C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7949" y="1267613"/>
            <a:ext cx="522000" cy="522000"/>
          </a:xfrm>
          <a:prstGeom prst="rect">
            <a:avLst/>
          </a:prstGeom>
        </p:spPr>
      </p:pic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0D3A7CBB-ADD9-1546-B04E-4F3F7412FA98}"/>
              </a:ext>
            </a:extLst>
          </p:cNvPr>
          <p:cNvSpPr>
            <a:spLocks noChangeAspect="1"/>
          </p:cNvSpPr>
          <p:nvPr/>
        </p:nvSpPr>
        <p:spPr>
          <a:xfrm>
            <a:off x="312590" y="3069323"/>
            <a:ext cx="757698" cy="757698"/>
          </a:xfrm>
          <a:prstGeom prst="ellipse">
            <a:avLst/>
          </a:prstGeom>
          <a:gradFill>
            <a:gsLst>
              <a:gs pos="0">
                <a:srgbClr val="3F904B">
                  <a:lumMod val="55000"/>
                </a:srgbClr>
              </a:gs>
              <a:gs pos="100000">
                <a:srgbClr val="3F904B"/>
              </a:gs>
            </a:gsLst>
            <a:lin ang="162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1A2A04B9-DC02-F340-BC6F-0E91319C214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71895" y="3221145"/>
            <a:ext cx="456390" cy="478437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74320" y="4767264"/>
            <a:ext cx="5840732" cy="273844"/>
          </a:xfrm>
        </p:spPr>
        <p:txBody>
          <a:bodyPr/>
          <a:lstStyle/>
          <a:p>
            <a:pPr algn="l"/>
            <a:r>
              <a:rPr lang="ru-RU" dirty="0" smtClean="0"/>
              <a:t>По данным учета Хабаровского краевого фонда обязательного медицинского страхования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934B-3407-044B-9575-485FFA08975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18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A4CCF6DE-B92F-E143-95A4-6CAF03E1107E}"/>
              </a:ext>
            </a:extLst>
          </p:cNvPr>
          <p:cNvSpPr/>
          <p:nvPr/>
        </p:nvSpPr>
        <p:spPr>
          <a:xfrm>
            <a:off x="274320" y="1072472"/>
            <a:ext cx="2949882" cy="3627641"/>
          </a:xfrm>
          <a:prstGeom prst="roundRect">
            <a:avLst>
              <a:gd name="adj" fmla="val 2904"/>
            </a:avLst>
          </a:prstGeom>
          <a:solidFill>
            <a:srgbClr val="4867B1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D74FC9-A265-3244-9766-D21BEDCCD89D}"/>
              </a:ext>
            </a:extLst>
          </p:cNvPr>
          <p:cNvSpPr/>
          <p:nvPr/>
        </p:nvSpPr>
        <p:spPr>
          <a:xfrm>
            <a:off x="40066" y="56551"/>
            <a:ext cx="8176282" cy="605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0" tIns="45709" rIns="91420" bIns="45709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ДИНАМИКА 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НАРУШЕНИЙ,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ВЫЯВЛЕННЫХ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ПО РЕЗУЛЬТАТАМ ЭКМП В  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СЦ</a:t>
            </a:r>
          </a:p>
          <a:p>
            <a:pPr>
              <a:lnSpc>
                <a:spcPts val="2000"/>
              </a:lnSpc>
            </a:pP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(2019 </a:t>
            </a: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– 2021 ГГ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.) </a:t>
            </a:r>
            <a:endParaRPr lang="ru-RU" sz="16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9EBF1D3-904C-9F43-AF87-2485D2192D8D}"/>
              </a:ext>
            </a:extLst>
          </p:cNvPr>
          <p:cNvSpPr>
            <a:spLocks noChangeAspect="1"/>
          </p:cNvSpPr>
          <p:nvPr/>
        </p:nvSpPr>
        <p:spPr>
          <a:xfrm>
            <a:off x="8552863" y="4634087"/>
            <a:ext cx="411750" cy="411750"/>
          </a:xfrm>
          <a:prstGeom prst="ellipse">
            <a:avLst/>
          </a:prstGeom>
          <a:gradFill>
            <a:gsLst>
              <a:gs pos="0">
                <a:srgbClr val="3F904B">
                  <a:lumMod val="55000"/>
                </a:srgbClr>
              </a:gs>
              <a:gs pos="100000">
                <a:srgbClr val="3F904B"/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xmlns="" id="{BFECC348-0688-C443-8F30-734D67047D88}"/>
              </a:ext>
            </a:extLst>
          </p:cNvPr>
          <p:cNvCxnSpPr>
            <a:cxnSpLocks/>
          </p:cNvCxnSpPr>
          <p:nvPr/>
        </p:nvCxnSpPr>
        <p:spPr>
          <a:xfrm>
            <a:off x="323850" y="4844376"/>
            <a:ext cx="7892498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F78F8755-E287-7D40-967A-F26AD9FFE559}"/>
              </a:ext>
            </a:extLst>
          </p:cNvPr>
          <p:cNvGrpSpPr/>
          <p:nvPr/>
        </p:nvGrpSpPr>
        <p:grpSpPr>
          <a:xfrm>
            <a:off x="8583947" y="1072472"/>
            <a:ext cx="338554" cy="3422915"/>
            <a:chOff x="8583944" y="1072470"/>
            <a:chExt cx="338554" cy="34229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E89183D-6CCB-D341-AB98-F9B51102D18D}"/>
                </a:ext>
              </a:extLst>
            </p:cNvPr>
            <p:cNvSpPr txBox="1"/>
            <p:nvPr/>
          </p:nvSpPr>
          <p:spPr>
            <a:xfrm rot="16200000">
              <a:off x="7543658" y="2615114"/>
              <a:ext cx="241912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000" b="1" dirty="0" err="1">
                  <a:solidFill>
                    <a:schemeClr val="bg2">
                      <a:lumMod val="75000"/>
                    </a:schemeClr>
                  </a:solidFill>
                </a:rPr>
                <a:t>Пузакова</a:t>
              </a:r>
              <a:r>
                <a:rPr lang="ru-RU" sz="1000" b="1" dirty="0">
                  <a:solidFill>
                    <a:schemeClr val="bg2">
                      <a:lumMod val="75000"/>
                    </a:schemeClr>
                  </a:solidFill>
                </a:rPr>
                <a:t> Елена Викторовна</a:t>
              </a:r>
            </a:p>
            <a:p>
              <a:pPr algn="ctr"/>
              <a:r>
                <a:rPr lang="ru-RU" sz="600" dirty="0">
                  <a:solidFill>
                    <a:schemeClr val="bg2">
                      <a:lumMod val="75000"/>
                    </a:schemeClr>
                  </a:solidFill>
                </a:rPr>
                <a:t>Директор Хабаровского краевого фонда ОМС</a:t>
              </a:r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xmlns="" id="{C054D20C-6B5E-B243-8888-898F4AC46F66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1072470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xmlns="" id="{875503E9-57E7-934F-B707-404D105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3891745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72F354C6-51AD-6C4B-AA95-58F03B219388}"/>
              </a:ext>
            </a:extLst>
          </p:cNvPr>
          <p:cNvSpPr/>
          <p:nvPr/>
        </p:nvSpPr>
        <p:spPr>
          <a:xfrm>
            <a:off x="274320" y="2586690"/>
            <a:ext cx="1377696" cy="1796334"/>
          </a:xfrm>
          <a:prstGeom prst="roundRect">
            <a:avLst>
              <a:gd name="adj" fmla="val 8630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D71E31C2-BE2C-D546-992F-4E23196F5AB3}"/>
              </a:ext>
            </a:extLst>
          </p:cNvPr>
          <p:cNvSpPr/>
          <p:nvPr/>
        </p:nvSpPr>
        <p:spPr>
          <a:xfrm>
            <a:off x="1556426" y="1072472"/>
            <a:ext cx="6920824" cy="3627641"/>
          </a:xfrm>
          <a:prstGeom prst="roundRect">
            <a:avLst>
              <a:gd name="adj" fmla="val 2904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21123" y="2062518"/>
            <a:ext cx="1309902" cy="23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ОТ КОЛИЧЕСТВА ЭКМП ПО ПОВОДУ ОКС В СОСУДИСТЫХ ЦЕНТРАХ </a:t>
            </a:r>
            <a:endParaRPr lang="ru-RU" sz="9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951701"/>
              </p:ext>
            </p:extLst>
          </p:nvPr>
        </p:nvGraphicFramePr>
        <p:xfrm>
          <a:off x="1892301" y="1676112"/>
          <a:ext cx="5612233" cy="25295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1349"/>
                <a:gridCol w="1333500"/>
                <a:gridCol w="1257300"/>
                <a:gridCol w="1110084"/>
              </a:tblGrid>
              <a:tr h="6606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Наименование медицинской организации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</a:t>
                      </a:r>
                      <a:r>
                        <a:rPr lang="ru-RU" sz="14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кв. 2021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</a:tr>
              <a:tr h="41370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Городская</a:t>
                      </a:r>
                      <a:r>
                        <a:rPr lang="ru-RU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больница № 7 (Комсомольск-на-Амуре)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71,7%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82,5%</a:t>
                      </a:r>
                      <a:endParaRPr lang="ru-RU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89,0%</a:t>
                      </a:r>
                      <a:endParaRPr lang="ru-RU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1370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Краевая</a:t>
                      </a:r>
                      <a:r>
                        <a:rPr lang="ru-RU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клиническая больница № 2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9,2%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57,9%</a:t>
                      </a:r>
                      <a:endParaRPr lang="ru-RU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83,2%</a:t>
                      </a:r>
                      <a:endParaRPr lang="ru-RU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1370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Городская больница № 2</a:t>
                      </a:r>
                    </a:p>
                    <a:p>
                      <a:pPr algn="l" fontAlgn="b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(Комсомольск-на-Амуре)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48,4%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47,4%</a:t>
                      </a:r>
                      <a:endParaRPr lang="ru-RU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50%</a:t>
                      </a:r>
                      <a:endParaRPr lang="ru-RU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1341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Краевая клиническая больница № 1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12,2%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16,1%</a:t>
                      </a:r>
                      <a:endParaRPr lang="ru-RU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32,6%</a:t>
                      </a:r>
                      <a:endParaRPr lang="ru-RU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1341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СРЕДНЕЕ </a:t>
                      </a:r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ПО</a:t>
                      </a:r>
                      <a:r>
                        <a:rPr lang="ru-RU" sz="10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СЦ</a:t>
                      </a:r>
                      <a:endParaRPr lang="ru-RU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31,0%</a:t>
                      </a:r>
                      <a:endParaRPr lang="ru-RU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61,6%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73,8%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3B39F3B0-709C-0E4D-BB16-E769E4A2A2D5}"/>
              </a:ext>
            </a:extLst>
          </p:cNvPr>
          <p:cNvGrpSpPr/>
          <p:nvPr/>
        </p:nvGrpSpPr>
        <p:grpSpPr>
          <a:xfrm>
            <a:off x="7187337" y="-688627"/>
            <a:ext cx="4598536" cy="5984958"/>
            <a:chOff x="7503063" y="-675727"/>
            <a:chExt cx="4392304" cy="5984958"/>
          </a:xfrm>
        </p:grpSpPr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xmlns="" id="{11E72A56-631B-FD4B-8B06-CFC7CDA0A5A2}"/>
                </a:ext>
              </a:extLst>
            </p:cNvPr>
            <p:cNvSpPr>
              <a:spLocks noChangeAspect="1"/>
            </p:cNvSpPr>
            <p:nvPr/>
          </p:nvSpPr>
          <p:spPr>
            <a:xfrm rot="2398938">
              <a:off x="7776463" y="1661681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6289E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8" name="Полилиния 57">
              <a:extLst>
                <a:ext uri="{FF2B5EF4-FFF2-40B4-BE49-F238E27FC236}">
                  <a16:creationId xmlns:a16="http://schemas.microsoft.com/office/drawing/2014/main" xmlns="" id="{F9430DC9-AFBA-3248-ADE4-D05CF33CD69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7503063" y="824025"/>
              <a:ext cx="3508485" cy="3508485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9" name="Полилиния 58">
              <a:extLst>
                <a:ext uri="{FF2B5EF4-FFF2-40B4-BE49-F238E27FC236}">
                  <a16:creationId xmlns:a16="http://schemas.microsoft.com/office/drawing/2014/main" xmlns="" id="{5B172340-9E72-A44F-8B8F-B4090CA7FFFC}"/>
                </a:ext>
              </a:extLst>
            </p:cNvPr>
            <p:cNvSpPr>
              <a:spLocks noChangeAspect="1"/>
            </p:cNvSpPr>
            <p:nvPr/>
          </p:nvSpPr>
          <p:spPr>
            <a:xfrm rot="3211343">
              <a:off x="8247817" y="-675727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82593098-2210-4F41-AEE0-AA5C02B02283}"/>
              </a:ext>
            </a:extLst>
          </p:cNvPr>
          <p:cNvGrpSpPr>
            <a:grpSpLocks noChangeAspect="1"/>
          </p:cNvGrpSpPr>
          <p:nvPr/>
        </p:nvGrpSpPr>
        <p:grpSpPr>
          <a:xfrm>
            <a:off x="8186401" y="268289"/>
            <a:ext cx="778213" cy="438277"/>
            <a:chOff x="526938" y="499263"/>
            <a:chExt cx="2789695" cy="1571112"/>
          </a:xfrm>
          <a:effectLst/>
        </p:grpSpPr>
        <p:sp>
          <p:nvSpPr>
            <p:cNvPr id="30" name="Скругленный прямоугольник 29">
              <a:extLst>
                <a:ext uri="{FF2B5EF4-FFF2-40B4-BE49-F238E27FC236}">
                  <a16:creationId xmlns:a16="http://schemas.microsoft.com/office/drawing/2014/main" xmlns="" id="{3349F299-C9D8-534F-A51B-E7B40C2A97FB}"/>
                </a:ext>
              </a:extLst>
            </p:cNvPr>
            <p:cNvSpPr/>
            <p:nvPr/>
          </p:nvSpPr>
          <p:spPr>
            <a:xfrm>
              <a:off x="526938" y="499263"/>
              <a:ext cx="2789695" cy="1571112"/>
            </a:xfrm>
            <a:prstGeom prst="roundRect">
              <a:avLst>
                <a:gd name="adj" fmla="val 40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xmlns="" id="{4B0D5C2D-5627-534E-81DA-02F452356B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38" y="499263"/>
              <a:ext cx="2789695" cy="1571112"/>
            </a:xfrm>
            <a:prstGeom prst="roundRect">
              <a:avLst>
                <a:gd name="adj" fmla="val 4459"/>
              </a:avLst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CBC9C8D9-ECEA-0B45-8093-E9D3E590C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5362" y="1148489"/>
            <a:ext cx="522000" cy="522000"/>
          </a:xfrm>
          <a:prstGeom prst="rect">
            <a:avLst/>
          </a:prstGeom>
        </p:spPr>
      </p:pic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0D3A7CBB-ADD9-1546-B04E-4F3F7412FA98}"/>
              </a:ext>
            </a:extLst>
          </p:cNvPr>
          <p:cNvSpPr>
            <a:spLocks noChangeAspect="1"/>
          </p:cNvSpPr>
          <p:nvPr/>
        </p:nvSpPr>
        <p:spPr>
          <a:xfrm>
            <a:off x="515513" y="3134049"/>
            <a:ext cx="757698" cy="757698"/>
          </a:xfrm>
          <a:prstGeom prst="ellipse">
            <a:avLst/>
          </a:prstGeom>
          <a:gradFill>
            <a:gsLst>
              <a:gs pos="0">
                <a:srgbClr val="3F904B">
                  <a:lumMod val="55000"/>
                </a:srgbClr>
              </a:gs>
              <a:gs pos="100000">
                <a:srgbClr val="3F904B"/>
              </a:gs>
            </a:gsLst>
            <a:lin ang="162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1A2A04B9-DC02-F340-BC6F-0E91319C214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58167" y="3236421"/>
            <a:ext cx="456390" cy="478437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74320" y="4767264"/>
            <a:ext cx="5840732" cy="273844"/>
          </a:xfrm>
        </p:spPr>
        <p:txBody>
          <a:bodyPr/>
          <a:lstStyle/>
          <a:p>
            <a:pPr algn="l"/>
            <a:r>
              <a:rPr lang="ru-RU" dirty="0" smtClean="0"/>
              <a:t>По данным учета Хабаровского краевого фонда обязательного медицинского страхования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934B-3407-044B-9575-485FFA08975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0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A4CCF6DE-B92F-E143-95A4-6CAF03E1107E}"/>
              </a:ext>
            </a:extLst>
          </p:cNvPr>
          <p:cNvSpPr/>
          <p:nvPr/>
        </p:nvSpPr>
        <p:spPr>
          <a:xfrm>
            <a:off x="217867" y="1152956"/>
            <a:ext cx="2979786" cy="3547158"/>
          </a:xfrm>
          <a:prstGeom prst="roundRect">
            <a:avLst>
              <a:gd name="adj" fmla="val 2904"/>
            </a:avLst>
          </a:prstGeom>
          <a:solidFill>
            <a:srgbClr val="4867B1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D74FC9-A265-3244-9766-D21BEDCCD89D}"/>
              </a:ext>
            </a:extLst>
          </p:cNvPr>
          <p:cNvSpPr/>
          <p:nvPr/>
        </p:nvSpPr>
        <p:spPr>
          <a:xfrm>
            <a:off x="40066" y="56551"/>
            <a:ext cx="7502113" cy="58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0" tIns="45709" rIns="91420" bIns="45709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ДИНАМИКА НАРУШЕНИЙ, </a:t>
            </a: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ВЫЯВЛЕННЫХ ПО РЕЗУЛЬТАТАМ ЭКМП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ПО ПОВОДУ ОКС В  МО ОЛС (</a:t>
            </a: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2019 – 2021 ГГ.)</a:t>
            </a:r>
            <a:r>
              <a:rPr lang="ru-RU" sz="16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9EBF1D3-904C-9F43-AF87-2485D2192D8D}"/>
              </a:ext>
            </a:extLst>
          </p:cNvPr>
          <p:cNvSpPr>
            <a:spLocks noChangeAspect="1"/>
          </p:cNvSpPr>
          <p:nvPr/>
        </p:nvSpPr>
        <p:spPr>
          <a:xfrm>
            <a:off x="8552863" y="4634087"/>
            <a:ext cx="411750" cy="411750"/>
          </a:xfrm>
          <a:prstGeom prst="ellipse">
            <a:avLst/>
          </a:prstGeom>
          <a:gradFill>
            <a:gsLst>
              <a:gs pos="0">
                <a:srgbClr val="3F904B">
                  <a:lumMod val="55000"/>
                </a:srgbClr>
              </a:gs>
              <a:gs pos="100000">
                <a:srgbClr val="3F904B"/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xmlns="" id="{BFECC348-0688-C443-8F30-734D67047D88}"/>
              </a:ext>
            </a:extLst>
          </p:cNvPr>
          <p:cNvCxnSpPr>
            <a:cxnSpLocks/>
          </p:cNvCxnSpPr>
          <p:nvPr/>
        </p:nvCxnSpPr>
        <p:spPr>
          <a:xfrm>
            <a:off x="323850" y="4844376"/>
            <a:ext cx="7892498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F78F8755-E287-7D40-967A-F26AD9FFE559}"/>
              </a:ext>
            </a:extLst>
          </p:cNvPr>
          <p:cNvGrpSpPr/>
          <p:nvPr/>
        </p:nvGrpSpPr>
        <p:grpSpPr>
          <a:xfrm>
            <a:off x="8583947" y="1072472"/>
            <a:ext cx="338554" cy="3422915"/>
            <a:chOff x="8583944" y="1072470"/>
            <a:chExt cx="338554" cy="34229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E89183D-6CCB-D341-AB98-F9B51102D18D}"/>
                </a:ext>
              </a:extLst>
            </p:cNvPr>
            <p:cNvSpPr txBox="1"/>
            <p:nvPr/>
          </p:nvSpPr>
          <p:spPr>
            <a:xfrm rot="16200000">
              <a:off x="7543658" y="2615114"/>
              <a:ext cx="241912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000" b="1" dirty="0" err="1">
                  <a:solidFill>
                    <a:schemeClr val="bg2">
                      <a:lumMod val="75000"/>
                    </a:schemeClr>
                  </a:solidFill>
                </a:rPr>
                <a:t>Пузакова</a:t>
              </a:r>
              <a:r>
                <a:rPr lang="ru-RU" sz="1000" b="1" dirty="0">
                  <a:solidFill>
                    <a:schemeClr val="bg2">
                      <a:lumMod val="75000"/>
                    </a:schemeClr>
                  </a:solidFill>
                </a:rPr>
                <a:t> Елена Викторовна</a:t>
              </a:r>
            </a:p>
            <a:p>
              <a:pPr algn="ctr"/>
              <a:r>
                <a:rPr lang="ru-RU" sz="600" dirty="0">
                  <a:solidFill>
                    <a:schemeClr val="bg2">
                      <a:lumMod val="75000"/>
                    </a:schemeClr>
                  </a:solidFill>
                </a:rPr>
                <a:t>Директор Хабаровского краевого фонда ОМС</a:t>
              </a:r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xmlns="" id="{C054D20C-6B5E-B243-8888-898F4AC46F66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1072470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xmlns="" id="{875503E9-57E7-934F-B707-404D105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3891745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72F354C6-51AD-6C4B-AA95-58F03B219388}"/>
              </a:ext>
            </a:extLst>
          </p:cNvPr>
          <p:cNvSpPr/>
          <p:nvPr/>
        </p:nvSpPr>
        <p:spPr>
          <a:xfrm>
            <a:off x="227204" y="2609850"/>
            <a:ext cx="1375281" cy="1663445"/>
          </a:xfrm>
          <a:prstGeom prst="roundRect">
            <a:avLst>
              <a:gd name="adj" fmla="val 8630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D71E31C2-BE2C-D546-992F-4E23196F5AB3}"/>
              </a:ext>
            </a:extLst>
          </p:cNvPr>
          <p:cNvSpPr/>
          <p:nvPr/>
        </p:nvSpPr>
        <p:spPr>
          <a:xfrm>
            <a:off x="1383792" y="1147100"/>
            <a:ext cx="7009886" cy="3553013"/>
          </a:xfrm>
          <a:prstGeom prst="roundRect">
            <a:avLst>
              <a:gd name="adj" fmla="val 2904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13082" y="2193350"/>
            <a:ext cx="1195094" cy="23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ОТ КОЛИЧЕСТВА ЭКМП ПО ПОВОДУ ОКС В </a:t>
            </a:r>
          </a:p>
          <a:p>
            <a:pPr algn="ctr"/>
            <a:r>
              <a:rPr lang="ru-RU" sz="9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МО ОЛС</a:t>
            </a:r>
            <a:endParaRPr lang="ru-RU" sz="9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631195"/>
              </p:ext>
            </p:extLst>
          </p:nvPr>
        </p:nvGraphicFramePr>
        <p:xfrm>
          <a:off x="1602485" y="1148090"/>
          <a:ext cx="6337298" cy="3544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6949"/>
                <a:gridCol w="1388961"/>
                <a:gridCol w="1329156"/>
                <a:gridCol w="1352232"/>
              </a:tblGrid>
              <a:tr h="1741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Наименование медицинской организации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</a:t>
                      </a:r>
                      <a:r>
                        <a:rPr lang="ru-RU" sz="14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кв. 2021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</a:tr>
              <a:tr h="153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Ванинская</a:t>
                      </a:r>
                      <a:r>
                        <a:rPr lang="ru-RU" sz="1100" b="0" i="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б-</a:t>
                      </a:r>
                      <a:r>
                        <a:rPr lang="ru-RU" sz="1100" b="0" i="0" u="none" strike="noStrike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ца</a:t>
                      </a:r>
                      <a:r>
                        <a:rPr lang="en-US" sz="1100" b="0" i="0" u="none" strike="noStrike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"ДВОМЦ </a:t>
                      </a:r>
                      <a:r>
                        <a:rPr lang="ru-RU" sz="1100" b="0" i="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ФМБА"</a:t>
                      </a: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29,5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64,3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,0</a:t>
                      </a:r>
                      <a:endParaRPr lang="ru-RU" sz="1100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3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Амурская ЦРБ</a:t>
                      </a:r>
                      <a:endParaRPr lang="ru-RU" sz="11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70,4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75,0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66,6</a:t>
                      </a:r>
                      <a:endParaRPr lang="ru-RU" sz="11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3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Бикинская</a:t>
                      </a:r>
                      <a:r>
                        <a:rPr lang="ru-RU" sz="11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ЦРБ</a:t>
                      </a:r>
                      <a:endParaRPr lang="ru-RU" sz="11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85,7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3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Ванинская</a:t>
                      </a:r>
                      <a:r>
                        <a:rPr lang="ru-RU" sz="11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ЦРБ</a:t>
                      </a:r>
                      <a:endParaRPr lang="ru-RU" sz="11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63,9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48,8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85,2</a:t>
                      </a:r>
                      <a:endParaRPr lang="ru-RU" sz="1100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26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Верхнебуреинская</a:t>
                      </a:r>
                      <a:r>
                        <a:rPr lang="ru-RU" sz="11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ЦРБ</a:t>
                      </a:r>
                      <a:endParaRPr lang="ru-RU" sz="11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86,5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97,7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3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Вяземская РБ</a:t>
                      </a:r>
                      <a:endParaRPr lang="ru-RU" sz="11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75,0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93,1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66,6</a:t>
                      </a:r>
                      <a:endParaRPr lang="ru-RU" sz="11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3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Городская </a:t>
                      </a:r>
                      <a:r>
                        <a:rPr lang="ru-RU" sz="1100" b="0" i="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больница N </a:t>
                      </a:r>
                      <a:r>
                        <a:rPr lang="ru-RU" sz="11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</a:t>
                      </a:r>
                      <a:endParaRPr lang="ru-RU" sz="11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56,8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3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Николаевская-на-Амуре ЦРБ</a:t>
                      </a:r>
                      <a:endParaRPr lang="ru-RU" sz="11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94,0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81,6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77,3</a:t>
                      </a:r>
                      <a:endParaRPr lang="ru-RU" sz="1100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3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Охотская ЦРБ</a:t>
                      </a:r>
                      <a:endParaRPr lang="ru-RU" sz="11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3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РБ Лазо</a:t>
                      </a:r>
                      <a:endParaRPr lang="ru-RU" sz="11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92,3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93,8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3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Советско-Гаванская РБ</a:t>
                      </a:r>
                      <a:endParaRPr lang="ru-RU" sz="11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80,0</a:t>
                      </a:r>
                      <a:endParaRPr lang="ru-RU" sz="1100" b="0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  <a:endParaRPr lang="ru-RU" sz="1100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3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Солнечная РБ</a:t>
                      </a:r>
                      <a:endParaRPr lang="ru-RU" sz="11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48,0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90,5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3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Троицкая ЦРБ</a:t>
                      </a:r>
                      <a:endParaRPr lang="ru-RU" sz="11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  <a:endParaRPr lang="ru-RU" sz="1100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3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Ульчская</a:t>
                      </a:r>
                      <a:r>
                        <a:rPr lang="ru-RU" sz="11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РБ</a:t>
                      </a:r>
                      <a:endParaRPr lang="ru-RU" sz="11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81,3</a:t>
                      </a:r>
                      <a:endParaRPr lang="ru-RU" sz="1100" b="0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93,3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3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ГКБ </a:t>
                      </a:r>
                      <a:r>
                        <a:rPr lang="ru-RU" sz="1100" b="0" i="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 11 Хабаровска</a:t>
                      </a: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90,0</a:t>
                      </a:r>
                      <a:endParaRPr lang="ru-RU" sz="1100" b="0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3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Комсомольская МБ</a:t>
                      </a:r>
                      <a:endParaRPr lang="ru-RU" sz="11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3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РЖД-Медицина</a:t>
                      </a:r>
                      <a:r>
                        <a:rPr lang="ru-RU" sz="1100" b="0" i="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" г. Комсомольск</a:t>
                      </a: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95,7</a:t>
                      </a:r>
                      <a:endParaRPr lang="ru-RU" sz="1100" b="0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3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СРЕДНЕЕ ПО МО ОЛС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58,5</a:t>
                      </a:r>
                      <a:endParaRPr lang="ru-RU" sz="11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61,9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72,6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3B39F3B0-709C-0E4D-BB16-E769E4A2A2D5}"/>
              </a:ext>
            </a:extLst>
          </p:cNvPr>
          <p:cNvGrpSpPr/>
          <p:nvPr/>
        </p:nvGrpSpPr>
        <p:grpSpPr>
          <a:xfrm>
            <a:off x="7187337" y="-688627"/>
            <a:ext cx="4598536" cy="5984958"/>
            <a:chOff x="7503063" y="-675727"/>
            <a:chExt cx="4392304" cy="5984958"/>
          </a:xfrm>
        </p:grpSpPr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xmlns="" id="{11E72A56-631B-FD4B-8B06-CFC7CDA0A5A2}"/>
                </a:ext>
              </a:extLst>
            </p:cNvPr>
            <p:cNvSpPr>
              <a:spLocks noChangeAspect="1"/>
            </p:cNvSpPr>
            <p:nvPr/>
          </p:nvSpPr>
          <p:spPr>
            <a:xfrm rot="2398938">
              <a:off x="7776463" y="1661681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6289E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8" name="Полилиния 57">
              <a:extLst>
                <a:ext uri="{FF2B5EF4-FFF2-40B4-BE49-F238E27FC236}">
                  <a16:creationId xmlns:a16="http://schemas.microsoft.com/office/drawing/2014/main" xmlns="" id="{F9430DC9-AFBA-3248-ADE4-D05CF33CD69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7503063" y="824025"/>
              <a:ext cx="3508485" cy="3508485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9" name="Полилиния 58">
              <a:extLst>
                <a:ext uri="{FF2B5EF4-FFF2-40B4-BE49-F238E27FC236}">
                  <a16:creationId xmlns:a16="http://schemas.microsoft.com/office/drawing/2014/main" xmlns="" id="{5B172340-9E72-A44F-8B8F-B4090CA7FFFC}"/>
                </a:ext>
              </a:extLst>
            </p:cNvPr>
            <p:cNvSpPr>
              <a:spLocks noChangeAspect="1"/>
            </p:cNvSpPr>
            <p:nvPr/>
          </p:nvSpPr>
          <p:spPr>
            <a:xfrm rot="3211343">
              <a:off x="8247817" y="-675727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82593098-2210-4F41-AEE0-AA5C02B02283}"/>
              </a:ext>
            </a:extLst>
          </p:cNvPr>
          <p:cNvGrpSpPr>
            <a:grpSpLocks noChangeAspect="1"/>
          </p:cNvGrpSpPr>
          <p:nvPr/>
        </p:nvGrpSpPr>
        <p:grpSpPr>
          <a:xfrm>
            <a:off x="8186401" y="268289"/>
            <a:ext cx="778213" cy="438277"/>
            <a:chOff x="526938" y="499263"/>
            <a:chExt cx="2789695" cy="1571112"/>
          </a:xfrm>
          <a:effectLst/>
        </p:grpSpPr>
        <p:sp>
          <p:nvSpPr>
            <p:cNvPr id="30" name="Скругленный прямоугольник 29">
              <a:extLst>
                <a:ext uri="{FF2B5EF4-FFF2-40B4-BE49-F238E27FC236}">
                  <a16:creationId xmlns:a16="http://schemas.microsoft.com/office/drawing/2014/main" xmlns="" id="{3349F299-C9D8-534F-A51B-E7B40C2A97FB}"/>
                </a:ext>
              </a:extLst>
            </p:cNvPr>
            <p:cNvSpPr/>
            <p:nvPr/>
          </p:nvSpPr>
          <p:spPr>
            <a:xfrm>
              <a:off x="526938" y="499263"/>
              <a:ext cx="2789695" cy="1571112"/>
            </a:xfrm>
            <a:prstGeom prst="roundRect">
              <a:avLst>
                <a:gd name="adj" fmla="val 40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xmlns="" id="{4B0D5C2D-5627-534E-81DA-02F452356B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38" y="499263"/>
              <a:ext cx="2789695" cy="1571112"/>
            </a:xfrm>
            <a:prstGeom prst="roundRect">
              <a:avLst>
                <a:gd name="adj" fmla="val 4459"/>
              </a:avLst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CBC9C8D9-ECEA-0B45-8093-E9D3E590C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2722" y="1326022"/>
            <a:ext cx="522000" cy="522000"/>
          </a:xfrm>
          <a:prstGeom prst="rect">
            <a:avLst/>
          </a:prstGeom>
        </p:spPr>
      </p:pic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0D3A7CBB-ADD9-1546-B04E-4F3F7412FA98}"/>
              </a:ext>
            </a:extLst>
          </p:cNvPr>
          <p:cNvSpPr>
            <a:spLocks noChangeAspect="1"/>
          </p:cNvSpPr>
          <p:nvPr/>
        </p:nvSpPr>
        <p:spPr>
          <a:xfrm>
            <a:off x="416222" y="3069323"/>
            <a:ext cx="757698" cy="757698"/>
          </a:xfrm>
          <a:prstGeom prst="ellipse">
            <a:avLst/>
          </a:prstGeom>
          <a:gradFill>
            <a:gsLst>
              <a:gs pos="0">
                <a:srgbClr val="3F904B">
                  <a:lumMod val="55000"/>
                </a:srgbClr>
              </a:gs>
              <a:gs pos="100000">
                <a:srgbClr val="3F904B"/>
              </a:gs>
            </a:gsLst>
            <a:lin ang="162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1A2A04B9-DC02-F340-BC6F-0E91319C214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69431" y="3208449"/>
            <a:ext cx="456390" cy="478437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74320" y="4767264"/>
            <a:ext cx="5840732" cy="273844"/>
          </a:xfrm>
        </p:spPr>
        <p:txBody>
          <a:bodyPr/>
          <a:lstStyle/>
          <a:p>
            <a:pPr algn="l"/>
            <a:r>
              <a:rPr lang="ru-RU" dirty="0" smtClean="0"/>
              <a:t>По данным учета Хабаровского краевого фонда обязательного медицинского страхования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934B-3407-044B-9575-485FFA08975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24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A4CCF6DE-B92F-E143-95A4-6CAF03E1107E}"/>
              </a:ext>
            </a:extLst>
          </p:cNvPr>
          <p:cNvSpPr/>
          <p:nvPr/>
        </p:nvSpPr>
        <p:spPr>
          <a:xfrm>
            <a:off x="252919" y="1212321"/>
            <a:ext cx="2971283" cy="3627641"/>
          </a:xfrm>
          <a:prstGeom prst="roundRect">
            <a:avLst>
              <a:gd name="adj" fmla="val 2904"/>
            </a:avLst>
          </a:prstGeom>
          <a:solidFill>
            <a:srgbClr val="4867B1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D74FC9-A265-3244-9766-D21BEDCCD89D}"/>
              </a:ext>
            </a:extLst>
          </p:cNvPr>
          <p:cNvSpPr/>
          <p:nvPr/>
        </p:nvSpPr>
        <p:spPr>
          <a:xfrm>
            <a:off x="138662" y="56782"/>
            <a:ext cx="7944888" cy="605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0" tIns="45709" rIns="91420" bIns="45709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ДИНАМИКА 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НАРУШЕНИЙ, </a:t>
            </a: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ВЫЯВЛЕННЫХ ПРИ</a:t>
            </a:r>
            <a:r>
              <a:rPr lang="ru-RU" sz="16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ЭКМП 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ПО ПОВОДУ ОКС В </a:t>
            </a:r>
            <a:r>
              <a:rPr lang="ru-RU" sz="16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МО 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ОЛС,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ПРИВЕДШИХ 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К УХУДШЕНИЮ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СОСТОЯНИЯ ЗДОРОВЬЯ, (2019 </a:t>
            </a: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– 2021 ГГ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.)</a:t>
            </a:r>
            <a:endParaRPr lang="ru-RU" sz="16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9EBF1D3-904C-9F43-AF87-2485D2192D8D}"/>
              </a:ext>
            </a:extLst>
          </p:cNvPr>
          <p:cNvSpPr>
            <a:spLocks noChangeAspect="1"/>
          </p:cNvSpPr>
          <p:nvPr/>
        </p:nvSpPr>
        <p:spPr>
          <a:xfrm>
            <a:off x="8552863" y="4634087"/>
            <a:ext cx="411750" cy="411750"/>
          </a:xfrm>
          <a:prstGeom prst="ellipse">
            <a:avLst/>
          </a:prstGeom>
          <a:gradFill>
            <a:gsLst>
              <a:gs pos="0">
                <a:srgbClr val="3F904B">
                  <a:lumMod val="55000"/>
                </a:srgbClr>
              </a:gs>
              <a:gs pos="100000">
                <a:srgbClr val="3F904B"/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xmlns="" id="{BFECC348-0688-C443-8F30-734D67047D88}"/>
              </a:ext>
            </a:extLst>
          </p:cNvPr>
          <p:cNvCxnSpPr>
            <a:cxnSpLocks/>
          </p:cNvCxnSpPr>
          <p:nvPr/>
        </p:nvCxnSpPr>
        <p:spPr>
          <a:xfrm>
            <a:off x="323850" y="4844376"/>
            <a:ext cx="7892498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F78F8755-E287-7D40-967A-F26AD9FFE559}"/>
              </a:ext>
            </a:extLst>
          </p:cNvPr>
          <p:cNvGrpSpPr/>
          <p:nvPr/>
        </p:nvGrpSpPr>
        <p:grpSpPr>
          <a:xfrm>
            <a:off x="8583947" y="1072472"/>
            <a:ext cx="338554" cy="3422915"/>
            <a:chOff x="8583944" y="1072470"/>
            <a:chExt cx="338554" cy="34229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E89183D-6CCB-D341-AB98-F9B51102D18D}"/>
                </a:ext>
              </a:extLst>
            </p:cNvPr>
            <p:cNvSpPr txBox="1"/>
            <p:nvPr/>
          </p:nvSpPr>
          <p:spPr>
            <a:xfrm rot="16200000">
              <a:off x="7543658" y="2615114"/>
              <a:ext cx="241912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000" b="1" dirty="0" err="1">
                  <a:solidFill>
                    <a:schemeClr val="bg2">
                      <a:lumMod val="75000"/>
                    </a:schemeClr>
                  </a:solidFill>
                </a:rPr>
                <a:t>Пузакова</a:t>
              </a:r>
              <a:r>
                <a:rPr lang="ru-RU" sz="1000" b="1" dirty="0">
                  <a:solidFill>
                    <a:schemeClr val="bg2">
                      <a:lumMod val="75000"/>
                    </a:schemeClr>
                  </a:solidFill>
                </a:rPr>
                <a:t> Елена Викторовна</a:t>
              </a:r>
            </a:p>
            <a:p>
              <a:pPr algn="ctr"/>
              <a:r>
                <a:rPr lang="ru-RU" sz="600" dirty="0">
                  <a:solidFill>
                    <a:schemeClr val="bg2">
                      <a:lumMod val="75000"/>
                    </a:schemeClr>
                  </a:solidFill>
                </a:rPr>
                <a:t>Директор Хабаровского краевого фонда ОМС</a:t>
              </a:r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xmlns="" id="{C054D20C-6B5E-B243-8888-898F4AC46F66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1072470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xmlns="" id="{875503E9-57E7-934F-B707-404D105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3891745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72F354C6-51AD-6C4B-AA95-58F03B219388}"/>
              </a:ext>
            </a:extLst>
          </p:cNvPr>
          <p:cNvSpPr/>
          <p:nvPr/>
        </p:nvSpPr>
        <p:spPr>
          <a:xfrm>
            <a:off x="252919" y="2383994"/>
            <a:ext cx="877571" cy="2111393"/>
          </a:xfrm>
          <a:prstGeom prst="roundRect">
            <a:avLst>
              <a:gd name="adj" fmla="val 8630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D71E31C2-BE2C-D546-992F-4E23196F5AB3}"/>
              </a:ext>
            </a:extLst>
          </p:cNvPr>
          <p:cNvSpPr/>
          <p:nvPr/>
        </p:nvSpPr>
        <p:spPr>
          <a:xfrm>
            <a:off x="966799" y="1110764"/>
            <a:ext cx="7426879" cy="3755233"/>
          </a:xfrm>
          <a:prstGeom prst="roundRect">
            <a:avLst>
              <a:gd name="adj" fmla="val 2904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38662" y="2027949"/>
            <a:ext cx="998400" cy="23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СЛУЧАЕВ</a:t>
            </a:r>
            <a:endParaRPr lang="ru-RU" sz="9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710696"/>
              </p:ext>
            </p:extLst>
          </p:nvPr>
        </p:nvGraphicFramePr>
        <p:xfrm>
          <a:off x="1055311" y="1146657"/>
          <a:ext cx="6850440" cy="3706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1814"/>
                <a:gridCol w="1430124"/>
                <a:gridCol w="1514251"/>
                <a:gridCol w="1514251"/>
              </a:tblGrid>
              <a:tr h="332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Наименование</a:t>
                      </a: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медицинской организации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2019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</a:t>
                      </a:r>
                      <a:r>
                        <a:rPr lang="ru-RU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кв. 2021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</a:tr>
              <a:tr h="17307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Городская </a:t>
                      </a:r>
                      <a:r>
                        <a:rPr lang="ru-RU" sz="900" b="0" i="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больница N </a:t>
                      </a:r>
                      <a:r>
                        <a:rPr lang="ru-RU" sz="9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endParaRPr lang="ru-RU" sz="9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4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307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Бикинская</a:t>
                      </a:r>
                      <a:r>
                        <a:rPr lang="ru-RU" sz="9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ЦРБ</a:t>
                      </a:r>
                      <a:endParaRPr lang="ru-RU" sz="9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307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Советско-Гаванская РБ</a:t>
                      </a:r>
                      <a:endParaRPr lang="ru-RU" sz="9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307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Николаевская-на-Амуре ЦРБ</a:t>
                      </a:r>
                      <a:endParaRPr lang="ru-RU" sz="9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6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307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Ванинская</a:t>
                      </a:r>
                      <a:r>
                        <a:rPr lang="ru-RU" sz="9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ЦРБ</a:t>
                      </a:r>
                      <a:endParaRPr lang="ru-RU" sz="9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307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ЧУЗ "КБ "РЖД-Медицина" г. Комсомольск</a:t>
                      </a: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307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РБ Лазо</a:t>
                      </a:r>
                      <a:endParaRPr lang="ru-RU" sz="9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6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307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Солнечная </a:t>
                      </a:r>
                      <a:r>
                        <a:rPr lang="ru-RU" sz="900" b="0" i="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районная </a:t>
                      </a:r>
                      <a:r>
                        <a:rPr lang="ru-RU" sz="9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больница</a:t>
                      </a:r>
                      <a:endParaRPr lang="ru-RU" sz="9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7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307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Городская </a:t>
                      </a:r>
                      <a:r>
                        <a:rPr lang="ru-RU" sz="900" b="0" i="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больница N </a:t>
                      </a:r>
                      <a:r>
                        <a:rPr lang="ru-RU" sz="9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</a:t>
                      </a:r>
                      <a:endParaRPr lang="ru-RU" sz="9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307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Городская </a:t>
                      </a:r>
                      <a:r>
                        <a:rPr lang="ru-RU" sz="900" b="0" i="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больница N </a:t>
                      </a:r>
                      <a:r>
                        <a:rPr lang="ru-RU" sz="9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</a:t>
                      </a:r>
                      <a:endParaRPr lang="ru-RU" sz="9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307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Верхнебуреинская</a:t>
                      </a:r>
                      <a:r>
                        <a:rPr lang="ru-RU" sz="9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ЦРБ</a:t>
                      </a:r>
                      <a:endParaRPr lang="ru-RU" sz="9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11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307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Ванинская</a:t>
                      </a:r>
                      <a:r>
                        <a:rPr lang="ru-RU" sz="900" b="0" i="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больница ФГБУЗ "ДВОМЦ </a:t>
                      </a:r>
                      <a:r>
                        <a:rPr lang="ru-RU" sz="9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ФМБА</a:t>
                      </a:r>
                      <a:endParaRPr lang="ru-RU" sz="9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307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Амурская ЦРБ</a:t>
                      </a:r>
                      <a:endParaRPr lang="ru-RU" sz="9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4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307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Вяземская </a:t>
                      </a:r>
                      <a:r>
                        <a:rPr lang="ru-RU" sz="900" b="0" i="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районная </a:t>
                      </a:r>
                      <a:r>
                        <a:rPr lang="ru-RU" sz="9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больница</a:t>
                      </a:r>
                      <a:endParaRPr lang="ru-RU" sz="9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307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Охотская ЦРБ</a:t>
                      </a:r>
                      <a:endParaRPr lang="ru-RU" sz="9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307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Городская клиническая больница </a:t>
                      </a:r>
                      <a:r>
                        <a:rPr lang="en-US" sz="900" b="0" i="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 10</a:t>
                      </a: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307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Ульчская</a:t>
                      </a:r>
                      <a:r>
                        <a:rPr lang="ru-RU" sz="9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ЦРБ</a:t>
                      </a:r>
                      <a:endParaRPr lang="ru-RU" sz="9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  <a:endParaRPr lang="ru-RU" sz="11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307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Аяно</a:t>
                      </a:r>
                      <a:r>
                        <a:rPr lang="ru-RU" sz="9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-Майская ЦРБ</a:t>
                      </a:r>
                      <a:endParaRPr lang="ru-RU" sz="9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  <a:endParaRPr lang="ru-RU" sz="11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307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Троицкая ЦРБ</a:t>
                      </a:r>
                      <a:endParaRPr lang="ru-RU" sz="9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  <a:endParaRPr lang="ru-RU" sz="11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3B39F3B0-709C-0E4D-BB16-E769E4A2A2D5}"/>
              </a:ext>
            </a:extLst>
          </p:cNvPr>
          <p:cNvGrpSpPr/>
          <p:nvPr/>
        </p:nvGrpSpPr>
        <p:grpSpPr>
          <a:xfrm>
            <a:off x="7290961" y="-713011"/>
            <a:ext cx="4598536" cy="5984958"/>
            <a:chOff x="7503063" y="-675727"/>
            <a:chExt cx="4392304" cy="5984958"/>
          </a:xfrm>
        </p:grpSpPr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xmlns="" id="{11E72A56-631B-FD4B-8B06-CFC7CDA0A5A2}"/>
                </a:ext>
              </a:extLst>
            </p:cNvPr>
            <p:cNvSpPr>
              <a:spLocks noChangeAspect="1"/>
            </p:cNvSpPr>
            <p:nvPr/>
          </p:nvSpPr>
          <p:spPr>
            <a:xfrm rot="2398938">
              <a:off x="7776463" y="1661681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6289E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8" name="Полилиния 57">
              <a:extLst>
                <a:ext uri="{FF2B5EF4-FFF2-40B4-BE49-F238E27FC236}">
                  <a16:creationId xmlns:a16="http://schemas.microsoft.com/office/drawing/2014/main" xmlns="" id="{F9430DC9-AFBA-3248-ADE4-D05CF33CD69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7503063" y="824025"/>
              <a:ext cx="3508485" cy="3508485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9" name="Полилиния 58">
              <a:extLst>
                <a:ext uri="{FF2B5EF4-FFF2-40B4-BE49-F238E27FC236}">
                  <a16:creationId xmlns:a16="http://schemas.microsoft.com/office/drawing/2014/main" xmlns="" id="{5B172340-9E72-A44F-8B8F-B4090CA7FFFC}"/>
                </a:ext>
              </a:extLst>
            </p:cNvPr>
            <p:cNvSpPr>
              <a:spLocks noChangeAspect="1"/>
            </p:cNvSpPr>
            <p:nvPr/>
          </p:nvSpPr>
          <p:spPr>
            <a:xfrm rot="3211343">
              <a:off x="8247817" y="-675727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82593098-2210-4F41-AEE0-AA5C02B02283}"/>
              </a:ext>
            </a:extLst>
          </p:cNvPr>
          <p:cNvGrpSpPr>
            <a:grpSpLocks noChangeAspect="1"/>
          </p:cNvGrpSpPr>
          <p:nvPr/>
        </p:nvGrpSpPr>
        <p:grpSpPr>
          <a:xfrm>
            <a:off x="8186401" y="268289"/>
            <a:ext cx="778213" cy="438277"/>
            <a:chOff x="526938" y="499263"/>
            <a:chExt cx="2789695" cy="1571112"/>
          </a:xfrm>
          <a:effectLst/>
        </p:grpSpPr>
        <p:sp>
          <p:nvSpPr>
            <p:cNvPr id="30" name="Скругленный прямоугольник 29">
              <a:extLst>
                <a:ext uri="{FF2B5EF4-FFF2-40B4-BE49-F238E27FC236}">
                  <a16:creationId xmlns:a16="http://schemas.microsoft.com/office/drawing/2014/main" xmlns="" id="{3349F299-C9D8-534F-A51B-E7B40C2A97FB}"/>
                </a:ext>
              </a:extLst>
            </p:cNvPr>
            <p:cNvSpPr/>
            <p:nvPr/>
          </p:nvSpPr>
          <p:spPr>
            <a:xfrm>
              <a:off x="526938" y="499263"/>
              <a:ext cx="2789695" cy="1571112"/>
            </a:xfrm>
            <a:prstGeom prst="roundRect">
              <a:avLst>
                <a:gd name="adj" fmla="val 40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xmlns="" id="{4B0D5C2D-5627-534E-81DA-02F452356B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38" y="499263"/>
              <a:ext cx="2789695" cy="1571112"/>
            </a:xfrm>
            <a:prstGeom prst="roundRect">
              <a:avLst>
                <a:gd name="adj" fmla="val 4459"/>
              </a:avLst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CBC9C8D9-ECEA-0B45-8093-E9D3E590C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7837" y="1374292"/>
            <a:ext cx="522000" cy="522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5C73141B-BCCB-E44C-99F4-3D4E726A13B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25834" y="3047807"/>
            <a:ext cx="633449" cy="633449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48910" y="4767264"/>
            <a:ext cx="5766142" cy="273844"/>
          </a:xfrm>
        </p:spPr>
        <p:txBody>
          <a:bodyPr/>
          <a:lstStyle/>
          <a:p>
            <a:pPr algn="l"/>
            <a:r>
              <a:rPr lang="ru-RU" dirty="0" smtClean="0"/>
              <a:t>По данным учета Хабаровского краевого фонда обязательного медицинского страхования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934B-3407-044B-9575-485FFA08975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85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A4CCF6DE-B92F-E143-95A4-6CAF03E1107E}"/>
              </a:ext>
            </a:extLst>
          </p:cNvPr>
          <p:cNvSpPr/>
          <p:nvPr/>
        </p:nvSpPr>
        <p:spPr>
          <a:xfrm>
            <a:off x="348910" y="944880"/>
            <a:ext cx="2875292" cy="3755233"/>
          </a:xfrm>
          <a:prstGeom prst="roundRect">
            <a:avLst>
              <a:gd name="adj" fmla="val 2904"/>
            </a:avLst>
          </a:prstGeom>
          <a:solidFill>
            <a:srgbClr val="4867B1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D74FC9-A265-3244-9766-D21BEDCCD89D}"/>
              </a:ext>
            </a:extLst>
          </p:cNvPr>
          <p:cNvSpPr/>
          <p:nvPr/>
        </p:nvSpPr>
        <p:spPr>
          <a:xfrm>
            <a:off x="138662" y="56782"/>
            <a:ext cx="7812078" cy="605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0" tIns="45709" rIns="91420" bIns="45709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ДИНАМИКА 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НАРУШЕНИЙ,</a:t>
            </a: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ВЫЯВЛЕННЫХ ПРИ</a:t>
            </a:r>
            <a:r>
              <a:rPr lang="ru-RU" sz="16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ЭКМП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ПО ПОВОДУ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ОКС В </a:t>
            </a:r>
            <a:r>
              <a:rPr lang="ru-RU" sz="16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МО 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ОЛС,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ПРИВЕДШИХ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К ЛЕТАЛЬНОМУ ИСХОДУ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(2019 </a:t>
            </a: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– 2021 ГГ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.)</a:t>
            </a:r>
            <a:endParaRPr lang="ru-RU" sz="16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9EBF1D3-904C-9F43-AF87-2485D2192D8D}"/>
              </a:ext>
            </a:extLst>
          </p:cNvPr>
          <p:cNvSpPr>
            <a:spLocks noChangeAspect="1"/>
          </p:cNvSpPr>
          <p:nvPr/>
        </p:nvSpPr>
        <p:spPr>
          <a:xfrm>
            <a:off x="8552863" y="4634087"/>
            <a:ext cx="411750" cy="411750"/>
          </a:xfrm>
          <a:prstGeom prst="ellipse">
            <a:avLst/>
          </a:prstGeom>
          <a:gradFill>
            <a:gsLst>
              <a:gs pos="0">
                <a:srgbClr val="3F904B">
                  <a:lumMod val="55000"/>
                </a:srgbClr>
              </a:gs>
              <a:gs pos="100000">
                <a:srgbClr val="3F904B"/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xmlns="" id="{BFECC348-0688-C443-8F30-734D67047D88}"/>
              </a:ext>
            </a:extLst>
          </p:cNvPr>
          <p:cNvCxnSpPr>
            <a:cxnSpLocks/>
          </p:cNvCxnSpPr>
          <p:nvPr/>
        </p:nvCxnSpPr>
        <p:spPr>
          <a:xfrm>
            <a:off x="323850" y="4844376"/>
            <a:ext cx="7892498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F78F8755-E287-7D40-967A-F26AD9FFE559}"/>
              </a:ext>
            </a:extLst>
          </p:cNvPr>
          <p:cNvGrpSpPr/>
          <p:nvPr/>
        </p:nvGrpSpPr>
        <p:grpSpPr>
          <a:xfrm>
            <a:off x="8583947" y="1072472"/>
            <a:ext cx="338554" cy="3422915"/>
            <a:chOff x="8583944" y="1072470"/>
            <a:chExt cx="338554" cy="34229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E89183D-6CCB-D341-AB98-F9B51102D18D}"/>
                </a:ext>
              </a:extLst>
            </p:cNvPr>
            <p:cNvSpPr txBox="1"/>
            <p:nvPr/>
          </p:nvSpPr>
          <p:spPr>
            <a:xfrm rot="16200000">
              <a:off x="7543658" y="2615114"/>
              <a:ext cx="241912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000" b="1" dirty="0" err="1">
                  <a:solidFill>
                    <a:schemeClr val="bg2">
                      <a:lumMod val="75000"/>
                    </a:schemeClr>
                  </a:solidFill>
                </a:rPr>
                <a:t>Пузакова</a:t>
              </a:r>
              <a:r>
                <a:rPr lang="ru-RU" sz="1000" b="1" dirty="0">
                  <a:solidFill>
                    <a:schemeClr val="bg2">
                      <a:lumMod val="75000"/>
                    </a:schemeClr>
                  </a:solidFill>
                </a:rPr>
                <a:t> Елена Викторовна</a:t>
              </a:r>
            </a:p>
            <a:p>
              <a:pPr algn="ctr"/>
              <a:r>
                <a:rPr lang="ru-RU" sz="600" dirty="0">
                  <a:solidFill>
                    <a:schemeClr val="bg2">
                      <a:lumMod val="75000"/>
                    </a:schemeClr>
                  </a:solidFill>
                </a:rPr>
                <a:t>Директор Хабаровского краевого фонда ОМС</a:t>
              </a:r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xmlns="" id="{C054D20C-6B5E-B243-8888-898F4AC46F66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1072470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xmlns="" id="{875503E9-57E7-934F-B707-404D105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3891745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72F354C6-51AD-6C4B-AA95-58F03B219388}"/>
              </a:ext>
            </a:extLst>
          </p:cNvPr>
          <p:cNvSpPr/>
          <p:nvPr/>
        </p:nvSpPr>
        <p:spPr>
          <a:xfrm>
            <a:off x="348909" y="2184475"/>
            <a:ext cx="799681" cy="2111393"/>
          </a:xfrm>
          <a:prstGeom prst="roundRect">
            <a:avLst>
              <a:gd name="adj" fmla="val 8630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D71E31C2-BE2C-D546-992F-4E23196F5AB3}"/>
              </a:ext>
            </a:extLst>
          </p:cNvPr>
          <p:cNvSpPr/>
          <p:nvPr/>
        </p:nvSpPr>
        <p:spPr>
          <a:xfrm>
            <a:off x="966799" y="944880"/>
            <a:ext cx="7426879" cy="3755233"/>
          </a:xfrm>
          <a:prstGeom prst="roundRect">
            <a:avLst>
              <a:gd name="adj" fmla="val 2904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38662" y="1836095"/>
            <a:ext cx="998400" cy="23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СЛУЧАЕВ</a:t>
            </a:r>
            <a:endParaRPr lang="ru-RU" sz="9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233802"/>
              </p:ext>
            </p:extLst>
          </p:nvPr>
        </p:nvGraphicFramePr>
        <p:xfrm>
          <a:off x="1148591" y="1597198"/>
          <a:ext cx="6850440" cy="19695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1814"/>
                <a:gridCol w="1430124"/>
                <a:gridCol w="1514251"/>
                <a:gridCol w="1514251"/>
              </a:tblGrid>
              <a:tr h="1130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Наименование</a:t>
                      </a: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медицинской организации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2019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</a:t>
                      </a:r>
                      <a:r>
                        <a:rPr lang="ru-RU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кв. 2021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</a:tr>
              <a:tr h="4369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Бикинская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ЦРБ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0232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Николаевская-на Амуре ЦРБ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3B39F3B0-709C-0E4D-BB16-E769E4A2A2D5}"/>
              </a:ext>
            </a:extLst>
          </p:cNvPr>
          <p:cNvGrpSpPr/>
          <p:nvPr/>
        </p:nvGrpSpPr>
        <p:grpSpPr>
          <a:xfrm>
            <a:off x="7290961" y="-713011"/>
            <a:ext cx="4598536" cy="5984958"/>
            <a:chOff x="7503063" y="-675727"/>
            <a:chExt cx="4392304" cy="5984958"/>
          </a:xfrm>
        </p:grpSpPr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xmlns="" id="{11E72A56-631B-FD4B-8B06-CFC7CDA0A5A2}"/>
                </a:ext>
              </a:extLst>
            </p:cNvPr>
            <p:cNvSpPr>
              <a:spLocks noChangeAspect="1"/>
            </p:cNvSpPr>
            <p:nvPr/>
          </p:nvSpPr>
          <p:spPr>
            <a:xfrm rot="2398938">
              <a:off x="7776463" y="1661681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6289E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8" name="Полилиния 57">
              <a:extLst>
                <a:ext uri="{FF2B5EF4-FFF2-40B4-BE49-F238E27FC236}">
                  <a16:creationId xmlns:a16="http://schemas.microsoft.com/office/drawing/2014/main" xmlns="" id="{F9430DC9-AFBA-3248-ADE4-D05CF33CD69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7503063" y="824025"/>
              <a:ext cx="3508485" cy="3508485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9" name="Полилиния 58">
              <a:extLst>
                <a:ext uri="{FF2B5EF4-FFF2-40B4-BE49-F238E27FC236}">
                  <a16:creationId xmlns:a16="http://schemas.microsoft.com/office/drawing/2014/main" xmlns="" id="{5B172340-9E72-A44F-8B8F-B4090CA7FFFC}"/>
                </a:ext>
              </a:extLst>
            </p:cNvPr>
            <p:cNvSpPr>
              <a:spLocks noChangeAspect="1"/>
            </p:cNvSpPr>
            <p:nvPr/>
          </p:nvSpPr>
          <p:spPr>
            <a:xfrm rot="3211343">
              <a:off x="8247817" y="-675727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82593098-2210-4F41-AEE0-AA5C02B02283}"/>
              </a:ext>
            </a:extLst>
          </p:cNvPr>
          <p:cNvGrpSpPr>
            <a:grpSpLocks noChangeAspect="1"/>
          </p:cNvGrpSpPr>
          <p:nvPr/>
        </p:nvGrpSpPr>
        <p:grpSpPr>
          <a:xfrm>
            <a:off x="8186401" y="268289"/>
            <a:ext cx="778213" cy="438277"/>
            <a:chOff x="526938" y="499263"/>
            <a:chExt cx="2789695" cy="1571112"/>
          </a:xfrm>
          <a:effectLst/>
        </p:grpSpPr>
        <p:sp>
          <p:nvSpPr>
            <p:cNvPr id="30" name="Скругленный прямоугольник 29">
              <a:extLst>
                <a:ext uri="{FF2B5EF4-FFF2-40B4-BE49-F238E27FC236}">
                  <a16:creationId xmlns:a16="http://schemas.microsoft.com/office/drawing/2014/main" xmlns="" id="{3349F299-C9D8-534F-A51B-E7B40C2A97FB}"/>
                </a:ext>
              </a:extLst>
            </p:cNvPr>
            <p:cNvSpPr/>
            <p:nvPr/>
          </p:nvSpPr>
          <p:spPr>
            <a:xfrm>
              <a:off x="526938" y="499263"/>
              <a:ext cx="2789695" cy="1571112"/>
            </a:xfrm>
            <a:prstGeom prst="roundRect">
              <a:avLst>
                <a:gd name="adj" fmla="val 40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xmlns="" id="{4B0D5C2D-5627-534E-81DA-02F452356B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38" y="499263"/>
              <a:ext cx="2789695" cy="1571112"/>
            </a:xfrm>
            <a:prstGeom prst="roundRect">
              <a:avLst>
                <a:gd name="adj" fmla="val 4459"/>
              </a:avLst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CBC9C8D9-ECEA-0B45-8093-E9D3E590C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1246" y="1202589"/>
            <a:ext cx="522000" cy="522000"/>
          </a:xfrm>
          <a:prstGeom prst="rect">
            <a:avLst/>
          </a:prstGeom>
        </p:spPr>
      </p:pic>
      <p:grpSp>
        <p:nvGrpSpPr>
          <p:cNvPr id="27" name="Рисунок 114">
            <a:extLst>
              <a:ext uri="{FF2B5EF4-FFF2-40B4-BE49-F238E27FC236}">
                <a16:creationId xmlns="" xmlns:a16="http://schemas.microsoft.com/office/drawing/2014/main" id="{69BCF3D6-4C16-4949-AFF9-4420DA8F58CF}"/>
              </a:ext>
            </a:extLst>
          </p:cNvPr>
          <p:cNvGrpSpPr>
            <a:grpSpLocks noChangeAspect="1"/>
          </p:cNvGrpSpPr>
          <p:nvPr/>
        </p:nvGrpSpPr>
        <p:grpSpPr>
          <a:xfrm>
            <a:off x="421531" y="2845685"/>
            <a:ext cx="389527" cy="710316"/>
            <a:chOff x="3572155" y="1221169"/>
            <a:chExt cx="236903" cy="432000"/>
          </a:xfrm>
          <a:solidFill>
            <a:schemeClr val="bg1"/>
          </a:solidFill>
        </p:grpSpPr>
        <p:sp>
          <p:nvSpPr>
            <p:cNvPr id="32" name="Полилиния 31">
              <a:extLst>
                <a:ext uri="{FF2B5EF4-FFF2-40B4-BE49-F238E27FC236}">
                  <a16:creationId xmlns="" xmlns:a16="http://schemas.microsoft.com/office/drawing/2014/main" id="{9506BBB2-AB1A-7E4B-8A08-A93C29588489}"/>
                </a:ext>
              </a:extLst>
            </p:cNvPr>
            <p:cNvSpPr/>
            <p:nvPr/>
          </p:nvSpPr>
          <p:spPr>
            <a:xfrm>
              <a:off x="3572155" y="1323362"/>
              <a:ext cx="236903" cy="329806"/>
            </a:xfrm>
            <a:custGeom>
              <a:avLst/>
              <a:gdLst>
                <a:gd name="connsiteX0" fmla="*/ 226862 w 236903"/>
                <a:gd name="connsiteY0" fmla="*/ 51133 h 329806"/>
                <a:gd name="connsiteX1" fmla="*/ 201297 w 236903"/>
                <a:gd name="connsiteY1" fmla="*/ 44625 h 329806"/>
                <a:gd name="connsiteX2" fmla="*/ 144798 w 236903"/>
                <a:gd name="connsiteY2" fmla="*/ 54042 h 329806"/>
                <a:gd name="connsiteX3" fmla="*/ 125419 w 236903"/>
                <a:gd name="connsiteY3" fmla="*/ 55721 h 329806"/>
                <a:gd name="connsiteX4" fmla="*/ 125419 w 236903"/>
                <a:gd name="connsiteY4" fmla="*/ 6968 h 329806"/>
                <a:gd name="connsiteX5" fmla="*/ 118452 w 236903"/>
                <a:gd name="connsiteY5" fmla="*/ 0 h 329806"/>
                <a:gd name="connsiteX6" fmla="*/ 111484 w 236903"/>
                <a:gd name="connsiteY6" fmla="*/ 6968 h 329806"/>
                <a:gd name="connsiteX7" fmla="*/ 111484 w 236903"/>
                <a:gd name="connsiteY7" fmla="*/ 55721 h 329806"/>
                <a:gd name="connsiteX8" fmla="*/ 92106 w 236903"/>
                <a:gd name="connsiteY8" fmla="*/ 54043 h 329806"/>
                <a:gd name="connsiteX9" fmla="*/ 35605 w 236903"/>
                <a:gd name="connsiteY9" fmla="*/ 44624 h 329806"/>
                <a:gd name="connsiteX10" fmla="*/ 10041 w 236903"/>
                <a:gd name="connsiteY10" fmla="*/ 51133 h 329806"/>
                <a:gd name="connsiteX11" fmla="*/ 0 w 236903"/>
                <a:gd name="connsiteY11" fmla="*/ 73394 h 329806"/>
                <a:gd name="connsiteX12" fmla="*/ 0 w 236903"/>
                <a:gd name="connsiteY12" fmla="*/ 107303 h 329806"/>
                <a:gd name="connsiteX13" fmla="*/ 6968 w 236903"/>
                <a:gd name="connsiteY13" fmla="*/ 114271 h 329806"/>
                <a:gd name="connsiteX14" fmla="*/ 9290 w 236903"/>
                <a:gd name="connsiteY14" fmla="*/ 114326 h 329806"/>
                <a:gd name="connsiteX15" fmla="*/ 9290 w 236903"/>
                <a:gd name="connsiteY15" fmla="*/ 294968 h 329806"/>
                <a:gd name="connsiteX16" fmla="*/ 44129 w 236903"/>
                <a:gd name="connsiteY16" fmla="*/ 329806 h 329806"/>
                <a:gd name="connsiteX17" fmla="*/ 192774 w 236903"/>
                <a:gd name="connsiteY17" fmla="*/ 329806 h 329806"/>
                <a:gd name="connsiteX18" fmla="*/ 227613 w 236903"/>
                <a:gd name="connsiteY18" fmla="*/ 294968 h 329806"/>
                <a:gd name="connsiteX19" fmla="*/ 227613 w 236903"/>
                <a:gd name="connsiteY19" fmla="*/ 114326 h 329806"/>
                <a:gd name="connsiteX20" fmla="*/ 229935 w 236903"/>
                <a:gd name="connsiteY20" fmla="*/ 114271 h 329806"/>
                <a:gd name="connsiteX21" fmla="*/ 236903 w 236903"/>
                <a:gd name="connsiteY21" fmla="*/ 107303 h 329806"/>
                <a:gd name="connsiteX22" fmla="*/ 236903 w 236903"/>
                <a:gd name="connsiteY22" fmla="*/ 73394 h 329806"/>
                <a:gd name="connsiteX23" fmla="*/ 226862 w 236903"/>
                <a:gd name="connsiteY23" fmla="*/ 51133 h 329806"/>
                <a:gd name="connsiteX24" fmla="*/ 213677 w 236903"/>
                <a:gd name="connsiteY24" fmla="*/ 294968 h 329806"/>
                <a:gd name="connsiteX25" fmla="*/ 192774 w 236903"/>
                <a:gd name="connsiteY25" fmla="*/ 315871 h 329806"/>
                <a:gd name="connsiteX26" fmla="*/ 44129 w 236903"/>
                <a:gd name="connsiteY26" fmla="*/ 315871 h 329806"/>
                <a:gd name="connsiteX27" fmla="*/ 23226 w 236903"/>
                <a:gd name="connsiteY27" fmla="*/ 294968 h 329806"/>
                <a:gd name="connsiteX28" fmla="*/ 23226 w 236903"/>
                <a:gd name="connsiteY28" fmla="*/ 117717 h 329806"/>
                <a:gd name="connsiteX29" fmla="*/ 30973 w 236903"/>
                <a:gd name="connsiteY29" fmla="*/ 122391 h 329806"/>
                <a:gd name="connsiteX30" fmla="*/ 62707 w 236903"/>
                <a:gd name="connsiteY30" fmla="*/ 132852 h 329806"/>
                <a:gd name="connsiteX31" fmla="*/ 94443 w 236903"/>
                <a:gd name="connsiteY31" fmla="*/ 122391 h 329806"/>
                <a:gd name="connsiteX32" fmla="*/ 118448 w 236903"/>
                <a:gd name="connsiteY32" fmla="*/ 114271 h 329806"/>
                <a:gd name="connsiteX33" fmla="*/ 142469 w 236903"/>
                <a:gd name="connsiteY33" fmla="*/ 122390 h 329806"/>
                <a:gd name="connsiteX34" fmla="*/ 158147 w 236903"/>
                <a:gd name="connsiteY34" fmla="*/ 130546 h 329806"/>
                <a:gd name="connsiteX35" fmla="*/ 166897 w 236903"/>
                <a:gd name="connsiteY35" fmla="*/ 126013 h 329806"/>
                <a:gd name="connsiteX36" fmla="*/ 162364 w 236903"/>
                <a:gd name="connsiteY36" fmla="*/ 117263 h 329806"/>
                <a:gd name="connsiteX37" fmla="*/ 150193 w 236903"/>
                <a:gd name="connsiteY37" fmla="*/ 110791 h 329806"/>
                <a:gd name="connsiteX38" fmla="*/ 118448 w 236903"/>
                <a:gd name="connsiteY38" fmla="*/ 100335 h 329806"/>
                <a:gd name="connsiteX39" fmla="*/ 86713 w 236903"/>
                <a:gd name="connsiteY39" fmla="*/ 110796 h 329806"/>
                <a:gd name="connsiteX40" fmla="*/ 62707 w 236903"/>
                <a:gd name="connsiteY40" fmla="*/ 118916 h 329806"/>
                <a:gd name="connsiteX41" fmla="*/ 38703 w 236903"/>
                <a:gd name="connsiteY41" fmla="*/ 110796 h 329806"/>
                <a:gd name="connsiteX42" fmla="*/ 13935 w 236903"/>
                <a:gd name="connsiteY42" fmla="*/ 100717 h 329806"/>
                <a:gd name="connsiteX43" fmla="*/ 13935 w 236903"/>
                <a:gd name="connsiteY43" fmla="*/ 73394 h 329806"/>
                <a:gd name="connsiteX44" fmla="*/ 19049 w 236903"/>
                <a:gd name="connsiteY44" fmla="*/ 61766 h 329806"/>
                <a:gd name="connsiteX45" fmla="*/ 33313 w 236903"/>
                <a:gd name="connsiteY45" fmla="*/ 58370 h 329806"/>
                <a:gd name="connsiteX46" fmla="*/ 89814 w 236903"/>
                <a:gd name="connsiteY46" fmla="*/ 67789 h 329806"/>
                <a:gd name="connsiteX47" fmla="*/ 118236 w 236903"/>
                <a:gd name="connsiteY47" fmla="*/ 69761 h 329806"/>
                <a:gd name="connsiteX48" fmla="*/ 118451 w 236903"/>
                <a:gd name="connsiteY48" fmla="*/ 69772 h 329806"/>
                <a:gd name="connsiteX49" fmla="*/ 118665 w 236903"/>
                <a:gd name="connsiteY49" fmla="*/ 69761 h 329806"/>
                <a:gd name="connsiteX50" fmla="*/ 147088 w 236903"/>
                <a:gd name="connsiteY50" fmla="*/ 67789 h 329806"/>
                <a:gd name="connsiteX51" fmla="*/ 203587 w 236903"/>
                <a:gd name="connsiteY51" fmla="*/ 58371 h 329806"/>
                <a:gd name="connsiteX52" fmla="*/ 217852 w 236903"/>
                <a:gd name="connsiteY52" fmla="*/ 61766 h 329806"/>
                <a:gd name="connsiteX53" fmla="*/ 222966 w 236903"/>
                <a:gd name="connsiteY53" fmla="*/ 73394 h 329806"/>
                <a:gd name="connsiteX54" fmla="*/ 222966 w 236903"/>
                <a:gd name="connsiteY54" fmla="*/ 100716 h 329806"/>
                <a:gd name="connsiteX55" fmla="*/ 198188 w 236903"/>
                <a:gd name="connsiteY55" fmla="*/ 110792 h 329806"/>
                <a:gd name="connsiteX56" fmla="*/ 186016 w 236903"/>
                <a:gd name="connsiteY56" fmla="*/ 117264 h 329806"/>
                <a:gd name="connsiteX57" fmla="*/ 181158 w 236903"/>
                <a:gd name="connsiteY57" fmla="*/ 123905 h 329806"/>
                <a:gd name="connsiteX58" fmla="*/ 181158 w 236903"/>
                <a:gd name="connsiteY58" fmla="*/ 199214 h 329806"/>
                <a:gd name="connsiteX59" fmla="*/ 174190 w 236903"/>
                <a:gd name="connsiteY59" fmla="*/ 206182 h 329806"/>
                <a:gd name="connsiteX60" fmla="*/ 167222 w 236903"/>
                <a:gd name="connsiteY60" fmla="*/ 199214 h 329806"/>
                <a:gd name="connsiteX61" fmla="*/ 167222 w 236903"/>
                <a:gd name="connsiteY61" fmla="*/ 151776 h 329806"/>
                <a:gd name="connsiteX62" fmla="*/ 160254 w 236903"/>
                <a:gd name="connsiteY62" fmla="*/ 144808 h 329806"/>
                <a:gd name="connsiteX63" fmla="*/ 153287 w 236903"/>
                <a:gd name="connsiteY63" fmla="*/ 151776 h 329806"/>
                <a:gd name="connsiteX64" fmla="*/ 153287 w 236903"/>
                <a:gd name="connsiteY64" fmla="*/ 199214 h 329806"/>
                <a:gd name="connsiteX65" fmla="*/ 174190 w 236903"/>
                <a:gd name="connsiteY65" fmla="*/ 220117 h 329806"/>
                <a:gd name="connsiteX66" fmla="*/ 195093 w 236903"/>
                <a:gd name="connsiteY66" fmla="*/ 199214 h 329806"/>
                <a:gd name="connsiteX67" fmla="*/ 195093 w 236903"/>
                <a:gd name="connsiteY67" fmla="*/ 128685 h 329806"/>
                <a:gd name="connsiteX68" fmla="*/ 205913 w 236903"/>
                <a:gd name="connsiteY68" fmla="*/ 122391 h 329806"/>
                <a:gd name="connsiteX69" fmla="*/ 213676 w 236903"/>
                <a:gd name="connsiteY69" fmla="*/ 117712 h 329806"/>
                <a:gd name="connsiteX70" fmla="*/ 213676 w 236903"/>
                <a:gd name="connsiteY70" fmla="*/ 294968 h 329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36903" h="329806">
                  <a:moveTo>
                    <a:pt x="226862" y="51133"/>
                  </a:moveTo>
                  <a:cubicBezTo>
                    <a:pt x="220111" y="45416"/>
                    <a:pt x="210794" y="43042"/>
                    <a:pt x="201297" y="44625"/>
                  </a:cubicBezTo>
                  <a:lnTo>
                    <a:pt x="144798" y="54042"/>
                  </a:lnTo>
                  <a:cubicBezTo>
                    <a:pt x="139393" y="54943"/>
                    <a:pt x="132578" y="55501"/>
                    <a:pt x="125419" y="55721"/>
                  </a:cubicBezTo>
                  <a:lnTo>
                    <a:pt x="125419" y="6968"/>
                  </a:lnTo>
                  <a:cubicBezTo>
                    <a:pt x="125419" y="3119"/>
                    <a:pt x="122301" y="0"/>
                    <a:pt x="118452" y="0"/>
                  </a:cubicBezTo>
                  <a:cubicBezTo>
                    <a:pt x="114603" y="0"/>
                    <a:pt x="111484" y="3119"/>
                    <a:pt x="111484" y="6968"/>
                  </a:cubicBezTo>
                  <a:lnTo>
                    <a:pt x="111484" y="55721"/>
                  </a:lnTo>
                  <a:cubicBezTo>
                    <a:pt x="104326" y="55502"/>
                    <a:pt x="97510" y="54943"/>
                    <a:pt x="92106" y="54043"/>
                  </a:cubicBezTo>
                  <a:lnTo>
                    <a:pt x="35605" y="44624"/>
                  </a:lnTo>
                  <a:cubicBezTo>
                    <a:pt x="26110" y="43043"/>
                    <a:pt x="16791" y="45415"/>
                    <a:pt x="10041" y="51133"/>
                  </a:cubicBezTo>
                  <a:cubicBezTo>
                    <a:pt x="3566" y="56618"/>
                    <a:pt x="0" y="64524"/>
                    <a:pt x="0" y="73394"/>
                  </a:cubicBezTo>
                  <a:lnTo>
                    <a:pt x="0" y="107303"/>
                  </a:lnTo>
                  <a:cubicBezTo>
                    <a:pt x="0" y="111152"/>
                    <a:pt x="3119" y="114271"/>
                    <a:pt x="6968" y="114271"/>
                  </a:cubicBezTo>
                  <a:cubicBezTo>
                    <a:pt x="7771" y="114271"/>
                    <a:pt x="8542" y="114291"/>
                    <a:pt x="9290" y="114326"/>
                  </a:cubicBezTo>
                  <a:lnTo>
                    <a:pt x="9290" y="294968"/>
                  </a:lnTo>
                  <a:cubicBezTo>
                    <a:pt x="9290" y="314178"/>
                    <a:pt x="24919" y="329806"/>
                    <a:pt x="44129" y="329806"/>
                  </a:cubicBezTo>
                  <a:lnTo>
                    <a:pt x="192774" y="329806"/>
                  </a:lnTo>
                  <a:cubicBezTo>
                    <a:pt x="211985" y="329806"/>
                    <a:pt x="227613" y="314178"/>
                    <a:pt x="227613" y="294968"/>
                  </a:cubicBezTo>
                  <a:lnTo>
                    <a:pt x="227613" y="114326"/>
                  </a:lnTo>
                  <a:cubicBezTo>
                    <a:pt x="228362" y="114292"/>
                    <a:pt x="229132" y="114271"/>
                    <a:pt x="229935" y="114271"/>
                  </a:cubicBezTo>
                  <a:cubicBezTo>
                    <a:pt x="233784" y="114271"/>
                    <a:pt x="236903" y="111152"/>
                    <a:pt x="236903" y="107303"/>
                  </a:cubicBezTo>
                  <a:lnTo>
                    <a:pt x="236903" y="73394"/>
                  </a:lnTo>
                  <a:cubicBezTo>
                    <a:pt x="236903" y="64524"/>
                    <a:pt x="233338" y="56618"/>
                    <a:pt x="226862" y="51133"/>
                  </a:cubicBezTo>
                  <a:close/>
                  <a:moveTo>
                    <a:pt x="213677" y="294968"/>
                  </a:moveTo>
                  <a:cubicBezTo>
                    <a:pt x="213677" y="306493"/>
                    <a:pt x="204300" y="315871"/>
                    <a:pt x="192774" y="315871"/>
                  </a:cubicBezTo>
                  <a:lnTo>
                    <a:pt x="44129" y="315871"/>
                  </a:lnTo>
                  <a:cubicBezTo>
                    <a:pt x="32603" y="315871"/>
                    <a:pt x="23226" y="306493"/>
                    <a:pt x="23226" y="294968"/>
                  </a:cubicBezTo>
                  <a:lnTo>
                    <a:pt x="23226" y="117717"/>
                  </a:lnTo>
                  <a:cubicBezTo>
                    <a:pt x="25956" y="119055"/>
                    <a:pt x="28398" y="120675"/>
                    <a:pt x="30973" y="122391"/>
                  </a:cubicBezTo>
                  <a:cubicBezTo>
                    <a:pt x="38327" y="127294"/>
                    <a:pt x="46663" y="132852"/>
                    <a:pt x="62707" y="132852"/>
                  </a:cubicBezTo>
                  <a:cubicBezTo>
                    <a:pt x="78752" y="132852"/>
                    <a:pt x="87088" y="127294"/>
                    <a:pt x="94443" y="122391"/>
                  </a:cubicBezTo>
                  <a:cubicBezTo>
                    <a:pt x="100978" y="118034"/>
                    <a:pt x="106622" y="114271"/>
                    <a:pt x="118448" y="114271"/>
                  </a:cubicBezTo>
                  <a:cubicBezTo>
                    <a:pt x="130278" y="114271"/>
                    <a:pt x="135928" y="118034"/>
                    <a:pt x="142469" y="122390"/>
                  </a:cubicBezTo>
                  <a:cubicBezTo>
                    <a:pt x="146744" y="125236"/>
                    <a:pt x="151589" y="128464"/>
                    <a:pt x="158147" y="130546"/>
                  </a:cubicBezTo>
                  <a:cubicBezTo>
                    <a:pt x="161815" y="131710"/>
                    <a:pt x="165733" y="129682"/>
                    <a:pt x="166897" y="126013"/>
                  </a:cubicBezTo>
                  <a:cubicBezTo>
                    <a:pt x="168061" y="122345"/>
                    <a:pt x="166032" y="118427"/>
                    <a:pt x="162364" y="117263"/>
                  </a:cubicBezTo>
                  <a:cubicBezTo>
                    <a:pt x="157679" y="115776"/>
                    <a:pt x="154210" y="113465"/>
                    <a:pt x="150193" y="110791"/>
                  </a:cubicBezTo>
                  <a:cubicBezTo>
                    <a:pt x="142835" y="105890"/>
                    <a:pt x="134494" y="100335"/>
                    <a:pt x="118448" y="100335"/>
                  </a:cubicBezTo>
                  <a:cubicBezTo>
                    <a:pt x="102403" y="100335"/>
                    <a:pt x="94067" y="105892"/>
                    <a:pt x="86713" y="110796"/>
                  </a:cubicBezTo>
                  <a:cubicBezTo>
                    <a:pt x="80177" y="115153"/>
                    <a:pt x="74533" y="118916"/>
                    <a:pt x="62707" y="118916"/>
                  </a:cubicBezTo>
                  <a:cubicBezTo>
                    <a:pt x="50882" y="118916"/>
                    <a:pt x="45238" y="115153"/>
                    <a:pt x="38703" y="110796"/>
                  </a:cubicBezTo>
                  <a:cubicBezTo>
                    <a:pt x="32495" y="106658"/>
                    <a:pt x="25588" y="102052"/>
                    <a:pt x="13935" y="100717"/>
                  </a:cubicBezTo>
                  <a:lnTo>
                    <a:pt x="13935" y="73394"/>
                  </a:lnTo>
                  <a:cubicBezTo>
                    <a:pt x="13935" y="68689"/>
                    <a:pt x="15751" y="64559"/>
                    <a:pt x="19049" y="61766"/>
                  </a:cubicBezTo>
                  <a:cubicBezTo>
                    <a:pt x="22721" y="58654"/>
                    <a:pt x="27788" y="57450"/>
                    <a:pt x="33313" y="58370"/>
                  </a:cubicBezTo>
                  <a:lnTo>
                    <a:pt x="89814" y="67789"/>
                  </a:lnTo>
                  <a:cubicBezTo>
                    <a:pt x="97654" y="69095"/>
                    <a:pt x="107937" y="69752"/>
                    <a:pt x="118236" y="69761"/>
                  </a:cubicBezTo>
                  <a:cubicBezTo>
                    <a:pt x="118308" y="69763"/>
                    <a:pt x="118378" y="69772"/>
                    <a:pt x="118451" y="69772"/>
                  </a:cubicBezTo>
                  <a:cubicBezTo>
                    <a:pt x="118523" y="69772"/>
                    <a:pt x="118594" y="69763"/>
                    <a:pt x="118665" y="69761"/>
                  </a:cubicBezTo>
                  <a:cubicBezTo>
                    <a:pt x="128965" y="69752"/>
                    <a:pt x="139247" y="69095"/>
                    <a:pt x="147088" y="67789"/>
                  </a:cubicBezTo>
                  <a:lnTo>
                    <a:pt x="203587" y="58371"/>
                  </a:lnTo>
                  <a:cubicBezTo>
                    <a:pt x="209116" y="57446"/>
                    <a:pt x="214182" y="58656"/>
                    <a:pt x="217852" y="61766"/>
                  </a:cubicBezTo>
                  <a:cubicBezTo>
                    <a:pt x="221151" y="64559"/>
                    <a:pt x="222966" y="68688"/>
                    <a:pt x="222966" y="73394"/>
                  </a:cubicBezTo>
                  <a:lnTo>
                    <a:pt x="222966" y="100716"/>
                  </a:lnTo>
                  <a:cubicBezTo>
                    <a:pt x="211311" y="102051"/>
                    <a:pt x="204400" y="106655"/>
                    <a:pt x="198188" y="110792"/>
                  </a:cubicBezTo>
                  <a:cubicBezTo>
                    <a:pt x="194171" y="113466"/>
                    <a:pt x="190702" y="115777"/>
                    <a:pt x="186016" y="117264"/>
                  </a:cubicBezTo>
                  <a:cubicBezTo>
                    <a:pt x="183123" y="118183"/>
                    <a:pt x="181158" y="120870"/>
                    <a:pt x="181158" y="123905"/>
                  </a:cubicBezTo>
                  <a:lnTo>
                    <a:pt x="181158" y="199214"/>
                  </a:lnTo>
                  <a:cubicBezTo>
                    <a:pt x="181158" y="203057"/>
                    <a:pt x="178032" y="206182"/>
                    <a:pt x="174190" y="206182"/>
                  </a:cubicBezTo>
                  <a:cubicBezTo>
                    <a:pt x="170347" y="206182"/>
                    <a:pt x="167222" y="203057"/>
                    <a:pt x="167222" y="199214"/>
                  </a:cubicBezTo>
                  <a:lnTo>
                    <a:pt x="167222" y="151776"/>
                  </a:lnTo>
                  <a:cubicBezTo>
                    <a:pt x="167222" y="147927"/>
                    <a:pt x="164103" y="144808"/>
                    <a:pt x="160254" y="144808"/>
                  </a:cubicBezTo>
                  <a:cubicBezTo>
                    <a:pt x="156405" y="144808"/>
                    <a:pt x="153287" y="147927"/>
                    <a:pt x="153287" y="151776"/>
                  </a:cubicBezTo>
                  <a:lnTo>
                    <a:pt x="153287" y="199214"/>
                  </a:lnTo>
                  <a:cubicBezTo>
                    <a:pt x="153287" y="210740"/>
                    <a:pt x="162664" y="220117"/>
                    <a:pt x="174190" y="220117"/>
                  </a:cubicBezTo>
                  <a:cubicBezTo>
                    <a:pt x="185715" y="220117"/>
                    <a:pt x="195093" y="210740"/>
                    <a:pt x="195093" y="199214"/>
                  </a:cubicBezTo>
                  <a:lnTo>
                    <a:pt x="195093" y="128685"/>
                  </a:lnTo>
                  <a:cubicBezTo>
                    <a:pt x="199312" y="126786"/>
                    <a:pt x="202767" y="124485"/>
                    <a:pt x="205913" y="122391"/>
                  </a:cubicBezTo>
                  <a:cubicBezTo>
                    <a:pt x="208493" y="120672"/>
                    <a:pt x="210940" y="119051"/>
                    <a:pt x="213676" y="117712"/>
                  </a:cubicBezTo>
                  <a:lnTo>
                    <a:pt x="213676" y="294968"/>
                  </a:lnTo>
                  <a:close/>
                </a:path>
              </a:pathLst>
            </a:custGeom>
            <a:grpFill/>
            <a:ln w="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/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="" xmlns:a16="http://schemas.microsoft.com/office/drawing/2014/main" id="{D73FF40C-9A8F-1845-8E09-6A49946BED15}"/>
                </a:ext>
              </a:extLst>
            </p:cNvPr>
            <p:cNvSpPr/>
            <p:nvPr/>
          </p:nvSpPr>
          <p:spPr>
            <a:xfrm>
              <a:off x="3638934" y="1221169"/>
              <a:ext cx="103343" cy="134210"/>
            </a:xfrm>
            <a:custGeom>
              <a:avLst/>
              <a:gdLst>
                <a:gd name="connsiteX0" fmla="*/ 19449 w 103343"/>
                <a:gd name="connsiteY0" fmla="*/ 132683 h 134210"/>
                <a:gd name="connsiteX1" fmla="*/ 29242 w 103343"/>
                <a:gd name="connsiteY1" fmla="*/ 131595 h 134210"/>
                <a:gd name="connsiteX2" fmla="*/ 28153 w 103343"/>
                <a:gd name="connsiteY2" fmla="*/ 121802 h 134210"/>
                <a:gd name="connsiteX3" fmla="*/ 13935 w 103343"/>
                <a:gd name="connsiteY3" fmla="*/ 92327 h 134210"/>
                <a:gd name="connsiteX4" fmla="*/ 51672 w 103343"/>
                <a:gd name="connsiteY4" fmla="*/ 17562 h 134210"/>
                <a:gd name="connsiteX5" fmla="*/ 89408 w 103343"/>
                <a:gd name="connsiteY5" fmla="*/ 92327 h 134210"/>
                <a:gd name="connsiteX6" fmla="*/ 75190 w 103343"/>
                <a:gd name="connsiteY6" fmla="*/ 121802 h 134210"/>
                <a:gd name="connsiteX7" fmla="*/ 74101 w 103343"/>
                <a:gd name="connsiteY7" fmla="*/ 131595 h 134210"/>
                <a:gd name="connsiteX8" fmla="*/ 79547 w 103343"/>
                <a:gd name="connsiteY8" fmla="*/ 134210 h 134210"/>
                <a:gd name="connsiteX9" fmla="*/ 83894 w 103343"/>
                <a:gd name="connsiteY9" fmla="*/ 132683 h 134210"/>
                <a:gd name="connsiteX10" fmla="*/ 103344 w 103343"/>
                <a:gd name="connsiteY10" fmla="*/ 92327 h 134210"/>
                <a:gd name="connsiteX11" fmla="*/ 56862 w 103343"/>
                <a:gd name="connsiteY11" fmla="*/ 2319 h 134210"/>
                <a:gd name="connsiteX12" fmla="*/ 51673 w 103343"/>
                <a:gd name="connsiteY12" fmla="*/ 0 h 134210"/>
                <a:gd name="connsiteX13" fmla="*/ 46482 w 103343"/>
                <a:gd name="connsiteY13" fmla="*/ 2320 h 134210"/>
                <a:gd name="connsiteX14" fmla="*/ 0 w 103343"/>
                <a:gd name="connsiteY14" fmla="*/ 92328 h 134210"/>
                <a:gd name="connsiteX15" fmla="*/ 19449 w 103343"/>
                <a:gd name="connsiteY15" fmla="*/ 132683 h 134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343" h="134210">
                  <a:moveTo>
                    <a:pt x="19449" y="132683"/>
                  </a:moveTo>
                  <a:cubicBezTo>
                    <a:pt x="22453" y="135087"/>
                    <a:pt x="26839" y="134600"/>
                    <a:pt x="29242" y="131595"/>
                  </a:cubicBezTo>
                  <a:cubicBezTo>
                    <a:pt x="31647" y="128590"/>
                    <a:pt x="31159" y="124205"/>
                    <a:pt x="28153" y="121802"/>
                  </a:cubicBezTo>
                  <a:cubicBezTo>
                    <a:pt x="19117" y="114574"/>
                    <a:pt x="13935" y="103831"/>
                    <a:pt x="13935" y="92327"/>
                  </a:cubicBezTo>
                  <a:cubicBezTo>
                    <a:pt x="13935" y="72857"/>
                    <a:pt x="27606" y="45882"/>
                    <a:pt x="51672" y="17562"/>
                  </a:cubicBezTo>
                  <a:cubicBezTo>
                    <a:pt x="75738" y="45881"/>
                    <a:pt x="89408" y="72857"/>
                    <a:pt x="89408" y="92327"/>
                  </a:cubicBezTo>
                  <a:cubicBezTo>
                    <a:pt x="89408" y="103831"/>
                    <a:pt x="84226" y="114573"/>
                    <a:pt x="75190" y="121802"/>
                  </a:cubicBezTo>
                  <a:cubicBezTo>
                    <a:pt x="72186" y="124205"/>
                    <a:pt x="71697" y="128590"/>
                    <a:pt x="74101" y="131595"/>
                  </a:cubicBezTo>
                  <a:cubicBezTo>
                    <a:pt x="75476" y="133316"/>
                    <a:pt x="77503" y="134210"/>
                    <a:pt x="79547" y="134210"/>
                  </a:cubicBezTo>
                  <a:cubicBezTo>
                    <a:pt x="81073" y="134210"/>
                    <a:pt x="82610" y="133711"/>
                    <a:pt x="83894" y="132683"/>
                  </a:cubicBezTo>
                  <a:cubicBezTo>
                    <a:pt x="96255" y="122796"/>
                    <a:pt x="103344" y="108087"/>
                    <a:pt x="103344" y="92327"/>
                  </a:cubicBezTo>
                  <a:cubicBezTo>
                    <a:pt x="103344" y="59173"/>
                    <a:pt x="74221" y="21703"/>
                    <a:pt x="56862" y="2319"/>
                  </a:cubicBezTo>
                  <a:cubicBezTo>
                    <a:pt x="55541" y="844"/>
                    <a:pt x="53654" y="0"/>
                    <a:pt x="51673" y="0"/>
                  </a:cubicBezTo>
                  <a:cubicBezTo>
                    <a:pt x="49691" y="0"/>
                    <a:pt x="47804" y="844"/>
                    <a:pt x="46482" y="2320"/>
                  </a:cubicBezTo>
                  <a:cubicBezTo>
                    <a:pt x="29122" y="21704"/>
                    <a:pt x="0" y="59175"/>
                    <a:pt x="0" y="92328"/>
                  </a:cubicBezTo>
                  <a:cubicBezTo>
                    <a:pt x="0" y="108088"/>
                    <a:pt x="7089" y="122798"/>
                    <a:pt x="19449" y="132683"/>
                  </a:cubicBezTo>
                  <a:close/>
                </a:path>
              </a:pathLst>
            </a:custGeom>
            <a:grpFill/>
            <a:ln w="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/>
            </a:p>
          </p:txBody>
        </p:sp>
      </p:grp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23850" y="4767264"/>
            <a:ext cx="5791202" cy="273844"/>
          </a:xfrm>
        </p:spPr>
        <p:txBody>
          <a:bodyPr/>
          <a:lstStyle/>
          <a:p>
            <a:pPr algn="l"/>
            <a:r>
              <a:rPr lang="ru-RU" dirty="0" smtClean="0"/>
              <a:t>По данным учета Хабаровского краевого фонда обязательного медицинского страхования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934B-3407-044B-9575-485FFA08975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A4CCF6DE-B92F-E143-95A4-6CAF03E1107E}"/>
              </a:ext>
            </a:extLst>
          </p:cNvPr>
          <p:cNvSpPr/>
          <p:nvPr/>
        </p:nvSpPr>
        <p:spPr>
          <a:xfrm>
            <a:off x="348910" y="951036"/>
            <a:ext cx="2875292" cy="3749077"/>
          </a:xfrm>
          <a:prstGeom prst="roundRect">
            <a:avLst>
              <a:gd name="adj" fmla="val 2904"/>
            </a:avLst>
          </a:prstGeom>
          <a:solidFill>
            <a:srgbClr val="4867B1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D74FC9-A265-3244-9766-D21BEDCCD89D}"/>
              </a:ext>
            </a:extLst>
          </p:cNvPr>
          <p:cNvSpPr/>
          <p:nvPr/>
        </p:nvSpPr>
        <p:spPr>
          <a:xfrm>
            <a:off x="227205" y="56551"/>
            <a:ext cx="7449945" cy="605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0" tIns="45709" rIns="91420" bIns="45709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ДИНАМИКА </a:t>
            </a:r>
            <a:r>
              <a:rPr lang="ru-RU" sz="16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НАРУШЕНИЙ 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ПРЕЕМСТВЕННОСТИ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ВЫЯВЛЕННЫХ ПРИ</a:t>
            </a:r>
            <a:r>
              <a:rPr lang="ru-RU" sz="16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ЭКМП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ПО ПОВОДУ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ОКС В МО ОЛС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(2019 </a:t>
            </a: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– 2021 ГГ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.)</a:t>
            </a:r>
            <a:endParaRPr lang="ru-RU" sz="16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9EBF1D3-904C-9F43-AF87-2485D2192D8D}"/>
              </a:ext>
            </a:extLst>
          </p:cNvPr>
          <p:cNvSpPr>
            <a:spLocks noChangeAspect="1"/>
          </p:cNvSpPr>
          <p:nvPr/>
        </p:nvSpPr>
        <p:spPr>
          <a:xfrm>
            <a:off x="8552863" y="4634087"/>
            <a:ext cx="411750" cy="411750"/>
          </a:xfrm>
          <a:prstGeom prst="ellipse">
            <a:avLst/>
          </a:prstGeom>
          <a:gradFill>
            <a:gsLst>
              <a:gs pos="0">
                <a:srgbClr val="3F904B">
                  <a:lumMod val="55000"/>
                </a:srgbClr>
              </a:gs>
              <a:gs pos="100000">
                <a:srgbClr val="3F904B"/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xmlns="" id="{BFECC348-0688-C443-8F30-734D67047D88}"/>
              </a:ext>
            </a:extLst>
          </p:cNvPr>
          <p:cNvCxnSpPr>
            <a:cxnSpLocks/>
          </p:cNvCxnSpPr>
          <p:nvPr/>
        </p:nvCxnSpPr>
        <p:spPr>
          <a:xfrm>
            <a:off x="323850" y="4844376"/>
            <a:ext cx="7892498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F78F8755-E287-7D40-967A-F26AD9FFE559}"/>
              </a:ext>
            </a:extLst>
          </p:cNvPr>
          <p:cNvGrpSpPr/>
          <p:nvPr/>
        </p:nvGrpSpPr>
        <p:grpSpPr>
          <a:xfrm>
            <a:off x="8583947" y="1072472"/>
            <a:ext cx="338554" cy="3422915"/>
            <a:chOff x="8583944" y="1072470"/>
            <a:chExt cx="338554" cy="34229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E89183D-6CCB-D341-AB98-F9B51102D18D}"/>
                </a:ext>
              </a:extLst>
            </p:cNvPr>
            <p:cNvSpPr txBox="1"/>
            <p:nvPr/>
          </p:nvSpPr>
          <p:spPr>
            <a:xfrm rot="16200000">
              <a:off x="7543658" y="2615114"/>
              <a:ext cx="241912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000" b="1" dirty="0" err="1">
                  <a:solidFill>
                    <a:schemeClr val="bg2">
                      <a:lumMod val="75000"/>
                    </a:schemeClr>
                  </a:solidFill>
                </a:rPr>
                <a:t>Пузакова</a:t>
              </a:r>
              <a:r>
                <a:rPr lang="ru-RU" sz="1000" b="1" dirty="0">
                  <a:solidFill>
                    <a:schemeClr val="bg2">
                      <a:lumMod val="75000"/>
                    </a:schemeClr>
                  </a:solidFill>
                </a:rPr>
                <a:t> Елена Викторовна</a:t>
              </a:r>
            </a:p>
            <a:p>
              <a:pPr algn="ctr"/>
              <a:r>
                <a:rPr lang="ru-RU" sz="600" dirty="0">
                  <a:solidFill>
                    <a:schemeClr val="bg2">
                      <a:lumMod val="75000"/>
                    </a:schemeClr>
                  </a:solidFill>
                </a:rPr>
                <a:t>Директор Хабаровского краевого фонда ОМС</a:t>
              </a:r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xmlns="" id="{C054D20C-6B5E-B243-8888-898F4AC46F66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1072470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xmlns="" id="{875503E9-57E7-934F-B707-404D105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3891745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72F354C6-51AD-6C4B-AA95-58F03B219388}"/>
              </a:ext>
            </a:extLst>
          </p:cNvPr>
          <p:cNvSpPr/>
          <p:nvPr/>
        </p:nvSpPr>
        <p:spPr>
          <a:xfrm>
            <a:off x="348909" y="2184475"/>
            <a:ext cx="799681" cy="2111393"/>
          </a:xfrm>
          <a:prstGeom prst="roundRect">
            <a:avLst>
              <a:gd name="adj" fmla="val 8630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D71E31C2-BE2C-D546-992F-4E23196F5AB3}"/>
              </a:ext>
            </a:extLst>
          </p:cNvPr>
          <p:cNvSpPr/>
          <p:nvPr/>
        </p:nvSpPr>
        <p:spPr>
          <a:xfrm>
            <a:off x="945333" y="951036"/>
            <a:ext cx="7426879" cy="3755233"/>
          </a:xfrm>
          <a:prstGeom prst="roundRect">
            <a:avLst>
              <a:gd name="adj" fmla="val 2904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38662" y="1804345"/>
            <a:ext cx="998400" cy="23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СЛУЧАЕВ</a:t>
            </a:r>
            <a:endParaRPr lang="ru-RU" sz="9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039241"/>
              </p:ext>
            </p:extLst>
          </p:nvPr>
        </p:nvGraphicFramePr>
        <p:xfrm>
          <a:off x="1148591" y="1574830"/>
          <a:ext cx="6850440" cy="19201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1814"/>
                <a:gridCol w="1430124"/>
                <a:gridCol w="1514251"/>
                <a:gridCol w="1514251"/>
              </a:tblGrid>
              <a:tr h="981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Наименование</a:t>
                      </a: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медицинской организации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2019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</a:t>
                      </a:r>
                      <a:r>
                        <a:rPr lang="ru-RU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кв. 2021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</a:tr>
              <a:tr h="619660">
                <a:tc>
                  <a:txBody>
                    <a:bodyPr/>
                    <a:lstStyle/>
                    <a:p>
                      <a:pPr marL="0" marR="0" indent="0" algn="l" defTabSz="68564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ЧУЗ "КБ "РЖД-Медицина«</a:t>
                      </a:r>
                    </a:p>
                    <a:p>
                      <a:pPr marL="0" marR="0" indent="0" algn="l" defTabSz="68564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г. Комсомольск</a:t>
                      </a: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192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Охотская ЦРБ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3B39F3B0-709C-0E4D-BB16-E769E4A2A2D5}"/>
              </a:ext>
            </a:extLst>
          </p:cNvPr>
          <p:cNvGrpSpPr/>
          <p:nvPr/>
        </p:nvGrpSpPr>
        <p:grpSpPr>
          <a:xfrm>
            <a:off x="7290961" y="-713011"/>
            <a:ext cx="4598536" cy="5984958"/>
            <a:chOff x="7503063" y="-675727"/>
            <a:chExt cx="4392304" cy="5984958"/>
          </a:xfrm>
        </p:grpSpPr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xmlns="" id="{11E72A56-631B-FD4B-8B06-CFC7CDA0A5A2}"/>
                </a:ext>
              </a:extLst>
            </p:cNvPr>
            <p:cNvSpPr>
              <a:spLocks noChangeAspect="1"/>
            </p:cNvSpPr>
            <p:nvPr/>
          </p:nvSpPr>
          <p:spPr>
            <a:xfrm rot="2398938">
              <a:off x="7776463" y="1661681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6289E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8" name="Полилиния 57">
              <a:extLst>
                <a:ext uri="{FF2B5EF4-FFF2-40B4-BE49-F238E27FC236}">
                  <a16:creationId xmlns:a16="http://schemas.microsoft.com/office/drawing/2014/main" xmlns="" id="{F9430DC9-AFBA-3248-ADE4-D05CF33CD69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7503063" y="824025"/>
              <a:ext cx="3508485" cy="3508485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9" name="Полилиния 58">
              <a:extLst>
                <a:ext uri="{FF2B5EF4-FFF2-40B4-BE49-F238E27FC236}">
                  <a16:creationId xmlns:a16="http://schemas.microsoft.com/office/drawing/2014/main" xmlns="" id="{5B172340-9E72-A44F-8B8F-B4090CA7FFFC}"/>
                </a:ext>
              </a:extLst>
            </p:cNvPr>
            <p:cNvSpPr>
              <a:spLocks noChangeAspect="1"/>
            </p:cNvSpPr>
            <p:nvPr/>
          </p:nvSpPr>
          <p:spPr>
            <a:xfrm rot="3211343">
              <a:off x="8247817" y="-675727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82593098-2210-4F41-AEE0-AA5C02B02283}"/>
              </a:ext>
            </a:extLst>
          </p:cNvPr>
          <p:cNvGrpSpPr>
            <a:grpSpLocks noChangeAspect="1"/>
          </p:cNvGrpSpPr>
          <p:nvPr/>
        </p:nvGrpSpPr>
        <p:grpSpPr>
          <a:xfrm>
            <a:off x="8186401" y="268289"/>
            <a:ext cx="778213" cy="438277"/>
            <a:chOff x="526938" y="499263"/>
            <a:chExt cx="2789695" cy="1571112"/>
          </a:xfrm>
          <a:effectLst/>
        </p:grpSpPr>
        <p:sp>
          <p:nvSpPr>
            <p:cNvPr id="30" name="Скругленный прямоугольник 29">
              <a:extLst>
                <a:ext uri="{FF2B5EF4-FFF2-40B4-BE49-F238E27FC236}">
                  <a16:creationId xmlns:a16="http://schemas.microsoft.com/office/drawing/2014/main" xmlns="" id="{3349F299-C9D8-534F-A51B-E7B40C2A97FB}"/>
                </a:ext>
              </a:extLst>
            </p:cNvPr>
            <p:cNvSpPr/>
            <p:nvPr/>
          </p:nvSpPr>
          <p:spPr>
            <a:xfrm>
              <a:off x="526938" y="499263"/>
              <a:ext cx="2789695" cy="1571112"/>
            </a:xfrm>
            <a:prstGeom prst="roundRect">
              <a:avLst>
                <a:gd name="adj" fmla="val 40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xmlns="" id="{4B0D5C2D-5627-534E-81DA-02F452356B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38" y="499263"/>
              <a:ext cx="2789695" cy="1571112"/>
            </a:xfrm>
            <a:prstGeom prst="roundRect">
              <a:avLst>
                <a:gd name="adj" fmla="val 4459"/>
              </a:avLst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CBC9C8D9-ECEA-0B45-8093-E9D3E590C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7790" y="1209193"/>
            <a:ext cx="522000" cy="522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DEE71B7-6838-1B4F-9CBC-CE5133E96011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380138" y="2841203"/>
            <a:ext cx="522000" cy="522000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48910" y="4767264"/>
            <a:ext cx="5766142" cy="273844"/>
          </a:xfrm>
        </p:spPr>
        <p:txBody>
          <a:bodyPr/>
          <a:lstStyle/>
          <a:p>
            <a:pPr algn="l"/>
            <a:r>
              <a:rPr lang="ru-RU" dirty="0" smtClean="0"/>
              <a:t>По данным учета Хабаровского краевого фонда обязательного медицинского страхования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934B-3407-044B-9575-485FFA08975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74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3B39F3B0-709C-0E4D-BB16-E769E4A2A2D5}"/>
              </a:ext>
            </a:extLst>
          </p:cNvPr>
          <p:cNvGrpSpPr/>
          <p:nvPr/>
        </p:nvGrpSpPr>
        <p:grpSpPr>
          <a:xfrm>
            <a:off x="7327684" y="-675727"/>
            <a:ext cx="4567683" cy="5984958"/>
            <a:chOff x="7327684" y="-675727"/>
            <a:chExt cx="4567683" cy="5984958"/>
          </a:xfrm>
        </p:grpSpPr>
        <p:sp>
          <p:nvSpPr>
            <p:cNvPr id="83" name="Полилиния 82">
              <a:extLst>
                <a:ext uri="{FF2B5EF4-FFF2-40B4-BE49-F238E27FC236}">
                  <a16:creationId xmlns="" xmlns:a16="http://schemas.microsoft.com/office/drawing/2014/main" id="{11E72A56-631B-FD4B-8B06-CFC7CDA0A5A2}"/>
                </a:ext>
              </a:extLst>
            </p:cNvPr>
            <p:cNvSpPr>
              <a:spLocks noChangeAspect="1"/>
            </p:cNvSpPr>
            <p:nvPr/>
          </p:nvSpPr>
          <p:spPr>
            <a:xfrm rot="2398938">
              <a:off x="7776463" y="1661681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6289E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2" name="Полилиния 81">
              <a:extLst>
                <a:ext uri="{FF2B5EF4-FFF2-40B4-BE49-F238E27FC236}">
                  <a16:creationId xmlns="" xmlns:a16="http://schemas.microsoft.com/office/drawing/2014/main" id="{F9430DC9-AFBA-3248-ADE4-D05CF33CD69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7327684" y="747975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4" name="Полилиния 83">
              <a:extLst>
                <a:ext uri="{FF2B5EF4-FFF2-40B4-BE49-F238E27FC236}">
                  <a16:creationId xmlns="" xmlns:a16="http://schemas.microsoft.com/office/drawing/2014/main" id="{5B172340-9E72-A44F-8B8F-B4090CA7FFFC}"/>
                </a:ext>
              </a:extLst>
            </p:cNvPr>
            <p:cNvSpPr>
              <a:spLocks noChangeAspect="1"/>
            </p:cNvSpPr>
            <p:nvPr/>
          </p:nvSpPr>
          <p:spPr>
            <a:xfrm rot="3211343">
              <a:off x="8247817" y="-675727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90A577A-B1B0-5D40-ACCD-521A36DCBFF6}"/>
              </a:ext>
            </a:extLst>
          </p:cNvPr>
          <p:cNvSpPr/>
          <p:nvPr/>
        </p:nvSpPr>
        <p:spPr>
          <a:xfrm>
            <a:off x="395588" y="2183075"/>
            <a:ext cx="4779284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БЛАГОДАРЮ </a:t>
            </a:r>
          </a:p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ЗА ВНИМАНИЕ</a:t>
            </a:r>
            <a:endParaRPr lang="ru-RU" sz="2800" b="1" dirty="0">
              <a:solidFill>
                <a:srgbClr val="3F904B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5A4222E-1937-FA43-B216-90DBDAA40DFA}"/>
              </a:ext>
            </a:extLst>
          </p:cNvPr>
          <p:cNvSpPr txBox="1"/>
          <p:nvPr/>
        </p:nvSpPr>
        <p:spPr>
          <a:xfrm>
            <a:off x="6912276" y="4644743"/>
            <a:ext cx="19563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г. Хабаровск, </a:t>
            </a:r>
            <a:r>
              <a:rPr lang="ru-RU" sz="800" dirty="0" smtClean="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июнь 2021 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г.</a:t>
            </a:r>
          </a:p>
        </p:txBody>
      </p:sp>
      <p:sp>
        <p:nvSpPr>
          <p:cNvPr id="42" name="Шестиугольник 41">
            <a:extLst>
              <a:ext uri="{FF2B5EF4-FFF2-40B4-BE49-F238E27FC236}">
                <a16:creationId xmlns="" xmlns:a16="http://schemas.microsoft.com/office/drawing/2014/main" id="{14BA0CDB-783F-744D-A759-90D2DC8089F7}"/>
              </a:ext>
            </a:extLst>
          </p:cNvPr>
          <p:cNvSpPr>
            <a:spLocks noChangeAspect="1"/>
          </p:cNvSpPr>
          <p:nvPr/>
        </p:nvSpPr>
        <p:spPr>
          <a:xfrm rot="5400000">
            <a:off x="6300610" y="-112566"/>
            <a:ext cx="435043" cy="369589"/>
          </a:xfrm>
          <a:prstGeom prst="hexagon">
            <a:avLst/>
          </a:prstGeom>
          <a:noFill/>
          <a:ln w="889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Шестиугольник 45">
            <a:extLst>
              <a:ext uri="{FF2B5EF4-FFF2-40B4-BE49-F238E27FC236}">
                <a16:creationId xmlns="" xmlns:a16="http://schemas.microsoft.com/office/drawing/2014/main" id="{262B2BA7-2506-B34F-B405-5EBE48883293}"/>
              </a:ext>
            </a:extLst>
          </p:cNvPr>
          <p:cNvSpPr>
            <a:spLocks noChangeAspect="1"/>
          </p:cNvSpPr>
          <p:nvPr/>
        </p:nvSpPr>
        <p:spPr>
          <a:xfrm rot="5400000">
            <a:off x="6029664" y="1332588"/>
            <a:ext cx="261610" cy="222250"/>
          </a:xfrm>
          <a:prstGeom prst="hexagon">
            <a:avLst/>
          </a:prstGeom>
          <a:solidFill>
            <a:schemeClr val="bg1">
              <a:alpha val="10000"/>
            </a:schemeClr>
          </a:solidFill>
          <a:ln w="88900"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Шестиугольник 73">
            <a:extLst>
              <a:ext uri="{FF2B5EF4-FFF2-40B4-BE49-F238E27FC236}">
                <a16:creationId xmlns="" xmlns:a16="http://schemas.microsoft.com/office/drawing/2014/main" id="{61768E15-4C64-7F4F-A70E-E292BCBECC8F}"/>
              </a:ext>
            </a:extLst>
          </p:cNvPr>
          <p:cNvSpPr>
            <a:spLocks noChangeAspect="1"/>
          </p:cNvSpPr>
          <p:nvPr/>
        </p:nvSpPr>
        <p:spPr>
          <a:xfrm rot="5400000">
            <a:off x="5160074" y="2647946"/>
            <a:ext cx="435043" cy="369589"/>
          </a:xfrm>
          <a:prstGeom prst="hexagon">
            <a:avLst/>
          </a:prstGeom>
          <a:noFill/>
          <a:ln w="889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C73F7A6-EB2E-974D-A2E2-190949F7E896}"/>
              </a:ext>
            </a:extLst>
          </p:cNvPr>
          <p:cNvGrpSpPr>
            <a:grpSpLocks noChangeAspect="1"/>
          </p:cNvGrpSpPr>
          <p:nvPr/>
        </p:nvGrpSpPr>
        <p:grpSpPr>
          <a:xfrm>
            <a:off x="5816562" y="344818"/>
            <a:ext cx="2701062" cy="4320053"/>
            <a:chOff x="5816561" y="344818"/>
            <a:chExt cx="3166349" cy="5064228"/>
          </a:xfrm>
        </p:grpSpPr>
        <p:grpSp>
          <p:nvGrpSpPr>
            <p:cNvPr id="12" name="Группа 11">
              <a:extLst>
                <a:ext uri="{FF2B5EF4-FFF2-40B4-BE49-F238E27FC236}">
                  <a16:creationId xmlns="" xmlns:a16="http://schemas.microsoft.com/office/drawing/2014/main" id="{1FB83B54-A7D8-F541-BEB1-FBED5EEFCE0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16561" y="344818"/>
              <a:ext cx="3166349" cy="5064228"/>
              <a:chOff x="5765708" y="393556"/>
              <a:chExt cx="2719037" cy="4348802"/>
            </a:xfrm>
            <a:solidFill>
              <a:srgbClr val="3F904B"/>
            </a:solidFill>
          </p:grpSpPr>
          <p:grpSp>
            <p:nvGrpSpPr>
              <p:cNvPr id="48" name="Группа 47">
                <a:extLst>
                  <a:ext uri="{FF2B5EF4-FFF2-40B4-BE49-F238E27FC236}">
                    <a16:creationId xmlns="" xmlns:a16="http://schemas.microsoft.com/office/drawing/2014/main" id="{BB10279D-0E46-3249-98CF-886AB19BEF7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088738" y="393556"/>
                <a:ext cx="2084063" cy="4348802"/>
                <a:chOff x="5600124" y="644527"/>
                <a:chExt cx="1804218" cy="3764852"/>
              </a:xfrm>
              <a:grpFill/>
            </p:grpSpPr>
            <p:grpSp>
              <p:nvGrpSpPr>
                <p:cNvPr id="49" name="Группа 48">
                  <a:extLst>
                    <a:ext uri="{FF2B5EF4-FFF2-40B4-BE49-F238E27FC236}">
                      <a16:creationId xmlns="" xmlns:a16="http://schemas.microsoft.com/office/drawing/2014/main" id="{659C861A-8315-3E43-A22C-71933A6C79D5}"/>
                    </a:ext>
                  </a:extLst>
                </p:cNvPr>
                <p:cNvGrpSpPr/>
                <p:nvPr/>
              </p:nvGrpSpPr>
              <p:grpSpPr>
                <a:xfrm>
                  <a:off x="6253636" y="644527"/>
                  <a:ext cx="1150706" cy="2673064"/>
                  <a:chOff x="6253636" y="644527"/>
                  <a:chExt cx="1150706" cy="2673064"/>
                </a:xfrm>
                <a:grpFill/>
              </p:grpSpPr>
              <p:sp>
                <p:nvSpPr>
                  <p:cNvPr id="63" name="Овал 62">
                    <a:extLst>
                      <a:ext uri="{FF2B5EF4-FFF2-40B4-BE49-F238E27FC236}">
                        <a16:creationId xmlns="" xmlns:a16="http://schemas.microsoft.com/office/drawing/2014/main" id="{2DD51B3A-C80B-E748-877B-76B36AD598D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366137" y="644527"/>
                    <a:ext cx="576530" cy="57653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F904B"/>
                      </a:gs>
                      <a:gs pos="100000">
                        <a:srgbClr val="3F904B">
                          <a:lumMod val="55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4" name="Овал 63">
                    <a:extLst>
                      <a:ext uri="{FF2B5EF4-FFF2-40B4-BE49-F238E27FC236}">
                        <a16:creationId xmlns="" xmlns:a16="http://schemas.microsoft.com/office/drawing/2014/main" id="{904C49B6-C3C4-AA4B-9F38-9967C536BBE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790834" y="1221057"/>
                    <a:ext cx="480823" cy="48082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F904B"/>
                      </a:gs>
                      <a:gs pos="100000">
                        <a:srgbClr val="3F904B">
                          <a:lumMod val="55000"/>
                        </a:srgb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5" name="Овал 64">
                    <a:extLst>
                      <a:ext uri="{FF2B5EF4-FFF2-40B4-BE49-F238E27FC236}">
                        <a16:creationId xmlns="" xmlns:a16="http://schemas.microsoft.com/office/drawing/2014/main" id="{55ED6214-2A8C-9C42-8F54-5E5788F1874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031246" y="1736315"/>
                    <a:ext cx="373096" cy="37309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F904B"/>
                      </a:gs>
                      <a:gs pos="100000">
                        <a:srgbClr val="3F904B">
                          <a:lumMod val="55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6" name="Овал 65">
                    <a:extLst>
                      <a:ext uri="{FF2B5EF4-FFF2-40B4-BE49-F238E27FC236}">
                        <a16:creationId xmlns="" xmlns:a16="http://schemas.microsoft.com/office/drawing/2014/main" id="{AEA17756-DA3A-E843-AE3D-9C40DDE433D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031245" y="2278410"/>
                    <a:ext cx="317822" cy="31782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F904B"/>
                      </a:gs>
                      <a:gs pos="100000">
                        <a:srgbClr val="3F904B">
                          <a:lumMod val="55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7" name="Овал 66">
                    <a:extLst>
                      <a:ext uri="{FF2B5EF4-FFF2-40B4-BE49-F238E27FC236}">
                        <a16:creationId xmlns="" xmlns:a16="http://schemas.microsoft.com/office/drawing/2014/main" id="{6B3DBC00-117F-D04B-A570-8A5E4B3F588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851604" y="2736203"/>
                    <a:ext cx="254391" cy="254391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F904B"/>
                      </a:gs>
                      <a:gs pos="100000">
                        <a:srgbClr val="3F904B">
                          <a:lumMod val="55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8" name="Овал 67">
                    <a:extLst>
                      <a:ext uri="{FF2B5EF4-FFF2-40B4-BE49-F238E27FC236}">
                        <a16:creationId xmlns="" xmlns:a16="http://schemas.microsoft.com/office/drawing/2014/main" id="{73271460-5B49-084A-A969-F3392C87B06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557675" y="3024346"/>
                    <a:ext cx="203129" cy="203129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F904B"/>
                      </a:gs>
                      <a:gs pos="100000">
                        <a:srgbClr val="3F904B">
                          <a:lumMod val="55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9" name="Овал 68">
                    <a:extLst>
                      <a:ext uri="{FF2B5EF4-FFF2-40B4-BE49-F238E27FC236}">
                        <a16:creationId xmlns="" xmlns:a16="http://schemas.microsoft.com/office/drawing/2014/main" id="{FF17EAA3-72F2-B04B-9A29-3CED2D26FB3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253636" y="3176062"/>
                    <a:ext cx="141529" cy="141529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F904B"/>
                      </a:gs>
                      <a:gs pos="100000">
                        <a:srgbClr val="3F904B">
                          <a:lumMod val="55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0" name="Группа 49">
                  <a:extLst>
                    <a:ext uri="{FF2B5EF4-FFF2-40B4-BE49-F238E27FC236}">
                      <a16:creationId xmlns="" xmlns:a16="http://schemas.microsoft.com/office/drawing/2014/main" id="{1FE7FE69-6CF9-5F43-809C-F3D39AB1E630}"/>
                    </a:ext>
                  </a:extLst>
                </p:cNvPr>
                <p:cNvGrpSpPr/>
                <p:nvPr/>
              </p:nvGrpSpPr>
              <p:grpSpPr>
                <a:xfrm rot="10800000">
                  <a:off x="5600124" y="1736315"/>
                  <a:ext cx="1150706" cy="2673064"/>
                  <a:chOff x="6253636" y="644527"/>
                  <a:chExt cx="1150706" cy="2673064"/>
                </a:xfrm>
                <a:grpFill/>
              </p:grpSpPr>
              <p:sp>
                <p:nvSpPr>
                  <p:cNvPr id="56" name="Овал 55">
                    <a:extLst>
                      <a:ext uri="{FF2B5EF4-FFF2-40B4-BE49-F238E27FC236}">
                        <a16:creationId xmlns="" xmlns:a16="http://schemas.microsoft.com/office/drawing/2014/main" id="{C279A128-49FF-6E4F-8546-9F2BC0E712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366137" y="644527"/>
                    <a:ext cx="576530" cy="57653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6289EC"/>
                      </a:gs>
                      <a:gs pos="100000">
                        <a:srgbClr val="4867B1">
                          <a:lumMod val="55000"/>
                        </a:srgb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7" name="Овал 56">
                    <a:extLst>
                      <a:ext uri="{FF2B5EF4-FFF2-40B4-BE49-F238E27FC236}">
                        <a16:creationId xmlns="" xmlns:a16="http://schemas.microsoft.com/office/drawing/2014/main" id="{2FFED93C-4B66-C643-88CA-FF18862434C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790834" y="1221057"/>
                    <a:ext cx="480823" cy="48082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6289EC"/>
                      </a:gs>
                      <a:gs pos="100000">
                        <a:srgbClr val="4867B1">
                          <a:lumMod val="55000"/>
                        </a:srgb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8" name="Овал 57">
                    <a:extLst>
                      <a:ext uri="{FF2B5EF4-FFF2-40B4-BE49-F238E27FC236}">
                        <a16:creationId xmlns="" xmlns:a16="http://schemas.microsoft.com/office/drawing/2014/main" id="{3F55F2F4-FC72-8946-BB74-5066E87BF57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031246" y="1736315"/>
                    <a:ext cx="373096" cy="37309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6289EC"/>
                      </a:gs>
                      <a:gs pos="100000">
                        <a:srgbClr val="4867B1">
                          <a:lumMod val="55000"/>
                        </a:srgb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9" name="Овал 58">
                    <a:extLst>
                      <a:ext uri="{FF2B5EF4-FFF2-40B4-BE49-F238E27FC236}">
                        <a16:creationId xmlns="" xmlns:a16="http://schemas.microsoft.com/office/drawing/2014/main" id="{D0F660A0-149E-A74B-AD47-74B358C5FFF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031245" y="2278410"/>
                    <a:ext cx="317822" cy="31782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6289EC"/>
                      </a:gs>
                      <a:gs pos="100000">
                        <a:srgbClr val="4867B1">
                          <a:lumMod val="55000"/>
                        </a:srgb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0" name="Овал 59">
                    <a:extLst>
                      <a:ext uri="{FF2B5EF4-FFF2-40B4-BE49-F238E27FC236}">
                        <a16:creationId xmlns="" xmlns:a16="http://schemas.microsoft.com/office/drawing/2014/main" id="{B901DA14-1FB0-ED42-AC51-3DCCCDE3F24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851604" y="2736203"/>
                    <a:ext cx="254391" cy="25439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6289EC"/>
                      </a:gs>
                      <a:gs pos="100000">
                        <a:srgbClr val="4867B1">
                          <a:lumMod val="55000"/>
                        </a:srgb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1" name="Овал 60">
                    <a:extLst>
                      <a:ext uri="{FF2B5EF4-FFF2-40B4-BE49-F238E27FC236}">
                        <a16:creationId xmlns="" xmlns:a16="http://schemas.microsoft.com/office/drawing/2014/main" id="{648DB05C-3A41-0C4F-A298-9200B23A7E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557675" y="3024346"/>
                    <a:ext cx="203129" cy="20312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6289EC"/>
                      </a:gs>
                      <a:gs pos="100000">
                        <a:srgbClr val="4867B1">
                          <a:lumMod val="55000"/>
                        </a:srgb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2" name="Овал 61">
                    <a:extLst>
                      <a:ext uri="{FF2B5EF4-FFF2-40B4-BE49-F238E27FC236}">
                        <a16:creationId xmlns="" xmlns:a16="http://schemas.microsoft.com/office/drawing/2014/main" id="{9361CB48-364F-2540-87E3-CA1097FCB63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253636" y="3176062"/>
                    <a:ext cx="141529" cy="14152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6289EC"/>
                      </a:gs>
                      <a:gs pos="100000">
                        <a:srgbClr val="4867B1">
                          <a:lumMod val="55000"/>
                        </a:srgb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51" name="Скругленный прямоугольник 50">
                  <a:extLst>
                    <a:ext uri="{FF2B5EF4-FFF2-40B4-BE49-F238E27FC236}">
                      <a16:creationId xmlns="" xmlns:a16="http://schemas.microsoft.com/office/drawing/2014/main" id="{DCBCD1B2-1E0A-AB47-A367-EA294DB65A7F}"/>
                    </a:ext>
                  </a:extLst>
                </p:cNvPr>
                <p:cNvSpPr/>
                <p:nvPr/>
              </p:nvSpPr>
              <p:spPr>
                <a:xfrm rot="797150">
                  <a:off x="6786078" y="1849488"/>
                  <a:ext cx="198887" cy="2328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" name="Скругленный прямоугольник 51">
                  <a:extLst>
                    <a:ext uri="{FF2B5EF4-FFF2-40B4-BE49-F238E27FC236}">
                      <a16:creationId xmlns="" xmlns:a16="http://schemas.microsoft.com/office/drawing/2014/main" id="{11E801EB-7F97-D647-9B6E-B623D2727F1F}"/>
                    </a:ext>
                  </a:extLst>
                </p:cNvPr>
                <p:cNvSpPr/>
                <p:nvPr/>
              </p:nvSpPr>
              <p:spPr>
                <a:xfrm rot="1845093">
                  <a:off x="6418048" y="2165677"/>
                  <a:ext cx="616382" cy="3116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867B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" name="Скругленный прямоугольник 52">
                  <a:extLst>
                    <a:ext uri="{FF2B5EF4-FFF2-40B4-BE49-F238E27FC236}">
                      <a16:creationId xmlns="" xmlns:a16="http://schemas.microsoft.com/office/drawing/2014/main" id="{4A8D17EE-F73E-044D-A574-004179ABE0A5}"/>
                    </a:ext>
                  </a:extLst>
                </p:cNvPr>
                <p:cNvSpPr/>
                <p:nvPr/>
              </p:nvSpPr>
              <p:spPr>
                <a:xfrm rot="2003030">
                  <a:off x="6117507" y="2513152"/>
                  <a:ext cx="709878" cy="3116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F904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" name="Скругленный прямоугольник 53">
                  <a:extLst>
                    <a:ext uri="{FF2B5EF4-FFF2-40B4-BE49-F238E27FC236}">
                      <a16:creationId xmlns="" xmlns:a16="http://schemas.microsoft.com/office/drawing/2014/main" id="{D8353652-2908-D14F-ABBC-AD47D1F33D4A}"/>
                    </a:ext>
                  </a:extLst>
                </p:cNvPr>
                <p:cNvSpPr/>
                <p:nvPr/>
              </p:nvSpPr>
              <p:spPr>
                <a:xfrm rot="1845093">
                  <a:off x="5997881" y="2868940"/>
                  <a:ext cx="545228" cy="3116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867B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Скругленный прямоугольник 54">
                  <a:extLst>
                    <a:ext uri="{FF2B5EF4-FFF2-40B4-BE49-F238E27FC236}">
                      <a16:creationId xmlns="" xmlns:a16="http://schemas.microsoft.com/office/drawing/2014/main" id="{AFEF9E5F-3F65-FC4E-AFD6-23A8AE2BB3EA}"/>
                    </a:ext>
                  </a:extLst>
                </p:cNvPr>
                <p:cNvSpPr/>
                <p:nvPr/>
              </p:nvSpPr>
              <p:spPr>
                <a:xfrm rot="1016482">
                  <a:off x="6026770" y="3153323"/>
                  <a:ext cx="187966" cy="3116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" name="Группа 2">
                <a:extLst>
                  <a:ext uri="{FF2B5EF4-FFF2-40B4-BE49-F238E27FC236}">
                    <a16:creationId xmlns="" xmlns:a16="http://schemas.microsoft.com/office/drawing/2014/main" id="{C4F6948A-B603-ED49-9B67-7A1283A22036}"/>
                  </a:ext>
                </a:extLst>
              </p:cNvPr>
              <p:cNvGrpSpPr/>
              <p:nvPr/>
            </p:nvGrpSpPr>
            <p:grpSpPr>
              <a:xfrm>
                <a:off x="5765708" y="3452869"/>
                <a:ext cx="347748" cy="150670"/>
                <a:chOff x="5765708" y="3452869"/>
                <a:chExt cx="347748" cy="150670"/>
              </a:xfrm>
              <a:grpFill/>
            </p:grpSpPr>
            <p:sp>
              <p:nvSpPr>
                <p:cNvPr id="76" name="Овал 75">
                  <a:extLst>
                    <a:ext uri="{FF2B5EF4-FFF2-40B4-BE49-F238E27FC236}">
                      <a16:creationId xmlns="" xmlns:a16="http://schemas.microsoft.com/office/drawing/2014/main" id="{C372ED68-156F-D74F-91FB-E9E37C61E46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04032" y="3494115"/>
                  <a:ext cx="109424" cy="109424"/>
                </a:xfrm>
                <a:prstGeom prst="ellipse">
                  <a:avLst/>
                </a:prstGeom>
                <a:gradFill>
                  <a:gsLst>
                    <a:gs pos="0">
                      <a:srgbClr val="3F904B"/>
                    </a:gs>
                    <a:gs pos="100000">
                      <a:srgbClr val="3F904B">
                        <a:lumMod val="55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" name="Овал 76">
                  <a:extLst>
                    <a:ext uri="{FF2B5EF4-FFF2-40B4-BE49-F238E27FC236}">
                      <a16:creationId xmlns="" xmlns:a16="http://schemas.microsoft.com/office/drawing/2014/main" id="{FF29FC20-6C89-0544-B252-70E8B5454FB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65708" y="3452869"/>
                  <a:ext cx="82492" cy="82492"/>
                </a:xfrm>
                <a:prstGeom prst="ellipse">
                  <a:avLst/>
                </a:prstGeom>
                <a:gradFill>
                  <a:gsLst>
                    <a:gs pos="0">
                      <a:srgbClr val="3F904B"/>
                    </a:gs>
                    <a:gs pos="100000">
                      <a:srgbClr val="3F904B">
                        <a:lumMod val="55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8" name="Группа 77">
                <a:extLst>
                  <a:ext uri="{FF2B5EF4-FFF2-40B4-BE49-F238E27FC236}">
                    <a16:creationId xmlns="" xmlns:a16="http://schemas.microsoft.com/office/drawing/2014/main" id="{59644C50-21C9-8E4A-ADA0-65B30E12F9C1}"/>
                  </a:ext>
                </a:extLst>
              </p:cNvPr>
              <p:cNvGrpSpPr/>
              <p:nvPr/>
            </p:nvGrpSpPr>
            <p:grpSpPr>
              <a:xfrm rot="9860250">
                <a:off x="8127942" y="1492322"/>
                <a:ext cx="356803" cy="221904"/>
                <a:chOff x="5756653" y="3381635"/>
                <a:chExt cx="356803" cy="221904"/>
              </a:xfrm>
              <a:grpFill/>
            </p:grpSpPr>
            <p:sp>
              <p:nvSpPr>
                <p:cNvPr id="79" name="Овал 78">
                  <a:extLst>
                    <a:ext uri="{FF2B5EF4-FFF2-40B4-BE49-F238E27FC236}">
                      <a16:creationId xmlns="" xmlns:a16="http://schemas.microsoft.com/office/drawing/2014/main" id="{26635452-AE0D-4B48-AD99-EFAE193A0FA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04032" y="3494115"/>
                  <a:ext cx="109424" cy="10942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6289EC"/>
                    </a:gs>
                    <a:gs pos="100000">
                      <a:srgbClr val="4867B1">
                        <a:lumMod val="5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" name="Овал 79">
                  <a:extLst>
                    <a:ext uri="{FF2B5EF4-FFF2-40B4-BE49-F238E27FC236}">
                      <a16:creationId xmlns="" xmlns:a16="http://schemas.microsoft.com/office/drawing/2014/main" id="{094E8252-C2FD-AB43-B723-EB462B6A6F5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56653" y="3381635"/>
                  <a:ext cx="82492" cy="8249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6289EC"/>
                    </a:gs>
                    <a:gs pos="100000">
                      <a:srgbClr val="4867B1">
                        <a:lumMod val="5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2" name="Крест 1">
              <a:extLst>
                <a:ext uri="{FF2B5EF4-FFF2-40B4-BE49-F238E27FC236}">
                  <a16:creationId xmlns="" xmlns:a16="http://schemas.microsoft.com/office/drawing/2014/main" id="{0FC16CB7-6233-B742-8210-B879647EA754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7390997" y="514733"/>
              <a:ext cx="439762" cy="439762"/>
            </a:xfrm>
            <a:prstGeom prst="plus">
              <a:avLst>
                <a:gd name="adj" fmla="val 36873"/>
              </a:avLst>
            </a:prstGeom>
            <a:solidFill>
              <a:schemeClr val="bg1"/>
            </a:solidFill>
            <a:ln w="508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1" name="Picture 2">
            <a:extLst>
              <a:ext uri="{FF2B5EF4-FFF2-40B4-BE49-F238E27FC236}">
                <a16:creationId xmlns="" xmlns:a16="http://schemas.microsoft.com/office/drawing/2014/main" id="{BF14FBE3-B9A2-AE4A-8E7E-754CDD78C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67" y="278410"/>
            <a:ext cx="2179672" cy="1227557"/>
          </a:xfrm>
          <a:prstGeom prst="roundRect">
            <a:avLst>
              <a:gd name="adj" fmla="val 5417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45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D74FC9-A265-3244-9766-D21BEDCCD89D}"/>
              </a:ext>
            </a:extLst>
          </p:cNvPr>
          <p:cNvSpPr/>
          <p:nvPr/>
        </p:nvSpPr>
        <p:spPr>
          <a:xfrm>
            <a:off x="84742" y="195364"/>
            <a:ext cx="8035130" cy="851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0" tIns="45709" rIns="91420" bIns="45709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СТРУКТУРА ГОСПИТАЛИЗАЦИИ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ПАЦИЕНТОВ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С ОКС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В МО КРАЯ</a:t>
            </a:r>
            <a:endParaRPr lang="en-US" sz="1600" dirty="0" smtClean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(2019 - 2021 ГГ.)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endParaRPr lang="ru-RU" sz="1600" dirty="0" smtClean="0">
              <a:solidFill>
                <a:srgbClr val="FF0000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9EBF1D3-904C-9F43-AF87-2485D2192D8D}"/>
              </a:ext>
            </a:extLst>
          </p:cNvPr>
          <p:cNvSpPr>
            <a:spLocks noChangeAspect="1"/>
          </p:cNvSpPr>
          <p:nvPr/>
        </p:nvSpPr>
        <p:spPr>
          <a:xfrm>
            <a:off x="8552863" y="4634087"/>
            <a:ext cx="411750" cy="411750"/>
          </a:xfrm>
          <a:prstGeom prst="ellipse">
            <a:avLst/>
          </a:prstGeom>
          <a:gradFill>
            <a:gsLst>
              <a:gs pos="0">
                <a:srgbClr val="3F904B">
                  <a:lumMod val="55000"/>
                </a:srgbClr>
              </a:gs>
              <a:gs pos="100000">
                <a:srgbClr val="3F904B"/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xmlns="" id="{BFECC348-0688-C443-8F30-734D67047D88}"/>
              </a:ext>
            </a:extLst>
          </p:cNvPr>
          <p:cNvCxnSpPr>
            <a:cxnSpLocks/>
          </p:cNvCxnSpPr>
          <p:nvPr/>
        </p:nvCxnSpPr>
        <p:spPr>
          <a:xfrm>
            <a:off x="323850" y="4844376"/>
            <a:ext cx="7892498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F78F8755-E287-7D40-967A-F26AD9FFE559}"/>
              </a:ext>
            </a:extLst>
          </p:cNvPr>
          <p:cNvGrpSpPr/>
          <p:nvPr/>
        </p:nvGrpSpPr>
        <p:grpSpPr>
          <a:xfrm>
            <a:off x="8583947" y="1072472"/>
            <a:ext cx="338554" cy="3422915"/>
            <a:chOff x="8583944" y="1072470"/>
            <a:chExt cx="338554" cy="34229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E89183D-6CCB-D341-AB98-F9B51102D18D}"/>
                </a:ext>
              </a:extLst>
            </p:cNvPr>
            <p:cNvSpPr txBox="1"/>
            <p:nvPr/>
          </p:nvSpPr>
          <p:spPr>
            <a:xfrm rot="16200000">
              <a:off x="7543658" y="2615114"/>
              <a:ext cx="241912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000" b="1" dirty="0" err="1">
                  <a:solidFill>
                    <a:schemeClr val="bg2">
                      <a:lumMod val="75000"/>
                    </a:schemeClr>
                  </a:solidFill>
                </a:rPr>
                <a:t>Пузакова</a:t>
              </a:r>
              <a:r>
                <a:rPr lang="ru-RU" sz="1000" b="1" dirty="0">
                  <a:solidFill>
                    <a:schemeClr val="bg2">
                      <a:lumMod val="75000"/>
                    </a:schemeClr>
                  </a:solidFill>
                </a:rPr>
                <a:t> Елена Викторовна</a:t>
              </a:r>
            </a:p>
            <a:p>
              <a:pPr algn="ctr"/>
              <a:r>
                <a:rPr lang="ru-RU" sz="600" dirty="0">
                  <a:solidFill>
                    <a:schemeClr val="bg2">
                      <a:lumMod val="75000"/>
                    </a:schemeClr>
                  </a:solidFill>
                </a:rPr>
                <a:t>Директор Хабаровского краевого фонда ОМС</a:t>
              </a:r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xmlns="" id="{C054D20C-6B5E-B243-8888-898F4AC46F66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1072470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xmlns="" id="{875503E9-57E7-934F-B707-404D105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3891745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Рисунок 2">
            <a:extLst>
              <a:ext uri="{FF2B5EF4-FFF2-40B4-BE49-F238E27FC236}">
                <a16:creationId xmlns:a16="http://schemas.microsoft.com/office/drawing/2014/main" xmlns="" id="{3FC60B41-068E-ED4D-9C80-F56FB34B0EF9}"/>
              </a:ext>
            </a:extLst>
          </p:cNvPr>
          <p:cNvGrpSpPr>
            <a:grpSpLocks noChangeAspect="1"/>
          </p:cNvGrpSpPr>
          <p:nvPr/>
        </p:nvGrpSpPr>
        <p:grpSpPr>
          <a:xfrm>
            <a:off x="5996204" y="1132434"/>
            <a:ext cx="323537" cy="532172"/>
            <a:chOff x="908337" y="1218554"/>
            <a:chExt cx="168098" cy="281373"/>
          </a:xfrm>
          <a:solidFill>
            <a:schemeClr val="bg1"/>
          </a:solidFill>
        </p:grpSpPr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xmlns="" id="{66B25742-7EF7-5741-AEEE-7822C978ADB3}"/>
                </a:ext>
              </a:extLst>
            </p:cNvPr>
            <p:cNvSpPr/>
            <p:nvPr/>
          </p:nvSpPr>
          <p:spPr>
            <a:xfrm>
              <a:off x="924680" y="1401968"/>
              <a:ext cx="12365" cy="12365"/>
            </a:xfrm>
            <a:custGeom>
              <a:avLst/>
              <a:gdLst>
                <a:gd name="connsiteX0" fmla="*/ 12366 w 12365"/>
                <a:gd name="connsiteY0" fmla="*/ 6183 h 12365"/>
                <a:gd name="connsiteX1" fmla="*/ 6183 w 12365"/>
                <a:gd name="connsiteY1" fmla="*/ 12366 h 12365"/>
                <a:gd name="connsiteX2" fmla="*/ 0 w 12365"/>
                <a:gd name="connsiteY2" fmla="*/ 6183 h 12365"/>
                <a:gd name="connsiteX3" fmla="*/ 6183 w 12365"/>
                <a:gd name="connsiteY3" fmla="*/ 0 h 12365"/>
                <a:gd name="connsiteX4" fmla="*/ 12366 w 12365"/>
                <a:gd name="connsiteY4" fmla="*/ 6183 h 1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5" h="12365">
                  <a:moveTo>
                    <a:pt x="12366" y="6183"/>
                  </a:moveTo>
                  <a:cubicBezTo>
                    <a:pt x="12366" y="9597"/>
                    <a:pt x="9597" y="12366"/>
                    <a:pt x="6183" y="12366"/>
                  </a:cubicBezTo>
                  <a:cubicBezTo>
                    <a:pt x="2768" y="12366"/>
                    <a:pt x="0" y="9597"/>
                    <a:pt x="0" y="6183"/>
                  </a:cubicBezTo>
                  <a:cubicBezTo>
                    <a:pt x="0" y="2768"/>
                    <a:pt x="2768" y="0"/>
                    <a:pt x="6183" y="0"/>
                  </a:cubicBezTo>
                  <a:cubicBezTo>
                    <a:pt x="9597" y="0"/>
                    <a:pt x="12366" y="2768"/>
                    <a:pt x="12366" y="6183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33">
              <a:extLst>
                <a:ext uri="{FF2B5EF4-FFF2-40B4-BE49-F238E27FC236}">
                  <a16:creationId xmlns:a16="http://schemas.microsoft.com/office/drawing/2014/main" xmlns="" id="{034B8ECF-5C27-D048-B046-1EAA3F66660A}"/>
                </a:ext>
              </a:extLst>
            </p:cNvPr>
            <p:cNvSpPr/>
            <p:nvPr/>
          </p:nvSpPr>
          <p:spPr>
            <a:xfrm>
              <a:off x="986204" y="1401968"/>
              <a:ext cx="12365" cy="12365"/>
            </a:xfrm>
            <a:custGeom>
              <a:avLst/>
              <a:gdLst>
                <a:gd name="connsiteX0" fmla="*/ 12366 w 12365"/>
                <a:gd name="connsiteY0" fmla="*/ 6183 h 12365"/>
                <a:gd name="connsiteX1" fmla="*/ 6183 w 12365"/>
                <a:gd name="connsiteY1" fmla="*/ 12366 h 12365"/>
                <a:gd name="connsiteX2" fmla="*/ 0 w 12365"/>
                <a:gd name="connsiteY2" fmla="*/ 6183 h 12365"/>
                <a:gd name="connsiteX3" fmla="*/ 6183 w 12365"/>
                <a:gd name="connsiteY3" fmla="*/ 0 h 12365"/>
                <a:gd name="connsiteX4" fmla="*/ 12366 w 12365"/>
                <a:gd name="connsiteY4" fmla="*/ 6183 h 1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5" h="12365">
                  <a:moveTo>
                    <a:pt x="12366" y="6183"/>
                  </a:moveTo>
                  <a:cubicBezTo>
                    <a:pt x="12366" y="9597"/>
                    <a:pt x="9597" y="12366"/>
                    <a:pt x="6183" y="12366"/>
                  </a:cubicBezTo>
                  <a:cubicBezTo>
                    <a:pt x="2768" y="12366"/>
                    <a:pt x="0" y="9597"/>
                    <a:pt x="0" y="6183"/>
                  </a:cubicBezTo>
                  <a:cubicBezTo>
                    <a:pt x="0" y="2768"/>
                    <a:pt x="2768" y="0"/>
                    <a:pt x="6183" y="0"/>
                  </a:cubicBezTo>
                  <a:cubicBezTo>
                    <a:pt x="9597" y="0"/>
                    <a:pt x="12366" y="2768"/>
                    <a:pt x="12366" y="6183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xmlns="" id="{6E2886F2-CB8C-DF4E-80E8-C4B7DD5FBF0C}"/>
                </a:ext>
              </a:extLst>
            </p:cNvPr>
            <p:cNvSpPr/>
            <p:nvPr/>
          </p:nvSpPr>
          <p:spPr>
            <a:xfrm>
              <a:off x="1047727" y="1401968"/>
              <a:ext cx="12365" cy="12365"/>
            </a:xfrm>
            <a:custGeom>
              <a:avLst/>
              <a:gdLst>
                <a:gd name="connsiteX0" fmla="*/ 12366 w 12365"/>
                <a:gd name="connsiteY0" fmla="*/ 6183 h 12365"/>
                <a:gd name="connsiteX1" fmla="*/ 6183 w 12365"/>
                <a:gd name="connsiteY1" fmla="*/ 12366 h 12365"/>
                <a:gd name="connsiteX2" fmla="*/ 0 w 12365"/>
                <a:gd name="connsiteY2" fmla="*/ 6183 h 12365"/>
                <a:gd name="connsiteX3" fmla="*/ 6183 w 12365"/>
                <a:gd name="connsiteY3" fmla="*/ 0 h 12365"/>
                <a:gd name="connsiteX4" fmla="*/ 12366 w 12365"/>
                <a:gd name="connsiteY4" fmla="*/ 6183 h 1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5" h="12365">
                  <a:moveTo>
                    <a:pt x="12366" y="6183"/>
                  </a:moveTo>
                  <a:cubicBezTo>
                    <a:pt x="12366" y="9597"/>
                    <a:pt x="9597" y="12366"/>
                    <a:pt x="6183" y="12366"/>
                  </a:cubicBezTo>
                  <a:cubicBezTo>
                    <a:pt x="2768" y="12366"/>
                    <a:pt x="0" y="9597"/>
                    <a:pt x="0" y="6183"/>
                  </a:cubicBezTo>
                  <a:cubicBezTo>
                    <a:pt x="0" y="2768"/>
                    <a:pt x="2768" y="0"/>
                    <a:pt x="6183" y="0"/>
                  </a:cubicBezTo>
                  <a:cubicBezTo>
                    <a:pt x="9597" y="0"/>
                    <a:pt x="12366" y="2768"/>
                    <a:pt x="12366" y="6183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xmlns="" id="{62220E45-3FCF-3948-8CB6-87C0732228C1}"/>
                </a:ext>
              </a:extLst>
            </p:cNvPr>
            <p:cNvSpPr/>
            <p:nvPr/>
          </p:nvSpPr>
          <p:spPr>
            <a:xfrm>
              <a:off x="973427" y="1218554"/>
              <a:ext cx="70876" cy="12094"/>
            </a:xfrm>
            <a:custGeom>
              <a:avLst/>
              <a:gdLst>
                <a:gd name="connsiteX0" fmla="*/ 64829 w 70876"/>
                <a:gd name="connsiteY0" fmla="*/ 12095 h 12094"/>
                <a:gd name="connsiteX1" fmla="*/ 70876 w 70876"/>
                <a:gd name="connsiteY1" fmla="*/ 6047 h 12094"/>
                <a:gd name="connsiteX2" fmla="*/ 64829 w 70876"/>
                <a:gd name="connsiteY2" fmla="*/ 0 h 12094"/>
                <a:gd name="connsiteX3" fmla="*/ 6047 w 70876"/>
                <a:gd name="connsiteY3" fmla="*/ 0 h 12094"/>
                <a:gd name="connsiteX4" fmla="*/ 0 w 70876"/>
                <a:gd name="connsiteY4" fmla="*/ 6047 h 12094"/>
                <a:gd name="connsiteX5" fmla="*/ 6047 w 70876"/>
                <a:gd name="connsiteY5" fmla="*/ 12095 h 1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876" h="12094">
                  <a:moveTo>
                    <a:pt x="64829" y="12095"/>
                  </a:moveTo>
                  <a:cubicBezTo>
                    <a:pt x="68169" y="12095"/>
                    <a:pt x="70876" y="9388"/>
                    <a:pt x="70876" y="6047"/>
                  </a:cubicBezTo>
                  <a:cubicBezTo>
                    <a:pt x="70876" y="2707"/>
                    <a:pt x="68169" y="0"/>
                    <a:pt x="64829" y="0"/>
                  </a:cubicBezTo>
                  <a:lnTo>
                    <a:pt x="6047" y="0"/>
                  </a:lnTo>
                  <a:cubicBezTo>
                    <a:pt x="2708" y="0"/>
                    <a:pt x="0" y="2707"/>
                    <a:pt x="0" y="6047"/>
                  </a:cubicBezTo>
                  <a:cubicBezTo>
                    <a:pt x="0" y="9388"/>
                    <a:pt x="2708" y="12095"/>
                    <a:pt x="6047" y="12095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xmlns="" id="{BB104860-DE0B-A84E-A921-7A74AC2AAA49}"/>
                </a:ext>
              </a:extLst>
            </p:cNvPr>
            <p:cNvSpPr/>
            <p:nvPr/>
          </p:nvSpPr>
          <p:spPr>
            <a:xfrm>
              <a:off x="909227" y="1458574"/>
              <a:ext cx="135076" cy="12094"/>
            </a:xfrm>
            <a:custGeom>
              <a:avLst/>
              <a:gdLst>
                <a:gd name="connsiteX0" fmla="*/ 135076 w 135076"/>
                <a:gd name="connsiteY0" fmla="*/ 6047 h 12094"/>
                <a:gd name="connsiteX1" fmla="*/ 129029 w 135076"/>
                <a:gd name="connsiteY1" fmla="*/ 0 h 12094"/>
                <a:gd name="connsiteX2" fmla="*/ 6047 w 135076"/>
                <a:gd name="connsiteY2" fmla="*/ 0 h 12094"/>
                <a:gd name="connsiteX3" fmla="*/ 0 w 135076"/>
                <a:gd name="connsiteY3" fmla="*/ 6047 h 12094"/>
                <a:gd name="connsiteX4" fmla="*/ 6047 w 135076"/>
                <a:gd name="connsiteY4" fmla="*/ 12095 h 12094"/>
                <a:gd name="connsiteX5" fmla="*/ 129029 w 135076"/>
                <a:gd name="connsiteY5" fmla="*/ 12095 h 12094"/>
                <a:gd name="connsiteX6" fmla="*/ 135076 w 135076"/>
                <a:gd name="connsiteY6" fmla="*/ 6047 h 1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076" h="12094">
                  <a:moveTo>
                    <a:pt x="135076" y="6047"/>
                  </a:moveTo>
                  <a:cubicBezTo>
                    <a:pt x="135076" y="2707"/>
                    <a:pt x="132368" y="0"/>
                    <a:pt x="129029" y="0"/>
                  </a:cubicBezTo>
                  <a:lnTo>
                    <a:pt x="6047" y="0"/>
                  </a:lnTo>
                  <a:cubicBezTo>
                    <a:pt x="2708" y="0"/>
                    <a:pt x="0" y="2707"/>
                    <a:pt x="0" y="6047"/>
                  </a:cubicBezTo>
                  <a:cubicBezTo>
                    <a:pt x="0" y="9388"/>
                    <a:pt x="2708" y="12095"/>
                    <a:pt x="6047" y="12095"/>
                  </a:cubicBezTo>
                  <a:lnTo>
                    <a:pt x="129029" y="12095"/>
                  </a:lnTo>
                  <a:cubicBezTo>
                    <a:pt x="132368" y="12095"/>
                    <a:pt x="135076" y="9388"/>
                    <a:pt x="135076" y="6047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xmlns="" id="{15C8DF4A-FB96-0A44-917A-F187A0BD1C42}"/>
                </a:ext>
              </a:extLst>
            </p:cNvPr>
            <p:cNvSpPr/>
            <p:nvPr/>
          </p:nvSpPr>
          <p:spPr>
            <a:xfrm>
              <a:off x="1005585" y="1487833"/>
              <a:ext cx="31371" cy="12094"/>
            </a:xfrm>
            <a:custGeom>
              <a:avLst/>
              <a:gdLst>
                <a:gd name="connsiteX0" fmla="*/ 6047 w 31371"/>
                <a:gd name="connsiteY0" fmla="*/ 0 h 12094"/>
                <a:gd name="connsiteX1" fmla="*/ 0 w 31371"/>
                <a:gd name="connsiteY1" fmla="*/ 6047 h 12094"/>
                <a:gd name="connsiteX2" fmla="*/ 6047 w 31371"/>
                <a:gd name="connsiteY2" fmla="*/ 12095 h 12094"/>
                <a:gd name="connsiteX3" fmla="*/ 25325 w 31371"/>
                <a:gd name="connsiteY3" fmla="*/ 12095 h 12094"/>
                <a:gd name="connsiteX4" fmla="*/ 31372 w 31371"/>
                <a:gd name="connsiteY4" fmla="*/ 6047 h 12094"/>
                <a:gd name="connsiteX5" fmla="*/ 25325 w 31371"/>
                <a:gd name="connsiteY5" fmla="*/ 0 h 1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71" h="12094">
                  <a:moveTo>
                    <a:pt x="6047" y="0"/>
                  </a:moveTo>
                  <a:cubicBezTo>
                    <a:pt x="2708" y="0"/>
                    <a:pt x="0" y="2707"/>
                    <a:pt x="0" y="6047"/>
                  </a:cubicBezTo>
                  <a:cubicBezTo>
                    <a:pt x="0" y="9388"/>
                    <a:pt x="2708" y="12095"/>
                    <a:pt x="6047" y="12095"/>
                  </a:cubicBezTo>
                  <a:lnTo>
                    <a:pt x="25325" y="12095"/>
                  </a:lnTo>
                  <a:cubicBezTo>
                    <a:pt x="28664" y="12095"/>
                    <a:pt x="31372" y="9388"/>
                    <a:pt x="31372" y="6047"/>
                  </a:cubicBezTo>
                  <a:cubicBezTo>
                    <a:pt x="31372" y="2707"/>
                    <a:pt x="28664" y="0"/>
                    <a:pt x="25325" y="0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xmlns="" id="{9AFD4D20-638A-2340-B95C-CBA47AFE6B40}"/>
                </a:ext>
              </a:extLst>
            </p:cNvPr>
            <p:cNvSpPr/>
            <p:nvPr/>
          </p:nvSpPr>
          <p:spPr>
            <a:xfrm>
              <a:off x="909227" y="1487833"/>
              <a:ext cx="79913" cy="12094"/>
            </a:xfrm>
            <a:custGeom>
              <a:avLst/>
              <a:gdLst>
                <a:gd name="connsiteX0" fmla="*/ 6047 w 79913"/>
                <a:gd name="connsiteY0" fmla="*/ 0 h 12094"/>
                <a:gd name="connsiteX1" fmla="*/ 0 w 79913"/>
                <a:gd name="connsiteY1" fmla="*/ 6047 h 12094"/>
                <a:gd name="connsiteX2" fmla="*/ 6047 w 79913"/>
                <a:gd name="connsiteY2" fmla="*/ 12095 h 12094"/>
                <a:gd name="connsiteX3" fmla="*/ 73866 w 79913"/>
                <a:gd name="connsiteY3" fmla="*/ 12095 h 12094"/>
                <a:gd name="connsiteX4" fmla="*/ 79913 w 79913"/>
                <a:gd name="connsiteY4" fmla="*/ 6047 h 12094"/>
                <a:gd name="connsiteX5" fmla="*/ 73866 w 79913"/>
                <a:gd name="connsiteY5" fmla="*/ 0 h 1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913" h="12094">
                  <a:moveTo>
                    <a:pt x="6047" y="0"/>
                  </a:moveTo>
                  <a:cubicBezTo>
                    <a:pt x="2708" y="0"/>
                    <a:pt x="0" y="2707"/>
                    <a:pt x="0" y="6047"/>
                  </a:cubicBezTo>
                  <a:cubicBezTo>
                    <a:pt x="0" y="9388"/>
                    <a:pt x="2708" y="12095"/>
                    <a:pt x="6047" y="12095"/>
                  </a:cubicBezTo>
                  <a:lnTo>
                    <a:pt x="73866" y="12095"/>
                  </a:lnTo>
                  <a:cubicBezTo>
                    <a:pt x="77206" y="12095"/>
                    <a:pt x="79913" y="9388"/>
                    <a:pt x="79913" y="6047"/>
                  </a:cubicBezTo>
                  <a:cubicBezTo>
                    <a:pt x="79913" y="2707"/>
                    <a:pt x="77206" y="0"/>
                    <a:pt x="73866" y="0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xmlns="" id="{088C45C6-6B0F-344C-958D-F207049284F1}"/>
                </a:ext>
              </a:extLst>
            </p:cNvPr>
            <p:cNvSpPr/>
            <p:nvPr/>
          </p:nvSpPr>
          <p:spPr>
            <a:xfrm>
              <a:off x="908337" y="1342019"/>
              <a:ext cx="45050" cy="45050"/>
            </a:xfrm>
            <a:custGeom>
              <a:avLst/>
              <a:gdLst>
                <a:gd name="connsiteX0" fmla="*/ 1 w 45050"/>
                <a:gd name="connsiteY0" fmla="*/ 33184 h 45050"/>
                <a:gd name="connsiteX1" fmla="*/ 11866 w 45050"/>
                <a:gd name="connsiteY1" fmla="*/ 45050 h 45050"/>
                <a:gd name="connsiteX2" fmla="*/ 33186 w 45050"/>
                <a:gd name="connsiteY2" fmla="*/ 45050 h 45050"/>
                <a:gd name="connsiteX3" fmla="*/ 45051 w 45050"/>
                <a:gd name="connsiteY3" fmla="*/ 33184 h 45050"/>
                <a:gd name="connsiteX4" fmla="*/ 45051 w 45050"/>
                <a:gd name="connsiteY4" fmla="*/ 11866 h 45050"/>
                <a:gd name="connsiteX5" fmla="*/ 33186 w 45050"/>
                <a:gd name="connsiteY5" fmla="*/ 0 h 45050"/>
                <a:gd name="connsiteX6" fmla="*/ 11866 w 45050"/>
                <a:gd name="connsiteY6" fmla="*/ 0 h 45050"/>
                <a:gd name="connsiteX7" fmla="*/ 0 w 45050"/>
                <a:gd name="connsiteY7" fmla="*/ 11866 h 45050"/>
                <a:gd name="connsiteX8" fmla="*/ 0 w 45050"/>
                <a:gd name="connsiteY8" fmla="*/ 33184 h 45050"/>
                <a:gd name="connsiteX9" fmla="*/ 12095 w 45050"/>
                <a:gd name="connsiteY9" fmla="*/ 12095 h 45050"/>
                <a:gd name="connsiteX10" fmla="*/ 32956 w 45050"/>
                <a:gd name="connsiteY10" fmla="*/ 12095 h 45050"/>
                <a:gd name="connsiteX11" fmla="*/ 32956 w 45050"/>
                <a:gd name="connsiteY11" fmla="*/ 32955 h 45050"/>
                <a:gd name="connsiteX12" fmla="*/ 12095 w 45050"/>
                <a:gd name="connsiteY12" fmla="*/ 32955 h 4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050" h="45050">
                  <a:moveTo>
                    <a:pt x="1" y="33184"/>
                  </a:moveTo>
                  <a:cubicBezTo>
                    <a:pt x="1" y="39727"/>
                    <a:pt x="5324" y="45050"/>
                    <a:pt x="11866" y="45050"/>
                  </a:cubicBezTo>
                  <a:lnTo>
                    <a:pt x="33186" y="45050"/>
                  </a:lnTo>
                  <a:cubicBezTo>
                    <a:pt x="39728" y="45050"/>
                    <a:pt x="45051" y="39727"/>
                    <a:pt x="45051" y="33184"/>
                  </a:cubicBezTo>
                  <a:lnTo>
                    <a:pt x="45051" y="11866"/>
                  </a:lnTo>
                  <a:cubicBezTo>
                    <a:pt x="45051" y="5323"/>
                    <a:pt x="39728" y="0"/>
                    <a:pt x="33186" y="0"/>
                  </a:cubicBezTo>
                  <a:lnTo>
                    <a:pt x="11866" y="0"/>
                  </a:lnTo>
                  <a:cubicBezTo>
                    <a:pt x="5323" y="0"/>
                    <a:pt x="0" y="5323"/>
                    <a:pt x="0" y="11866"/>
                  </a:cubicBezTo>
                  <a:lnTo>
                    <a:pt x="0" y="33184"/>
                  </a:lnTo>
                  <a:close/>
                  <a:moveTo>
                    <a:pt x="12095" y="12095"/>
                  </a:moveTo>
                  <a:lnTo>
                    <a:pt x="32956" y="12095"/>
                  </a:lnTo>
                  <a:lnTo>
                    <a:pt x="32956" y="32955"/>
                  </a:lnTo>
                  <a:lnTo>
                    <a:pt x="12095" y="32955"/>
                  </a:ln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xmlns="" id="{8F7D3EB3-34E0-5A44-A6AA-2351C48FB067}"/>
                </a:ext>
              </a:extLst>
            </p:cNvPr>
            <p:cNvSpPr/>
            <p:nvPr/>
          </p:nvSpPr>
          <p:spPr>
            <a:xfrm>
              <a:off x="969861" y="1315345"/>
              <a:ext cx="45050" cy="71724"/>
            </a:xfrm>
            <a:custGeom>
              <a:avLst/>
              <a:gdLst>
                <a:gd name="connsiteX0" fmla="*/ 45050 w 45050"/>
                <a:gd name="connsiteY0" fmla="*/ 59859 h 71724"/>
                <a:gd name="connsiteX1" fmla="*/ 45050 w 45050"/>
                <a:gd name="connsiteY1" fmla="*/ 11866 h 71724"/>
                <a:gd name="connsiteX2" fmla="*/ 33184 w 45050"/>
                <a:gd name="connsiteY2" fmla="*/ 0 h 71724"/>
                <a:gd name="connsiteX3" fmla="*/ 11866 w 45050"/>
                <a:gd name="connsiteY3" fmla="*/ 0 h 71724"/>
                <a:gd name="connsiteX4" fmla="*/ 0 w 45050"/>
                <a:gd name="connsiteY4" fmla="*/ 11866 h 71724"/>
                <a:gd name="connsiteX5" fmla="*/ 0 w 45050"/>
                <a:gd name="connsiteY5" fmla="*/ 59859 h 71724"/>
                <a:gd name="connsiteX6" fmla="*/ 11866 w 45050"/>
                <a:gd name="connsiteY6" fmla="*/ 71724 h 71724"/>
                <a:gd name="connsiteX7" fmla="*/ 33184 w 45050"/>
                <a:gd name="connsiteY7" fmla="*/ 71724 h 71724"/>
                <a:gd name="connsiteX8" fmla="*/ 45050 w 45050"/>
                <a:gd name="connsiteY8" fmla="*/ 59859 h 71724"/>
                <a:gd name="connsiteX9" fmla="*/ 32955 w 45050"/>
                <a:gd name="connsiteY9" fmla="*/ 59630 h 71724"/>
                <a:gd name="connsiteX10" fmla="*/ 12095 w 45050"/>
                <a:gd name="connsiteY10" fmla="*/ 59630 h 71724"/>
                <a:gd name="connsiteX11" fmla="*/ 12095 w 45050"/>
                <a:gd name="connsiteY11" fmla="*/ 12095 h 71724"/>
                <a:gd name="connsiteX12" fmla="*/ 32955 w 45050"/>
                <a:gd name="connsiteY12" fmla="*/ 12095 h 7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050" h="71724">
                  <a:moveTo>
                    <a:pt x="45050" y="59859"/>
                  </a:moveTo>
                  <a:lnTo>
                    <a:pt x="45050" y="11866"/>
                  </a:lnTo>
                  <a:cubicBezTo>
                    <a:pt x="45050" y="5323"/>
                    <a:pt x="39727" y="0"/>
                    <a:pt x="33184" y="0"/>
                  </a:cubicBezTo>
                  <a:lnTo>
                    <a:pt x="11866" y="0"/>
                  </a:lnTo>
                  <a:cubicBezTo>
                    <a:pt x="5323" y="0"/>
                    <a:pt x="0" y="5323"/>
                    <a:pt x="0" y="11866"/>
                  </a:cubicBezTo>
                  <a:lnTo>
                    <a:pt x="0" y="59859"/>
                  </a:lnTo>
                  <a:cubicBezTo>
                    <a:pt x="0" y="66401"/>
                    <a:pt x="5323" y="71724"/>
                    <a:pt x="11866" y="71724"/>
                  </a:cubicBezTo>
                  <a:lnTo>
                    <a:pt x="33184" y="71724"/>
                  </a:lnTo>
                  <a:cubicBezTo>
                    <a:pt x="39728" y="71724"/>
                    <a:pt x="45050" y="66401"/>
                    <a:pt x="45050" y="59859"/>
                  </a:cubicBezTo>
                  <a:close/>
                  <a:moveTo>
                    <a:pt x="32955" y="59630"/>
                  </a:moveTo>
                  <a:lnTo>
                    <a:pt x="12095" y="59630"/>
                  </a:lnTo>
                  <a:lnTo>
                    <a:pt x="12095" y="12095"/>
                  </a:lnTo>
                  <a:lnTo>
                    <a:pt x="32955" y="12095"/>
                  </a:ln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:a16="http://schemas.microsoft.com/office/drawing/2014/main" xmlns="" id="{CAB04AC4-5F09-C247-AFA7-FAF12ACE5133}"/>
                </a:ext>
              </a:extLst>
            </p:cNvPr>
            <p:cNvSpPr/>
            <p:nvPr/>
          </p:nvSpPr>
          <p:spPr>
            <a:xfrm>
              <a:off x="1031385" y="1283015"/>
              <a:ext cx="45050" cy="104054"/>
            </a:xfrm>
            <a:custGeom>
              <a:avLst/>
              <a:gdLst>
                <a:gd name="connsiteX0" fmla="*/ 45050 w 45050"/>
                <a:gd name="connsiteY0" fmla="*/ 92188 h 104054"/>
                <a:gd name="connsiteX1" fmla="*/ 45050 w 45050"/>
                <a:gd name="connsiteY1" fmla="*/ 11866 h 104054"/>
                <a:gd name="connsiteX2" fmla="*/ 33184 w 45050"/>
                <a:gd name="connsiteY2" fmla="*/ 0 h 104054"/>
                <a:gd name="connsiteX3" fmla="*/ 11866 w 45050"/>
                <a:gd name="connsiteY3" fmla="*/ 0 h 104054"/>
                <a:gd name="connsiteX4" fmla="*/ 0 w 45050"/>
                <a:gd name="connsiteY4" fmla="*/ 11866 h 104054"/>
                <a:gd name="connsiteX5" fmla="*/ 0 w 45050"/>
                <a:gd name="connsiteY5" fmla="*/ 52028 h 104054"/>
                <a:gd name="connsiteX6" fmla="*/ 6047 w 45050"/>
                <a:gd name="connsiteY6" fmla="*/ 58075 h 104054"/>
                <a:gd name="connsiteX7" fmla="*/ 12095 w 45050"/>
                <a:gd name="connsiteY7" fmla="*/ 52028 h 104054"/>
                <a:gd name="connsiteX8" fmla="*/ 12095 w 45050"/>
                <a:gd name="connsiteY8" fmla="*/ 12095 h 104054"/>
                <a:gd name="connsiteX9" fmla="*/ 32955 w 45050"/>
                <a:gd name="connsiteY9" fmla="*/ 12095 h 104054"/>
                <a:gd name="connsiteX10" fmla="*/ 32955 w 45050"/>
                <a:gd name="connsiteY10" fmla="*/ 91960 h 104054"/>
                <a:gd name="connsiteX11" fmla="*/ 12095 w 45050"/>
                <a:gd name="connsiteY11" fmla="*/ 91960 h 104054"/>
                <a:gd name="connsiteX12" fmla="*/ 12095 w 45050"/>
                <a:gd name="connsiteY12" fmla="*/ 81220 h 104054"/>
                <a:gd name="connsiteX13" fmla="*/ 6047 w 45050"/>
                <a:gd name="connsiteY13" fmla="*/ 75173 h 104054"/>
                <a:gd name="connsiteX14" fmla="*/ 0 w 45050"/>
                <a:gd name="connsiteY14" fmla="*/ 81220 h 104054"/>
                <a:gd name="connsiteX15" fmla="*/ 0 w 45050"/>
                <a:gd name="connsiteY15" fmla="*/ 92189 h 104054"/>
                <a:gd name="connsiteX16" fmla="*/ 11866 w 45050"/>
                <a:gd name="connsiteY16" fmla="*/ 104055 h 104054"/>
                <a:gd name="connsiteX17" fmla="*/ 33184 w 45050"/>
                <a:gd name="connsiteY17" fmla="*/ 104055 h 104054"/>
                <a:gd name="connsiteX18" fmla="*/ 45050 w 45050"/>
                <a:gd name="connsiteY18" fmla="*/ 92188 h 10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050" h="104054">
                  <a:moveTo>
                    <a:pt x="45050" y="92188"/>
                  </a:moveTo>
                  <a:lnTo>
                    <a:pt x="45050" y="11866"/>
                  </a:lnTo>
                  <a:cubicBezTo>
                    <a:pt x="45050" y="5323"/>
                    <a:pt x="39727" y="0"/>
                    <a:pt x="33184" y="0"/>
                  </a:cubicBezTo>
                  <a:lnTo>
                    <a:pt x="11866" y="0"/>
                  </a:lnTo>
                  <a:cubicBezTo>
                    <a:pt x="5323" y="0"/>
                    <a:pt x="0" y="5323"/>
                    <a:pt x="0" y="11866"/>
                  </a:cubicBezTo>
                  <a:lnTo>
                    <a:pt x="0" y="52028"/>
                  </a:lnTo>
                  <a:cubicBezTo>
                    <a:pt x="0" y="55368"/>
                    <a:pt x="2708" y="58075"/>
                    <a:pt x="6047" y="58075"/>
                  </a:cubicBezTo>
                  <a:cubicBezTo>
                    <a:pt x="9387" y="58075"/>
                    <a:pt x="12095" y="55368"/>
                    <a:pt x="12095" y="52028"/>
                  </a:cubicBezTo>
                  <a:lnTo>
                    <a:pt x="12095" y="12095"/>
                  </a:lnTo>
                  <a:lnTo>
                    <a:pt x="32955" y="12095"/>
                  </a:lnTo>
                  <a:lnTo>
                    <a:pt x="32955" y="91960"/>
                  </a:lnTo>
                  <a:lnTo>
                    <a:pt x="12095" y="91960"/>
                  </a:lnTo>
                  <a:lnTo>
                    <a:pt x="12095" y="81220"/>
                  </a:lnTo>
                  <a:cubicBezTo>
                    <a:pt x="12095" y="77880"/>
                    <a:pt x="9387" y="75173"/>
                    <a:pt x="6047" y="75173"/>
                  </a:cubicBezTo>
                  <a:cubicBezTo>
                    <a:pt x="2708" y="75173"/>
                    <a:pt x="0" y="77880"/>
                    <a:pt x="0" y="81220"/>
                  </a:cubicBezTo>
                  <a:lnTo>
                    <a:pt x="0" y="92189"/>
                  </a:lnTo>
                  <a:cubicBezTo>
                    <a:pt x="0" y="98732"/>
                    <a:pt x="5323" y="104055"/>
                    <a:pt x="11866" y="104055"/>
                  </a:cubicBezTo>
                  <a:lnTo>
                    <a:pt x="33184" y="104055"/>
                  </a:lnTo>
                  <a:cubicBezTo>
                    <a:pt x="39728" y="104054"/>
                    <a:pt x="45050" y="98731"/>
                    <a:pt x="45050" y="92188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47">
              <a:extLst>
                <a:ext uri="{FF2B5EF4-FFF2-40B4-BE49-F238E27FC236}">
                  <a16:creationId xmlns:a16="http://schemas.microsoft.com/office/drawing/2014/main" xmlns="" id="{E5B4F229-CE5D-5C41-9884-DC7C587E2EAB}"/>
                </a:ext>
              </a:extLst>
            </p:cNvPr>
            <p:cNvSpPr/>
            <p:nvPr/>
          </p:nvSpPr>
          <p:spPr>
            <a:xfrm>
              <a:off x="908337" y="1249784"/>
              <a:ext cx="164540" cy="65181"/>
            </a:xfrm>
            <a:custGeom>
              <a:avLst/>
              <a:gdLst>
                <a:gd name="connsiteX0" fmla="*/ 338 w 164540"/>
                <a:gd name="connsiteY0" fmla="*/ 61122 h 65181"/>
                <a:gd name="connsiteX1" fmla="*/ 6049 w 164540"/>
                <a:gd name="connsiteY1" fmla="*/ 65182 h 65181"/>
                <a:gd name="connsiteX2" fmla="*/ 8037 w 164540"/>
                <a:gd name="connsiteY2" fmla="*/ 64844 h 65181"/>
                <a:gd name="connsiteX3" fmla="*/ 160480 w 164540"/>
                <a:gd name="connsiteY3" fmla="*/ 11761 h 65181"/>
                <a:gd name="connsiteX4" fmla="*/ 164202 w 164540"/>
                <a:gd name="connsiteY4" fmla="*/ 4060 h 65181"/>
                <a:gd name="connsiteX5" fmla="*/ 156503 w 164540"/>
                <a:gd name="connsiteY5" fmla="*/ 338 h 65181"/>
                <a:gd name="connsiteX6" fmla="*/ 4060 w 164540"/>
                <a:gd name="connsiteY6" fmla="*/ 53422 h 65181"/>
                <a:gd name="connsiteX7" fmla="*/ 338 w 164540"/>
                <a:gd name="connsiteY7" fmla="*/ 61122 h 6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540" h="65181">
                  <a:moveTo>
                    <a:pt x="338" y="61122"/>
                  </a:moveTo>
                  <a:cubicBezTo>
                    <a:pt x="1207" y="63618"/>
                    <a:pt x="3547" y="65182"/>
                    <a:pt x="6049" y="65182"/>
                  </a:cubicBezTo>
                  <a:cubicBezTo>
                    <a:pt x="6709" y="65182"/>
                    <a:pt x="7379" y="65073"/>
                    <a:pt x="8037" y="64844"/>
                  </a:cubicBezTo>
                  <a:lnTo>
                    <a:pt x="160480" y="11761"/>
                  </a:lnTo>
                  <a:cubicBezTo>
                    <a:pt x="163634" y="10662"/>
                    <a:pt x="165301" y="7215"/>
                    <a:pt x="164202" y="4060"/>
                  </a:cubicBezTo>
                  <a:cubicBezTo>
                    <a:pt x="163103" y="905"/>
                    <a:pt x="159653" y="-761"/>
                    <a:pt x="156503" y="338"/>
                  </a:cubicBezTo>
                  <a:lnTo>
                    <a:pt x="4060" y="53422"/>
                  </a:lnTo>
                  <a:cubicBezTo>
                    <a:pt x="906" y="54520"/>
                    <a:pt x="-760" y="57968"/>
                    <a:pt x="338" y="61122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0" name="Text Placeholder 3">
            <a:extLst>
              <a:ext uri="{FF2B5EF4-FFF2-40B4-BE49-F238E27FC236}">
                <a16:creationId xmlns:a16="http://schemas.microsoft.com/office/drawing/2014/main" xmlns="" id="{A5E68E12-8AC4-9649-83AD-B7447CCEC51A}"/>
              </a:ext>
            </a:extLst>
          </p:cNvPr>
          <p:cNvSpPr txBox="1">
            <a:spLocks noChangeArrowheads="1"/>
          </p:cNvSpPr>
          <p:nvPr/>
        </p:nvSpPr>
        <p:spPr>
          <a:xfrm>
            <a:off x="6418683" y="1055489"/>
            <a:ext cx="1886305" cy="261588"/>
          </a:xfrm>
          <a:prstGeom prst="rect">
            <a:avLst/>
          </a:prstGeom>
        </p:spPr>
        <p:txBody>
          <a:bodyPr wrap="square" lIns="91420" tIns="45709" rIns="91420" bIns="45709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altLang="en-US" sz="1100" dirty="0" smtClean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 ЗАСТАХОВАННЫХ</a:t>
            </a:r>
            <a:endParaRPr lang="ru-RU" altLang="en-US" sz="110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4560" y="1068679"/>
            <a:ext cx="2738111" cy="357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ru-RU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AutoShape 2" descr="https://i.pinimg.com/originals/47/ee/44/47ee4494ce82515770bfa7c62e4a997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30604" y="1046857"/>
            <a:ext cx="488079" cy="6292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372943" y="1254352"/>
            <a:ext cx="626835" cy="882804"/>
            <a:chOff x="536687" y="1317077"/>
            <a:chExt cx="626835" cy="882804"/>
          </a:xfrm>
        </p:grpSpPr>
        <p:sp>
          <p:nvSpPr>
            <p:cNvPr id="28" name="Прямоугольник с двумя скругленными соседними углами 27">
              <a:extLst>
                <a:ext uri="{FF2B5EF4-FFF2-40B4-BE49-F238E27FC236}">
                  <a16:creationId xmlns:a16="http://schemas.microsoft.com/office/drawing/2014/main" xmlns="" id="{CFD72341-77E4-A449-8A57-5FC5441CC4FE}"/>
                </a:ext>
              </a:extLst>
            </p:cNvPr>
            <p:cNvSpPr/>
            <p:nvPr/>
          </p:nvSpPr>
          <p:spPr>
            <a:xfrm rot="10800000">
              <a:off x="536687" y="1317077"/>
              <a:ext cx="626835" cy="882804"/>
            </a:xfrm>
            <a:prstGeom prst="round2SameRect">
              <a:avLst/>
            </a:prstGeom>
            <a:solidFill>
              <a:srgbClr val="4867B1">
                <a:alpha val="80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0" tIns="45709" rIns="91420" bIns="45709"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>
              <a:extLst>
                <a:ext uri="{FF2B5EF4-FFF2-40B4-BE49-F238E27FC236}">
                  <a16:creationId xmlns="" xmlns:a16="http://schemas.microsoft.com/office/drawing/2014/main" id="{0D3A7CBB-ADD9-1546-B04E-4F3F7412FA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4199" y="1591192"/>
              <a:ext cx="571812" cy="571812"/>
            </a:xfrm>
            <a:prstGeom prst="ellipse">
              <a:avLst/>
            </a:prstGeom>
            <a:gradFill>
              <a:gsLst>
                <a:gs pos="0">
                  <a:srgbClr val="3F904B">
                    <a:lumMod val="55000"/>
                  </a:srgbClr>
                </a:gs>
                <a:gs pos="100000">
                  <a:srgbClr val="3F904B"/>
                </a:gs>
              </a:gsLst>
              <a:lin ang="16200000" scaled="1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0" tIns="45709" rIns="91420" bIns="45709"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xmlns="" id="{1A2A04B9-DC02-F340-BC6F-0E91319C2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716955" y="1676112"/>
              <a:ext cx="308746" cy="323661"/>
            </a:xfrm>
            <a:prstGeom prst="rect">
              <a:avLst/>
            </a:prstGeom>
          </p:spPr>
        </p:pic>
        <p:sp>
          <p:nvSpPr>
            <p:cNvPr id="52" name="Стрелка вверх 51">
              <a:extLst>
                <a:ext uri="{FF2B5EF4-FFF2-40B4-BE49-F238E27FC236}">
                  <a16:creationId xmlns="" xmlns:a16="http://schemas.microsoft.com/office/drawing/2014/main" id="{BBEE9D2A-2CC2-6B47-911E-49AC142EC13E}"/>
                </a:ext>
              </a:extLst>
            </p:cNvPr>
            <p:cNvSpPr/>
            <p:nvPr/>
          </p:nvSpPr>
          <p:spPr>
            <a:xfrm>
              <a:off x="961748" y="1374292"/>
              <a:ext cx="127906" cy="139744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xmlns="" id="{79E2B283-AADC-F248-92CA-A5CA107A21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0931" y="1336329"/>
              <a:ext cx="229539" cy="22954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23850" y="4767264"/>
            <a:ext cx="5791202" cy="273844"/>
          </a:xfrm>
        </p:spPr>
        <p:txBody>
          <a:bodyPr/>
          <a:lstStyle/>
          <a:p>
            <a:pPr algn="l"/>
            <a:r>
              <a:rPr lang="ru-RU" dirty="0" smtClean="0"/>
              <a:t>По данным учета Хабаровского краевого фонда обязательного медицинского страхования</a:t>
            </a:r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691012416"/>
              </p:ext>
            </p:extLst>
          </p:nvPr>
        </p:nvGraphicFramePr>
        <p:xfrm>
          <a:off x="1124507" y="1278899"/>
          <a:ext cx="7091841" cy="3360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61872" y="1253140"/>
            <a:ext cx="4668732" cy="745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21% </a:t>
            </a:r>
            <a:r>
              <a:rPr lang="en-US" sz="1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</a:t>
            </a:r>
            <a:r>
              <a:rPr lang="ru-RU" sz="1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r>
              <a:rPr lang="ru-RU" sz="1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</a:t>
            </a:r>
            <a:r>
              <a:rPr lang="ru-RU" sz="1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21%</a:t>
            </a:r>
            <a:r>
              <a:rPr lang="en-US" sz="1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</a:t>
            </a:r>
            <a:r>
              <a:rPr lang="ru-RU" sz="1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17%</a:t>
            </a:r>
            <a:endParaRPr lang="ru-RU" sz="1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934B-3407-044B-9575-485FFA08975B}" type="slidenum">
              <a:rPr lang="ru-RU" smtClean="0"/>
              <a:t>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27659" y="3055172"/>
            <a:ext cx="2384821" cy="419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ККБ № 1, ККБ № 2 (ХАБАРОВСК)</a:t>
            </a:r>
            <a:endParaRPr lang="en-US" sz="8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ru-RU" sz="8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ГБ № 2, ГБ № 7 (КОМСОМОЛЬСК</a:t>
            </a:r>
            <a:r>
              <a:rPr lang="ru-RU" sz="800" dirty="0" smtClean="0">
                <a:solidFill>
                  <a:schemeClr val="tx1"/>
                </a:solidFill>
              </a:rPr>
              <a:t>)</a:t>
            </a:r>
            <a:endParaRPr lang="ru-RU" sz="800" dirty="0">
              <a:solidFill>
                <a:schemeClr val="tx1"/>
              </a:solidFill>
            </a:endParaRP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3B39F3B0-709C-0E4D-BB16-E769E4A2A2D5}"/>
              </a:ext>
            </a:extLst>
          </p:cNvPr>
          <p:cNvGrpSpPr/>
          <p:nvPr/>
        </p:nvGrpSpPr>
        <p:grpSpPr>
          <a:xfrm>
            <a:off x="7297492" y="-645966"/>
            <a:ext cx="4598536" cy="5984958"/>
            <a:chOff x="7503063" y="-675727"/>
            <a:chExt cx="4392304" cy="5984958"/>
          </a:xfrm>
        </p:grpSpPr>
        <p:sp>
          <p:nvSpPr>
            <p:cNvPr id="53" name="Полилиния 52">
              <a:extLst>
                <a:ext uri="{FF2B5EF4-FFF2-40B4-BE49-F238E27FC236}">
                  <a16:creationId xmlns:a16="http://schemas.microsoft.com/office/drawing/2014/main" xmlns="" id="{11E72A56-631B-FD4B-8B06-CFC7CDA0A5A2}"/>
                </a:ext>
              </a:extLst>
            </p:cNvPr>
            <p:cNvSpPr>
              <a:spLocks noChangeAspect="1"/>
            </p:cNvSpPr>
            <p:nvPr/>
          </p:nvSpPr>
          <p:spPr>
            <a:xfrm rot="2398938">
              <a:off x="7776463" y="1661681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6289E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4" name="Полилиния 53">
              <a:extLst>
                <a:ext uri="{FF2B5EF4-FFF2-40B4-BE49-F238E27FC236}">
                  <a16:creationId xmlns:a16="http://schemas.microsoft.com/office/drawing/2014/main" xmlns="" id="{F9430DC9-AFBA-3248-ADE4-D05CF33CD69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7503063" y="824025"/>
              <a:ext cx="3508485" cy="3508485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xmlns="" id="{5B172340-9E72-A44F-8B8F-B4090CA7FFFC}"/>
                </a:ext>
              </a:extLst>
            </p:cNvPr>
            <p:cNvSpPr>
              <a:spLocks noChangeAspect="1"/>
            </p:cNvSpPr>
            <p:nvPr/>
          </p:nvSpPr>
          <p:spPr>
            <a:xfrm rot="3211343">
              <a:off x="8247817" y="-675727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82593098-2210-4F41-AEE0-AA5C02B02283}"/>
              </a:ext>
            </a:extLst>
          </p:cNvPr>
          <p:cNvGrpSpPr>
            <a:grpSpLocks noChangeAspect="1"/>
          </p:cNvGrpSpPr>
          <p:nvPr/>
        </p:nvGrpSpPr>
        <p:grpSpPr>
          <a:xfrm>
            <a:off x="8186401" y="268289"/>
            <a:ext cx="778213" cy="438277"/>
            <a:chOff x="526938" y="499263"/>
            <a:chExt cx="2789695" cy="1571112"/>
          </a:xfrm>
          <a:effectLst/>
        </p:grpSpPr>
        <p:sp>
          <p:nvSpPr>
            <p:cNvPr id="59" name="Скругленный прямоугольник 58">
              <a:extLst>
                <a:ext uri="{FF2B5EF4-FFF2-40B4-BE49-F238E27FC236}">
                  <a16:creationId xmlns:a16="http://schemas.microsoft.com/office/drawing/2014/main" xmlns="" id="{3349F299-C9D8-534F-A51B-E7B40C2A97FB}"/>
                </a:ext>
              </a:extLst>
            </p:cNvPr>
            <p:cNvSpPr/>
            <p:nvPr/>
          </p:nvSpPr>
          <p:spPr>
            <a:xfrm>
              <a:off x="526938" y="499263"/>
              <a:ext cx="2789695" cy="1571112"/>
            </a:xfrm>
            <a:prstGeom prst="roundRect">
              <a:avLst>
                <a:gd name="adj" fmla="val 40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Picture 2">
              <a:extLst>
                <a:ext uri="{FF2B5EF4-FFF2-40B4-BE49-F238E27FC236}">
                  <a16:creationId xmlns:a16="http://schemas.microsoft.com/office/drawing/2014/main" xmlns="" id="{4B0D5C2D-5627-534E-81DA-02F452356B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38" y="499263"/>
              <a:ext cx="2789695" cy="1571112"/>
            </a:xfrm>
            <a:prstGeom prst="roundRect">
              <a:avLst>
                <a:gd name="adj" fmla="val 4459"/>
              </a:avLst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382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D74FC9-A265-3244-9766-D21BEDCCD89D}"/>
              </a:ext>
            </a:extLst>
          </p:cNvPr>
          <p:cNvSpPr/>
          <p:nvPr/>
        </p:nvSpPr>
        <p:spPr>
          <a:xfrm>
            <a:off x="205393" y="205321"/>
            <a:ext cx="7694008" cy="1107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0" tIns="45709" rIns="91420" bIns="45709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ДИНАМИКА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ПЕРЕВОДОВ ПАЦИЕНТОВ С ОКС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В СОСУДИСТЫЕ ЦЕНТРЫ</a:t>
            </a:r>
            <a:r>
              <a:rPr lang="en-US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(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СЦ</a:t>
            </a:r>
            <a:r>
              <a:rPr lang="en-US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)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ИЗ МЕДИЦИНСКИХ ОРГАНИЗАЦИЙ ОБЩЕЙ ЛЕЧЕБНОЙ СЕТИ (МО ОЛС) (2019 - 2021 ГГ.)   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9EBF1D3-904C-9F43-AF87-2485D2192D8D}"/>
              </a:ext>
            </a:extLst>
          </p:cNvPr>
          <p:cNvSpPr>
            <a:spLocks noChangeAspect="1"/>
          </p:cNvSpPr>
          <p:nvPr/>
        </p:nvSpPr>
        <p:spPr>
          <a:xfrm>
            <a:off x="8552863" y="4634087"/>
            <a:ext cx="411750" cy="411750"/>
          </a:xfrm>
          <a:prstGeom prst="ellipse">
            <a:avLst/>
          </a:prstGeom>
          <a:gradFill>
            <a:gsLst>
              <a:gs pos="0">
                <a:srgbClr val="3F904B">
                  <a:lumMod val="55000"/>
                </a:srgbClr>
              </a:gs>
              <a:gs pos="100000">
                <a:srgbClr val="3F904B"/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xmlns="" id="{BFECC348-0688-C443-8F30-734D67047D88}"/>
              </a:ext>
            </a:extLst>
          </p:cNvPr>
          <p:cNvCxnSpPr>
            <a:cxnSpLocks/>
          </p:cNvCxnSpPr>
          <p:nvPr/>
        </p:nvCxnSpPr>
        <p:spPr>
          <a:xfrm>
            <a:off x="323850" y="4844376"/>
            <a:ext cx="7892498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F78F8755-E287-7D40-967A-F26AD9FFE559}"/>
              </a:ext>
            </a:extLst>
          </p:cNvPr>
          <p:cNvGrpSpPr/>
          <p:nvPr/>
        </p:nvGrpSpPr>
        <p:grpSpPr>
          <a:xfrm>
            <a:off x="8583947" y="1072472"/>
            <a:ext cx="338554" cy="3422915"/>
            <a:chOff x="8583944" y="1072470"/>
            <a:chExt cx="338554" cy="34229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E89183D-6CCB-D341-AB98-F9B51102D18D}"/>
                </a:ext>
              </a:extLst>
            </p:cNvPr>
            <p:cNvSpPr txBox="1"/>
            <p:nvPr/>
          </p:nvSpPr>
          <p:spPr>
            <a:xfrm rot="16200000">
              <a:off x="7543658" y="2615114"/>
              <a:ext cx="241912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000" b="1" dirty="0" err="1">
                  <a:solidFill>
                    <a:schemeClr val="bg2">
                      <a:lumMod val="75000"/>
                    </a:schemeClr>
                  </a:solidFill>
                </a:rPr>
                <a:t>Пузакова</a:t>
              </a:r>
              <a:r>
                <a:rPr lang="ru-RU" sz="1000" b="1" dirty="0">
                  <a:solidFill>
                    <a:schemeClr val="bg2">
                      <a:lumMod val="75000"/>
                    </a:schemeClr>
                  </a:solidFill>
                </a:rPr>
                <a:t> Елена Викторовна</a:t>
              </a:r>
            </a:p>
            <a:p>
              <a:pPr algn="ctr"/>
              <a:r>
                <a:rPr lang="ru-RU" sz="600" dirty="0">
                  <a:solidFill>
                    <a:schemeClr val="bg2">
                      <a:lumMod val="75000"/>
                    </a:schemeClr>
                  </a:solidFill>
                </a:rPr>
                <a:t>Директор Хабаровского краевого фонда ОМС</a:t>
              </a:r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xmlns="" id="{C054D20C-6B5E-B243-8888-898F4AC46F66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1072470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xmlns="" id="{875503E9-57E7-934F-B707-404D105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3891745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xmlns="" id="{6DDE88C6-72FE-D341-928F-6C91302FCD02}"/>
              </a:ext>
            </a:extLst>
          </p:cNvPr>
          <p:cNvSpPr/>
          <p:nvPr/>
        </p:nvSpPr>
        <p:spPr>
          <a:xfrm>
            <a:off x="324416" y="1408550"/>
            <a:ext cx="8064498" cy="3253587"/>
          </a:xfrm>
          <a:prstGeom prst="roundRect">
            <a:avLst>
              <a:gd name="adj" fmla="val 290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61" name="Стрелка вниз 60">
            <a:extLst>
              <a:ext uri="{FF2B5EF4-FFF2-40B4-BE49-F238E27FC236}">
                <a16:creationId xmlns:a16="http://schemas.microsoft.com/office/drawing/2014/main" xmlns="" id="{D43DCEEF-F703-D944-9FA8-24CFC1F89611}"/>
              </a:ext>
            </a:extLst>
          </p:cNvPr>
          <p:cNvSpPr/>
          <p:nvPr/>
        </p:nvSpPr>
        <p:spPr>
          <a:xfrm flipV="1">
            <a:off x="2715928" y="2067061"/>
            <a:ext cx="139224" cy="1725767"/>
          </a:xfrm>
          <a:prstGeom prst="downArrow">
            <a:avLst>
              <a:gd name="adj1" fmla="val 50000"/>
              <a:gd name="adj2" fmla="val 100521"/>
            </a:avLst>
          </a:prstGeom>
          <a:noFill/>
          <a:ln w="127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с двумя скругленными соседними углами 27">
            <a:extLst>
              <a:ext uri="{FF2B5EF4-FFF2-40B4-BE49-F238E27FC236}">
                <a16:creationId xmlns:a16="http://schemas.microsoft.com/office/drawing/2014/main" xmlns="" id="{CFD72341-77E4-A449-8A57-5FC5441CC4FE}"/>
              </a:ext>
            </a:extLst>
          </p:cNvPr>
          <p:cNvSpPr/>
          <p:nvPr/>
        </p:nvSpPr>
        <p:spPr>
          <a:xfrm rot="10800000">
            <a:off x="460374" y="1374291"/>
            <a:ext cx="626835" cy="986287"/>
          </a:xfrm>
          <a:prstGeom prst="round2SameRect">
            <a:avLst/>
          </a:prstGeom>
          <a:solidFill>
            <a:srgbClr val="4867B1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grpSp>
        <p:nvGrpSpPr>
          <p:cNvPr id="31" name="Рисунок 2">
            <a:extLst>
              <a:ext uri="{FF2B5EF4-FFF2-40B4-BE49-F238E27FC236}">
                <a16:creationId xmlns:a16="http://schemas.microsoft.com/office/drawing/2014/main" xmlns="" id="{3FC60B41-068E-ED4D-9C80-F56FB34B0EF9}"/>
              </a:ext>
            </a:extLst>
          </p:cNvPr>
          <p:cNvGrpSpPr>
            <a:grpSpLocks noChangeAspect="1"/>
          </p:cNvGrpSpPr>
          <p:nvPr/>
        </p:nvGrpSpPr>
        <p:grpSpPr>
          <a:xfrm>
            <a:off x="5996204" y="1132434"/>
            <a:ext cx="323537" cy="532172"/>
            <a:chOff x="908337" y="1218554"/>
            <a:chExt cx="168098" cy="281373"/>
          </a:xfrm>
          <a:solidFill>
            <a:schemeClr val="bg1"/>
          </a:solidFill>
        </p:grpSpPr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xmlns="" id="{66B25742-7EF7-5741-AEEE-7822C978ADB3}"/>
                </a:ext>
              </a:extLst>
            </p:cNvPr>
            <p:cNvSpPr/>
            <p:nvPr/>
          </p:nvSpPr>
          <p:spPr>
            <a:xfrm>
              <a:off x="924680" y="1401968"/>
              <a:ext cx="12365" cy="12365"/>
            </a:xfrm>
            <a:custGeom>
              <a:avLst/>
              <a:gdLst>
                <a:gd name="connsiteX0" fmla="*/ 12366 w 12365"/>
                <a:gd name="connsiteY0" fmla="*/ 6183 h 12365"/>
                <a:gd name="connsiteX1" fmla="*/ 6183 w 12365"/>
                <a:gd name="connsiteY1" fmla="*/ 12366 h 12365"/>
                <a:gd name="connsiteX2" fmla="*/ 0 w 12365"/>
                <a:gd name="connsiteY2" fmla="*/ 6183 h 12365"/>
                <a:gd name="connsiteX3" fmla="*/ 6183 w 12365"/>
                <a:gd name="connsiteY3" fmla="*/ 0 h 12365"/>
                <a:gd name="connsiteX4" fmla="*/ 12366 w 12365"/>
                <a:gd name="connsiteY4" fmla="*/ 6183 h 1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5" h="12365">
                  <a:moveTo>
                    <a:pt x="12366" y="6183"/>
                  </a:moveTo>
                  <a:cubicBezTo>
                    <a:pt x="12366" y="9597"/>
                    <a:pt x="9597" y="12366"/>
                    <a:pt x="6183" y="12366"/>
                  </a:cubicBezTo>
                  <a:cubicBezTo>
                    <a:pt x="2768" y="12366"/>
                    <a:pt x="0" y="9597"/>
                    <a:pt x="0" y="6183"/>
                  </a:cubicBezTo>
                  <a:cubicBezTo>
                    <a:pt x="0" y="2768"/>
                    <a:pt x="2768" y="0"/>
                    <a:pt x="6183" y="0"/>
                  </a:cubicBezTo>
                  <a:cubicBezTo>
                    <a:pt x="9597" y="0"/>
                    <a:pt x="12366" y="2768"/>
                    <a:pt x="12366" y="6183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33">
              <a:extLst>
                <a:ext uri="{FF2B5EF4-FFF2-40B4-BE49-F238E27FC236}">
                  <a16:creationId xmlns:a16="http://schemas.microsoft.com/office/drawing/2014/main" xmlns="" id="{034B8ECF-5C27-D048-B046-1EAA3F66660A}"/>
                </a:ext>
              </a:extLst>
            </p:cNvPr>
            <p:cNvSpPr/>
            <p:nvPr/>
          </p:nvSpPr>
          <p:spPr>
            <a:xfrm>
              <a:off x="986204" y="1401968"/>
              <a:ext cx="12365" cy="12365"/>
            </a:xfrm>
            <a:custGeom>
              <a:avLst/>
              <a:gdLst>
                <a:gd name="connsiteX0" fmla="*/ 12366 w 12365"/>
                <a:gd name="connsiteY0" fmla="*/ 6183 h 12365"/>
                <a:gd name="connsiteX1" fmla="*/ 6183 w 12365"/>
                <a:gd name="connsiteY1" fmla="*/ 12366 h 12365"/>
                <a:gd name="connsiteX2" fmla="*/ 0 w 12365"/>
                <a:gd name="connsiteY2" fmla="*/ 6183 h 12365"/>
                <a:gd name="connsiteX3" fmla="*/ 6183 w 12365"/>
                <a:gd name="connsiteY3" fmla="*/ 0 h 12365"/>
                <a:gd name="connsiteX4" fmla="*/ 12366 w 12365"/>
                <a:gd name="connsiteY4" fmla="*/ 6183 h 1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5" h="12365">
                  <a:moveTo>
                    <a:pt x="12366" y="6183"/>
                  </a:moveTo>
                  <a:cubicBezTo>
                    <a:pt x="12366" y="9597"/>
                    <a:pt x="9597" y="12366"/>
                    <a:pt x="6183" y="12366"/>
                  </a:cubicBezTo>
                  <a:cubicBezTo>
                    <a:pt x="2768" y="12366"/>
                    <a:pt x="0" y="9597"/>
                    <a:pt x="0" y="6183"/>
                  </a:cubicBezTo>
                  <a:cubicBezTo>
                    <a:pt x="0" y="2768"/>
                    <a:pt x="2768" y="0"/>
                    <a:pt x="6183" y="0"/>
                  </a:cubicBezTo>
                  <a:cubicBezTo>
                    <a:pt x="9597" y="0"/>
                    <a:pt x="12366" y="2768"/>
                    <a:pt x="12366" y="6183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xmlns="" id="{6E2886F2-CB8C-DF4E-80E8-C4B7DD5FBF0C}"/>
                </a:ext>
              </a:extLst>
            </p:cNvPr>
            <p:cNvSpPr/>
            <p:nvPr/>
          </p:nvSpPr>
          <p:spPr>
            <a:xfrm>
              <a:off x="1047727" y="1401968"/>
              <a:ext cx="12365" cy="12365"/>
            </a:xfrm>
            <a:custGeom>
              <a:avLst/>
              <a:gdLst>
                <a:gd name="connsiteX0" fmla="*/ 12366 w 12365"/>
                <a:gd name="connsiteY0" fmla="*/ 6183 h 12365"/>
                <a:gd name="connsiteX1" fmla="*/ 6183 w 12365"/>
                <a:gd name="connsiteY1" fmla="*/ 12366 h 12365"/>
                <a:gd name="connsiteX2" fmla="*/ 0 w 12365"/>
                <a:gd name="connsiteY2" fmla="*/ 6183 h 12365"/>
                <a:gd name="connsiteX3" fmla="*/ 6183 w 12365"/>
                <a:gd name="connsiteY3" fmla="*/ 0 h 12365"/>
                <a:gd name="connsiteX4" fmla="*/ 12366 w 12365"/>
                <a:gd name="connsiteY4" fmla="*/ 6183 h 1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5" h="12365">
                  <a:moveTo>
                    <a:pt x="12366" y="6183"/>
                  </a:moveTo>
                  <a:cubicBezTo>
                    <a:pt x="12366" y="9597"/>
                    <a:pt x="9597" y="12366"/>
                    <a:pt x="6183" y="12366"/>
                  </a:cubicBezTo>
                  <a:cubicBezTo>
                    <a:pt x="2768" y="12366"/>
                    <a:pt x="0" y="9597"/>
                    <a:pt x="0" y="6183"/>
                  </a:cubicBezTo>
                  <a:cubicBezTo>
                    <a:pt x="0" y="2768"/>
                    <a:pt x="2768" y="0"/>
                    <a:pt x="6183" y="0"/>
                  </a:cubicBezTo>
                  <a:cubicBezTo>
                    <a:pt x="9597" y="0"/>
                    <a:pt x="12366" y="2768"/>
                    <a:pt x="12366" y="6183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xmlns="" id="{62220E45-3FCF-3948-8CB6-87C0732228C1}"/>
                </a:ext>
              </a:extLst>
            </p:cNvPr>
            <p:cNvSpPr/>
            <p:nvPr/>
          </p:nvSpPr>
          <p:spPr>
            <a:xfrm>
              <a:off x="973427" y="1218554"/>
              <a:ext cx="70876" cy="12094"/>
            </a:xfrm>
            <a:custGeom>
              <a:avLst/>
              <a:gdLst>
                <a:gd name="connsiteX0" fmla="*/ 64829 w 70876"/>
                <a:gd name="connsiteY0" fmla="*/ 12095 h 12094"/>
                <a:gd name="connsiteX1" fmla="*/ 70876 w 70876"/>
                <a:gd name="connsiteY1" fmla="*/ 6047 h 12094"/>
                <a:gd name="connsiteX2" fmla="*/ 64829 w 70876"/>
                <a:gd name="connsiteY2" fmla="*/ 0 h 12094"/>
                <a:gd name="connsiteX3" fmla="*/ 6047 w 70876"/>
                <a:gd name="connsiteY3" fmla="*/ 0 h 12094"/>
                <a:gd name="connsiteX4" fmla="*/ 0 w 70876"/>
                <a:gd name="connsiteY4" fmla="*/ 6047 h 12094"/>
                <a:gd name="connsiteX5" fmla="*/ 6047 w 70876"/>
                <a:gd name="connsiteY5" fmla="*/ 12095 h 1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876" h="12094">
                  <a:moveTo>
                    <a:pt x="64829" y="12095"/>
                  </a:moveTo>
                  <a:cubicBezTo>
                    <a:pt x="68169" y="12095"/>
                    <a:pt x="70876" y="9388"/>
                    <a:pt x="70876" y="6047"/>
                  </a:cubicBezTo>
                  <a:cubicBezTo>
                    <a:pt x="70876" y="2707"/>
                    <a:pt x="68169" y="0"/>
                    <a:pt x="64829" y="0"/>
                  </a:cubicBezTo>
                  <a:lnTo>
                    <a:pt x="6047" y="0"/>
                  </a:lnTo>
                  <a:cubicBezTo>
                    <a:pt x="2708" y="0"/>
                    <a:pt x="0" y="2707"/>
                    <a:pt x="0" y="6047"/>
                  </a:cubicBezTo>
                  <a:cubicBezTo>
                    <a:pt x="0" y="9388"/>
                    <a:pt x="2708" y="12095"/>
                    <a:pt x="6047" y="12095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xmlns="" id="{BB104860-DE0B-A84E-A921-7A74AC2AAA49}"/>
                </a:ext>
              </a:extLst>
            </p:cNvPr>
            <p:cNvSpPr/>
            <p:nvPr/>
          </p:nvSpPr>
          <p:spPr>
            <a:xfrm>
              <a:off x="909227" y="1458574"/>
              <a:ext cx="135076" cy="12094"/>
            </a:xfrm>
            <a:custGeom>
              <a:avLst/>
              <a:gdLst>
                <a:gd name="connsiteX0" fmla="*/ 135076 w 135076"/>
                <a:gd name="connsiteY0" fmla="*/ 6047 h 12094"/>
                <a:gd name="connsiteX1" fmla="*/ 129029 w 135076"/>
                <a:gd name="connsiteY1" fmla="*/ 0 h 12094"/>
                <a:gd name="connsiteX2" fmla="*/ 6047 w 135076"/>
                <a:gd name="connsiteY2" fmla="*/ 0 h 12094"/>
                <a:gd name="connsiteX3" fmla="*/ 0 w 135076"/>
                <a:gd name="connsiteY3" fmla="*/ 6047 h 12094"/>
                <a:gd name="connsiteX4" fmla="*/ 6047 w 135076"/>
                <a:gd name="connsiteY4" fmla="*/ 12095 h 12094"/>
                <a:gd name="connsiteX5" fmla="*/ 129029 w 135076"/>
                <a:gd name="connsiteY5" fmla="*/ 12095 h 12094"/>
                <a:gd name="connsiteX6" fmla="*/ 135076 w 135076"/>
                <a:gd name="connsiteY6" fmla="*/ 6047 h 1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076" h="12094">
                  <a:moveTo>
                    <a:pt x="135076" y="6047"/>
                  </a:moveTo>
                  <a:cubicBezTo>
                    <a:pt x="135076" y="2707"/>
                    <a:pt x="132368" y="0"/>
                    <a:pt x="129029" y="0"/>
                  </a:cubicBezTo>
                  <a:lnTo>
                    <a:pt x="6047" y="0"/>
                  </a:lnTo>
                  <a:cubicBezTo>
                    <a:pt x="2708" y="0"/>
                    <a:pt x="0" y="2707"/>
                    <a:pt x="0" y="6047"/>
                  </a:cubicBezTo>
                  <a:cubicBezTo>
                    <a:pt x="0" y="9388"/>
                    <a:pt x="2708" y="12095"/>
                    <a:pt x="6047" y="12095"/>
                  </a:cubicBezTo>
                  <a:lnTo>
                    <a:pt x="129029" y="12095"/>
                  </a:lnTo>
                  <a:cubicBezTo>
                    <a:pt x="132368" y="12095"/>
                    <a:pt x="135076" y="9388"/>
                    <a:pt x="135076" y="6047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xmlns="" id="{15C8DF4A-FB96-0A44-917A-F187A0BD1C42}"/>
                </a:ext>
              </a:extLst>
            </p:cNvPr>
            <p:cNvSpPr/>
            <p:nvPr/>
          </p:nvSpPr>
          <p:spPr>
            <a:xfrm>
              <a:off x="1005585" y="1487833"/>
              <a:ext cx="31371" cy="12094"/>
            </a:xfrm>
            <a:custGeom>
              <a:avLst/>
              <a:gdLst>
                <a:gd name="connsiteX0" fmla="*/ 6047 w 31371"/>
                <a:gd name="connsiteY0" fmla="*/ 0 h 12094"/>
                <a:gd name="connsiteX1" fmla="*/ 0 w 31371"/>
                <a:gd name="connsiteY1" fmla="*/ 6047 h 12094"/>
                <a:gd name="connsiteX2" fmla="*/ 6047 w 31371"/>
                <a:gd name="connsiteY2" fmla="*/ 12095 h 12094"/>
                <a:gd name="connsiteX3" fmla="*/ 25325 w 31371"/>
                <a:gd name="connsiteY3" fmla="*/ 12095 h 12094"/>
                <a:gd name="connsiteX4" fmla="*/ 31372 w 31371"/>
                <a:gd name="connsiteY4" fmla="*/ 6047 h 12094"/>
                <a:gd name="connsiteX5" fmla="*/ 25325 w 31371"/>
                <a:gd name="connsiteY5" fmla="*/ 0 h 1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71" h="12094">
                  <a:moveTo>
                    <a:pt x="6047" y="0"/>
                  </a:moveTo>
                  <a:cubicBezTo>
                    <a:pt x="2708" y="0"/>
                    <a:pt x="0" y="2707"/>
                    <a:pt x="0" y="6047"/>
                  </a:cubicBezTo>
                  <a:cubicBezTo>
                    <a:pt x="0" y="9388"/>
                    <a:pt x="2708" y="12095"/>
                    <a:pt x="6047" y="12095"/>
                  </a:cubicBezTo>
                  <a:lnTo>
                    <a:pt x="25325" y="12095"/>
                  </a:lnTo>
                  <a:cubicBezTo>
                    <a:pt x="28664" y="12095"/>
                    <a:pt x="31372" y="9388"/>
                    <a:pt x="31372" y="6047"/>
                  </a:cubicBezTo>
                  <a:cubicBezTo>
                    <a:pt x="31372" y="2707"/>
                    <a:pt x="28664" y="0"/>
                    <a:pt x="25325" y="0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xmlns="" id="{9AFD4D20-638A-2340-B95C-CBA47AFE6B40}"/>
                </a:ext>
              </a:extLst>
            </p:cNvPr>
            <p:cNvSpPr/>
            <p:nvPr/>
          </p:nvSpPr>
          <p:spPr>
            <a:xfrm>
              <a:off x="909227" y="1487833"/>
              <a:ext cx="79913" cy="12094"/>
            </a:xfrm>
            <a:custGeom>
              <a:avLst/>
              <a:gdLst>
                <a:gd name="connsiteX0" fmla="*/ 6047 w 79913"/>
                <a:gd name="connsiteY0" fmla="*/ 0 h 12094"/>
                <a:gd name="connsiteX1" fmla="*/ 0 w 79913"/>
                <a:gd name="connsiteY1" fmla="*/ 6047 h 12094"/>
                <a:gd name="connsiteX2" fmla="*/ 6047 w 79913"/>
                <a:gd name="connsiteY2" fmla="*/ 12095 h 12094"/>
                <a:gd name="connsiteX3" fmla="*/ 73866 w 79913"/>
                <a:gd name="connsiteY3" fmla="*/ 12095 h 12094"/>
                <a:gd name="connsiteX4" fmla="*/ 79913 w 79913"/>
                <a:gd name="connsiteY4" fmla="*/ 6047 h 12094"/>
                <a:gd name="connsiteX5" fmla="*/ 73866 w 79913"/>
                <a:gd name="connsiteY5" fmla="*/ 0 h 1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913" h="12094">
                  <a:moveTo>
                    <a:pt x="6047" y="0"/>
                  </a:moveTo>
                  <a:cubicBezTo>
                    <a:pt x="2708" y="0"/>
                    <a:pt x="0" y="2707"/>
                    <a:pt x="0" y="6047"/>
                  </a:cubicBezTo>
                  <a:cubicBezTo>
                    <a:pt x="0" y="9388"/>
                    <a:pt x="2708" y="12095"/>
                    <a:pt x="6047" y="12095"/>
                  </a:cubicBezTo>
                  <a:lnTo>
                    <a:pt x="73866" y="12095"/>
                  </a:lnTo>
                  <a:cubicBezTo>
                    <a:pt x="77206" y="12095"/>
                    <a:pt x="79913" y="9388"/>
                    <a:pt x="79913" y="6047"/>
                  </a:cubicBezTo>
                  <a:cubicBezTo>
                    <a:pt x="79913" y="2707"/>
                    <a:pt x="77206" y="0"/>
                    <a:pt x="73866" y="0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xmlns="" id="{088C45C6-6B0F-344C-958D-F207049284F1}"/>
                </a:ext>
              </a:extLst>
            </p:cNvPr>
            <p:cNvSpPr/>
            <p:nvPr/>
          </p:nvSpPr>
          <p:spPr>
            <a:xfrm>
              <a:off x="908337" y="1342019"/>
              <a:ext cx="45050" cy="45050"/>
            </a:xfrm>
            <a:custGeom>
              <a:avLst/>
              <a:gdLst>
                <a:gd name="connsiteX0" fmla="*/ 1 w 45050"/>
                <a:gd name="connsiteY0" fmla="*/ 33184 h 45050"/>
                <a:gd name="connsiteX1" fmla="*/ 11866 w 45050"/>
                <a:gd name="connsiteY1" fmla="*/ 45050 h 45050"/>
                <a:gd name="connsiteX2" fmla="*/ 33186 w 45050"/>
                <a:gd name="connsiteY2" fmla="*/ 45050 h 45050"/>
                <a:gd name="connsiteX3" fmla="*/ 45051 w 45050"/>
                <a:gd name="connsiteY3" fmla="*/ 33184 h 45050"/>
                <a:gd name="connsiteX4" fmla="*/ 45051 w 45050"/>
                <a:gd name="connsiteY4" fmla="*/ 11866 h 45050"/>
                <a:gd name="connsiteX5" fmla="*/ 33186 w 45050"/>
                <a:gd name="connsiteY5" fmla="*/ 0 h 45050"/>
                <a:gd name="connsiteX6" fmla="*/ 11866 w 45050"/>
                <a:gd name="connsiteY6" fmla="*/ 0 h 45050"/>
                <a:gd name="connsiteX7" fmla="*/ 0 w 45050"/>
                <a:gd name="connsiteY7" fmla="*/ 11866 h 45050"/>
                <a:gd name="connsiteX8" fmla="*/ 0 w 45050"/>
                <a:gd name="connsiteY8" fmla="*/ 33184 h 45050"/>
                <a:gd name="connsiteX9" fmla="*/ 12095 w 45050"/>
                <a:gd name="connsiteY9" fmla="*/ 12095 h 45050"/>
                <a:gd name="connsiteX10" fmla="*/ 32956 w 45050"/>
                <a:gd name="connsiteY10" fmla="*/ 12095 h 45050"/>
                <a:gd name="connsiteX11" fmla="*/ 32956 w 45050"/>
                <a:gd name="connsiteY11" fmla="*/ 32955 h 45050"/>
                <a:gd name="connsiteX12" fmla="*/ 12095 w 45050"/>
                <a:gd name="connsiteY12" fmla="*/ 32955 h 4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050" h="45050">
                  <a:moveTo>
                    <a:pt x="1" y="33184"/>
                  </a:moveTo>
                  <a:cubicBezTo>
                    <a:pt x="1" y="39727"/>
                    <a:pt x="5324" y="45050"/>
                    <a:pt x="11866" y="45050"/>
                  </a:cubicBezTo>
                  <a:lnTo>
                    <a:pt x="33186" y="45050"/>
                  </a:lnTo>
                  <a:cubicBezTo>
                    <a:pt x="39728" y="45050"/>
                    <a:pt x="45051" y="39727"/>
                    <a:pt x="45051" y="33184"/>
                  </a:cubicBezTo>
                  <a:lnTo>
                    <a:pt x="45051" y="11866"/>
                  </a:lnTo>
                  <a:cubicBezTo>
                    <a:pt x="45051" y="5323"/>
                    <a:pt x="39728" y="0"/>
                    <a:pt x="33186" y="0"/>
                  </a:cubicBezTo>
                  <a:lnTo>
                    <a:pt x="11866" y="0"/>
                  </a:lnTo>
                  <a:cubicBezTo>
                    <a:pt x="5323" y="0"/>
                    <a:pt x="0" y="5323"/>
                    <a:pt x="0" y="11866"/>
                  </a:cubicBezTo>
                  <a:lnTo>
                    <a:pt x="0" y="33184"/>
                  </a:lnTo>
                  <a:close/>
                  <a:moveTo>
                    <a:pt x="12095" y="12095"/>
                  </a:moveTo>
                  <a:lnTo>
                    <a:pt x="32956" y="12095"/>
                  </a:lnTo>
                  <a:lnTo>
                    <a:pt x="32956" y="32955"/>
                  </a:lnTo>
                  <a:lnTo>
                    <a:pt x="12095" y="32955"/>
                  </a:ln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xmlns="" id="{8F7D3EB3-34E0-5A44-A6AA-2351C48FB067}"/>
                </a:ext>
              </a:extLst>
            </p:cNvPr>
            <p:cNvSpPr/>
            <p:nvPr/>
          </p:nvSpPr>
          <p:spPr>
            <a:xfrm>
              <a:off x="969861" y="1315345"/>
              <a:ext cx="45050" cy="71724"/>
            </a:xfrm>
            <a:custGeom>
              <a:avLst/>
              <a:gdLst>
                <a:gd name="connsiteX0" fmla="*/ 45050 w 45050"/>
                <a:gd name="connsiteY0" fmla="*/ 59859 h 71724"/>
                <a:gd name="connsiteX1" fmla="*/ 45050 w 45050"/>
                <a:gd name="connsiteY1" fmla="*/ 11866 h 71724"/>
                <a:gd name="connsiteX2" fmla="*/ 33184 w 45050"/>
                <a:gd name="connsiteY2" fmla="*/ 0 h 71724"/>
                <a:gd name="connsiteX3" fmla="*/ 11866 w 45050"/>
                <a:gd name="connsiteY3" fmla="*/ 0 h 71724"/>
                <a:gd name="connsiteX4" fmla="*/ 0 w 45050"/>
                <a:gd name="connsiteY4" fmla="*/ 11866 h 71724"/>
                <a:gd name="connsiteX5" fmla="*/ 0 w 45050"/>
                <a:gd name="connsiteY5" fmla="*/ 59859 h 71724"/>
                <a:gd name="connsiteX6" fmla="*/ 11866 w 45050"/>
                <a:gd name="connsiteY6" fmla="*/ 71724 h 71724"/>
                <a:gd name="connsiteX7" fmla="*/ 33184 w 45050"/>
                <a:gd name="connsiteY7" fmla="*/ 71724 h 71724"/>
                <a:gd name="connsiteX8" fmla="*/ 45050 w 45050"/>
                <a:gd name="connsiteY8" fmla="*/ 59859 h 71724"/>
                <a:gd name="connsiteX9" fmla="*/ 32955 w 45050"/>
                <a:gd name="connsiteY9" fmla="*/ 59630 h 71724"/>
                <a:gd name="connsiteX10" fmla="*/ 12095 w 45050"/>
                <a:gd name="connsiteY10" fmla="*/ 59630 h 71724"/>
                <a:gd name="connsiteX11" fmla="*/ 12095 w 45050"/>
                <a:gd name="connsiteY11" fmla="*/ 12095 h 71724"/>
                <a:gd name="connsiteX12" fmla="*/ 32955 w 45050"/>
                <a:gd name="connsiteY12" fmla="*/ 12095 h 7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050" h="71724">
                  <a:moveTo>
                    <a:pt x="45050" y="59859"/>
                  </a:moveTo>
                  <a:lnTo>
                    <a:pt x="45050" y="11866"/>
                  </a:lnTo>
                  <a:cubicBezTo>
                    <a:pt x="45050" y="5323"/>
                    <a:pt x="39727" y="0"/>
                    <a:pt x="33184" y="0"/>
                  </a:cubicBezTo>
                  <a:lnTo>
                    <a:pt x="11866" y="0"/>
                  </a:lnTo>
                  <a:cubicBezTo>
                    <a:pt x="5323" y="0"/>
                    <a:pt x="0" y="5323"/>
                    <a:pt x="0" y="11866"/>
                  </a:cubicBezTo>
                  <a:lnTo>
                    <a:pt x="0" y="59859"/>
                  </a:lnTo>
                  <a:cubicBezTo>
                    <a:pt x="0" y="66401"/>
                    <a:pt x="5323" y="71724"/>
                    <a:pt x="11866" y="71724"/>
                  </a:cubicBezTo>
                  <a:lnTo>
                    <a:pt x="33184" y="71724"/>
                  </a:lnTo>
                  <a:cubicBezTo>
                    <a:pt x="39728" y="71724"/>
                    <a:pt x="45050" y="66401"/>
                    <a:pt x="45050" y="59859"/>
                  </a:cubicBezTo>
                  <a:close/>
                  <a:moveTo>
                    <a:pt x="32955" y="59630"/>
                  </a:moveTo>
                  <a:lnTo>
                    <a:pt x="12095" y="59630"/>
                  </a:lnTo>
                  <a:lnTo>
                    <a:pt x="12095" y="12095"/>
                  </a:lnTo>
                  <a:lnTo>
                    <a:pt x="32955" y="12095"/>
                  </a:ln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:a16="http://schemas.microsoft.com/office/drawing/2014/main" xmlns="" id="{CAB04AC4-5F09-C247-AFA7-FAF12ACE5133}"/>
                </a:ext>
              </a:extLst>
            </p:cNvPr>
            <p:cNvSpPr/>
            <p:nvPr/>
          </p:nvSpPr>
          <p:spPr>
            <a:xfrm>
              <a:off x="1031385" y="1283015"/>
              <a:ext cx="45050" cy="104054"/>
            </a:xfrm>
            <a:custGeom>
              <a:avLst/>
              <a:gdLst>
                <a:gd name="connsiteX0" fmla="*/ 45050 w 45050"/>
                <a:gd name="connsiteY0" fmla="*/ 92188 h 104054"/>
                <a:gd name="connsiteX1" fmla="*/ 45050 w 45050"/>
                <a:gd name="connsiteY1" fmla="*/ 11866 h 104054"/>
                <a:gd name="connsiteX2" fmla="*/ 33184 w 45050"/>
                <a:gd name="connsiteY2" fmla="*/ 0 h 104054"/>
                <a:gd name="connsiteX3" fmla="*/ 11866 w 45050"/>
                <a:gd name="connsiteY3" fmla="*/ 0 h 104054"/>
                <a:gd name="connsiteX4" fmla="*/ 0 w 45050"/>
                <a:gd name="connsiteY4" fmla="*/ 11866 h 104054"/>
                <a:gd name="connsiteX5" fmla="*/ 0 w 45050"/>
                <a:gd name="connsiteY5" fmla="*/ 52028 h 104054"/>
                <a:gd name="connsiteX6" fmla="*/ 6047 w 45050"/>
                <a:gd name="connsiteY6" fmla="*/ 58075 h 104054"/>
                <a:gd name="connsiteX7" fmla="*/ 12095 w 45050"/>
                <a:gd name="connsiteY7" fmla="*/ 52028 h 104054"/>
                <a:gd name="connsiteX8" fmla="*/ 12095 w 45050"/>
                <a:gd name="connsiteY8" fmla="*/ 12095 h 104054"/>
                <a:gd name="connsiteX9" fmla="*/ 32955 w 45050"/>
                <a:gd name="connsiteY9" fmla="*/ 12095 h 104054"/>
                <a:gd name="connsiteX10" fmla="*/ 32955 w 45050"/>
                <a:gd name="connsiteY10" fmla="*/ 91960 h 104054"/>
                <a:gd name="connsiteX11" fmla="*/ 12095 w 45050"/>
                <a:gd name="connsiteY11" fmla="*/ 91960 h 104054"/>
                <a:gd name="connsiteX12" fmla="*/ 12095 w 45050"/>
                <a:gd name="connsiteY12" fmla="*/ 81220 h 104054"/>
                <a:gd name="connsiteX13" fmla="*/ 6047 w 45050"/>
                <a:gd name="connsiteY13" fmla="*/ 75173 h 104054"/>
                <a:gd name="connsiteX14" fmla="*/ 0 w 45050"/>
                <a:gd name="connsiteY14" fmla="*/ 81220 h 104054"/>
                <a:gd name="connsiteX15" fmla="*/ 0 w 45050"/>
                <a:gd name="connsiteY15" fmla="*/ 92189 h 104054"/>
                <a:gd name="connsiteX16" fmla="*/ 11866 w 45050"/>
                <a:gd name="connsiteY16" fmla="*/ 104055 h 104054"/>
                <a:gd name="connsiteX17" fmla="*/ 33184 w 45050"/>
                <a:gd name="connsiteY17" fmla="*/ 104055 h 104054"/>
                <a:gd name="connsiteX18" fmla="*/ 45050 w 45050"/>
                <a:gd name="connsiteY18" fmla="*/ 92188 h 10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050" h="104054">
                  <a:moveTo>
                    <a:pt x="45050" y="92188"/>
                  </a:moveTo>
                  <a:lnTo>
                    <a:pt x="45050" y="11866"/>
                  </a:lnTo>
                  <a:cubicBezTo>
                    <a:pt x="45050" y="5323"/>
                    <a:pt x="39727" y="0"/>
                    <a:pt x="33184" y="0"/>
                  </a:cubicBezTo>
                  <a:lnTo>
                    <a:pt x="11866" y="0"/>
                  </a:lnTo>
                  <a:cubicBezTo>
                    <a:pt x="5323" y="0"/>
                    <a:pt x="0" y="5323"/>
                    <a:pt x="0" y="11866"/>
                  </a:cubicBezTo>
                  <a:lnTo>
                    <a:pt x="0" y="52028"/>
                  </a:lnTo>
                  <a:cubicBezTo>
                    <a:pt x="0" y="55368"/>
                    <a:pt x="2708" y="58075"/>
                    <a:pt x="6047" y="58075"/>
                  </a:cubicBezTo>
                  <a:cubicBezTo>
                    <a:pt x="9387" y="58075"/>
                    <a:pt x="12095" y="55368"/>
                    <a:pt x="12095" y="52028"/>
                  </a:cubicBezTo>
                  <a:lnTo>
                    <a:pt x="12095" y="12095"/>
                  </a:lnTo>
                  <a:lnTo>
                    <a:pt x="32955" y="12095"/>
                  </a:lnTo>
                  <a:lnTo>
                    <a:pt x="32955" y="91960"/>
                  </a:lnTo>
                  <a:lnTo>
                    <a:pt x="12095" y="91960"/>
                  </a:lnTo>
                  <a:lnTo>
                    <a:pt x="12095" y="81220"/>
                  </a:lnTo>
                  <a:cubicBezTo>
                    <a:pt x="12095" y="77880"/>
                    <a:pt x="9387" y="75173"/>
                    <a:pt x="6047" y="75173"/>
                  </a:cubicBezTo>
                  <a:cubicBezTo>
                    <a:pt x="2708" y="75173"/>
                    <a:pt x="0" y="77880"/>
                    <a:pt x="0" y="81220"/>
                  </a:cubicBezTo>
                  <a:lnTo>
                    <a:pt x="0" y="92189"/>
                  </a:lnTo>
                  <a:cubicBezTo>
                    <a:pt x="0" y="98732"/>
                    <a:pt x="5323" y="104055"/>
                    <a:pt x="11866" y="104055"/>
                  </a:cubicBezTo>
                  <a:lnTo>
                    <a:pt x="33184" y="104055"/>
                  </a:lnTo>
                  <a:cubicBezTo>
                    <a:pt x="39728" y="104054"/>
                    <a:pt x="45050" y="98731"/>
                    <a:pt x="45050" y="92188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47">
              <a:extLst>
                <a:ext uri="{FF2B5EF4-FFF2-40B4-BE49-F238E27FC236}">
                  <a16:creationId xmlns:a16="http://schemas.microsoft.com/office/drawing/2014/main" xmlns="" id="{E5B4F229-CE5D-5C41-9884-DC7C587E2EAB}"/>
                </a:ext>
              </a:extLst>
            </p:cNvPr>
            <p:cNvSpPr/>
            <p:nvPr/>
          </p:nvSpPr>
          <p:spPr>
            <a:xfrm>
              <a:off x="908337" y="1249784"/>
              <a:ext cx="164540" cy="65181"/>
            </a:xfrm>
            <a:custGeom>
              <a:avLst/>
              <a:gdLst>
                <a:gd name="connsiteX0" fmla="*/ 338 w 164540"/>
                <a:gd name="connsiteY0" fmla="*/ 61122 h 65181"/>
                <a:gd name="connsiteX1" fmla="*/ 6049 w 164540"/>
                <a:gd name="connsiteY1" fmla="*/ 65182 h 65181"/>
                <a:gd name="connsiteX2" fmla="*/ 8037 w 164540"/>
                <a:gd name="connsiteY2" fmla="*/ 64844 h 65181"/>
                <a:gd name="connsiteX3" fmla="*/ 160480 w 164540"/>
                <a:gd name="connsiteY3" fmla="*/ 11761 h 65181"/>
                <a:gd name="connsiteX4" fmla="*/ 164202 w 164540"/>
                <a:gd name="connsiteY4" fmla="*/ 4060 h 65181"/>
                <a:gd name="connsiteX5" fmla="*/ 156503 w 164540"/>
                <a:gd name="connsiteY5" fmla="*/ 338 h 65181"/>
                <a:gd name="connsiteX6" fmla="*/ 4060 w 164540"/>
                <a:gd name="connsiteY6" fmla="*/ 53422 h 65181"/>
                <a:gd name="connsiteX7" fmla="*/ 338 w 164540"/>
                <a:gd name="connsiteY7" fmla="*/ 61122 h 6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540" h="65181">
                  <a:moveTo>
                    <a:pt x="338" y="61122"/>
                  </a:moveTo>
                  <a:cubicBezTo>
                    <a:pt x="1207" y="63618"/>
                    <a:pt x="3547" y="65182"/>
                    <a:pt x="6049" y="65182"/>
                  </a:cubicBezTo>
                  <a:cubicBezTo>
                    <a:pt x="6709" y="65182"/>
                    <a:pt x="7379" y="65073"/>
                    <a:pt x="8037" y="64844"/>
                  </a:cubicBezTo>
                  <a:lnTo>
                    <a:pt x="160480" y="11761"/>
                  </a:lnTo>
                  <a:cubicBezTo>
                    <a:pt x="163634" y="10662"/>
                    <a:pt x="165301" y="7215"/>
                    <a:pt x="164202" y="4060"/>
                  </a:cubicBezTo>
                  <a:cubicBezTo>
                    <a:pt x="163103" y="905"/>
                    <a:pt x="159653" y="-761"/>
                    <a:pt x="156503" y="338"/>
                  </a:cubicBezTo>
                  <a:lnTo>
                    <a:pt x="4060" y="53422"/>
                  </a:lnTo>
                  <a:cubicBezTo>
                    <a:pt x="906" y="54520"/>
                    <a:pt x="-760" y="57968"/>
                    <a:pt x="338" y="61122"/>
                  </a:cubicBezTo>
                  <a:close/>
                </a:path>
              </a:pathLst>
            </a:custGeom>
            <a:grpFill/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0" name="Text Placeholder 3">
            <a:extLst>
              <a:ext uri="{FF2B5EF4-FFF2-40B4-BE49-F238E27FC236}">
                <a16:creationId xmlns:a16="http://schemas.microsoft.com/office/drawing/2014/main" xmlns="" id="{A5E68E12-8AC4-9649-83AD-B7447CCEC51A}"/>
              </a:ext>
            </a:extLst>
          </p:cNvPr>
          <p:cNvSpPr txBox="1">
            <a:spLocks noChangeArrowheads="1"/>
          </p:cNvSpPr>
          <p:nvPr/>
        </p:nvSpPr>
        <p:spPr>
          <a:xfrm>
            <a:off x="6418683" y="1055489"/>
            <a:ext cx="1886305" cy="261588"/>
          </a:xfrm>
          <a:prstGeom prst="rect">
            <a:avLst/>
          </a:prstGeom>
        </p:spPr>
        <p:txBody>
          <a:bodyPr wrap="square" lIns="91420" tIns="45709" rIns="91420" bIns="45709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altLang="en-US" sz="1100" dirty="0" smtClean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 ЗАСТАХОВАННЫХ</a:t>
            </a:r>
            <a:endParaRPr lang="ru-RU" altLang="en-US" sz="110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34D0120-F460-3041-9D95-758D578E2A3E}"/>
              </a:ext>
            </a:extLst>
          </p:cNvPr>
          <p:cNvSpPr txBox="1"/>
          <p:nvPr/>
        </p:nvSpPr>
        <p:spPr>
          <a:xfrm>
            <a:off x="1373073" y="2784393"/>
            <a:ext cx="184689" cy="332056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pPr algn="ctr">
              <a:lnSpc>
                <a:spcPts val="1360"/>
              </a:lnSpc>
            </a:pPr>
            <a:endParaRPr lang="ru-RU" sz="3600" b="1" dirty="0" smtClean="0">
              <a:solidFill>
                <a:srgbClr val="3F904B"/>
              </a:solidFill>
              <a:latin typeface="Helvetica" pitchFamily="2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F34D0120-F460-3041-9D95-758D578E2A3E}"/>
              </a:ext>
            </a:extLst>
          </p:cNvPr>
          <p:cNvSpPr txBox="1"/>
          <p:nvPr/>
        </p:nvSpPr>
        <p:spPr>
          <a:xfrm>
            <a:off x="1404909" y="3443089"/>
            <a:ext cx="184690" cy="271847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pPr algn="ctr">
              <a:lnSpc>
                <a:spcPts val="1360"/>
              </a:lnSpc>
            </a:pPr>
            <a:endParaRPr lang="ru-RU" sz="1200" dirty="0">
              <a:solidFill>
                <a:srgbClr val="3F904B"/>
              </a:solidFill>
              <a:latin typeface="Helvetica" pitchFamily="2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5107242" y="3564963"/>
            <a:ext cx="594167" cy="2978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4560" y="1068679"/>
            <a:ext cx="2738111" cy="357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ru-RU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AutoShape 2" descr="https://i.pinimg.com/originals/47/ee/44/47ee4494ce82515770bfa7c62e4a997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30604" y="1046857"/>
            <a:ext cx="488079" cy="6292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25701" y="1392110"/>
            <a:ext cx="3456432" cy="267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002060"/>
              </a:solidFill>
            </a:endParaRPr>
          </a:p>
        </p:txBody>
      </p:sp>
      <p:graphicFrame>
        <p:nvGraphicFramePr>
          <p:cNvPr id="58" name="Диаграмма 57">
            <a:extLst>
              <a:ext uri="{FF2B5EF4-FFF2-40B4-BE49-F238E27FC236}">
                <a16:creationId xmlns:a16="http://schemas.microsoft.com/office/drawing/2014/main" xmlns="" id="{DA171F91-574B-914E-90B9-2183E11772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2265802"/>
              </p:ext>
            </p:extLst>
          </p:nvPr>
        </p:nvGraphicFramePr>
        <p:xfrm>
          <a:off x="1248204" y="1260545"/>
          <a:ext cx="6467857" cy="3520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3" name="Группа 82">
            <a:extLst>
              <a:ext uri="{FF2B5EF4-FFF2-40B4-BE49-F238E27FC236}">
                <a16:creationId xmlns:a16="http://schemas.microsoft.com/office/drawing/2014/main" xmlns="" id="{3B39F3B0-709C-0E4D-BB16-E769E4A2A2D5}"/>
              </a:ext>
            </a:extLst>
          </p:cNvPr>
          <p:cNvGrpSpPr/>
          <p:nvPr/>
        </p:nvGrpSpPr>
        <p:grpSpPr>
          <a:xfrm>
            <a:off x="7361835" y="-634503"/>
            <a:ext cx="4598536" cy="5984958"/>
            <a:chOff x="7503063" y="-675727"/>
            <a:chExt cx="4392304" cy="5984958"/>
          </a:xfrm>
        </p:grpSpPr>
        <p:sp>
          <p:nvSpPr>
            <p:cNvPr id="84" name="Полилиния 83">
              <a:extLst>
                <a:ext uri="{FF2B5EF4-FFF2-40B4-BE49-F238E27FC236}">
                  <a16:creationId xmlns:a16="http://schemas.microsoft.com/office/drawing/2014/main" xmlns="" id="{11E72A56-631B-FD4B-8B06-CFC7CDA0A5A2}"/>
                </a:ext>
              </a:extLst>
            </p:cNvPr>
            <p:cNvSpPr>
              <a:spLocks noChangeAspect="1"/>
            </p:cNvSpPr>
            <p:nvPr/>
          </p:nvSpPr>
          <p:spPr>
            <a:xfrm rot="2398938">
              <a:off x="7776463" y="1661681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6289E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xmlns="" id="{F9430DC9-AFBA-3248-ADE4-D05CF33CD69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7503063" y="824025"/>
              <a:ext cx="3508485" cy="3508485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:a16="http://schemas.microsoft.com/office/drawing/2014/main" xmlns="" id="{5B172340-9E72-A44F-8B8F-B4090CA7FFFC}"/>
                </a:ext>
              </a:extLst>
            </p:cNvPr>
            <p:cNvSpPr>
              <a:spLocks noChangeAspect="1"/>
            </p:cNvSpPr>
            <p:nvPr/>
          </p:nvSpPr>
          <p:spPr>
            <a:xfrm rot="3211343">
              <a:off x="8247817" y="-675727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56" name="Овал 55">
            <a:extLst>
              <a:ext uri="{FF2B5EF4-FFF2-40B4-BE49-F238E27FC236}">
                <a16:creationId xmlns="" xmlns:a16="http://schemas.microsoft.com/office/drawing/2014/main" id="{0D3A7CBB-ADD9-1546-B04E-4F3F7412FA98}"/>
              </a:ext>
            </a:extLst>
          </p:cNvPr>
          <p:cNvSpPr>
            <a:spLocks noChangeAspect="1"/>
          </p:cNvSpPr>
          <p:nvPr/>
        </p:nvSpPr>
        <p:spPr>
          <a:xfrm>
            <a:off x="489458" y="1709714"/>
            <a:ext cx="571812" cy="571812"/>
          </a:xfrm>
          <a:prstGeom prst="ellipse">
            <a:avLst/>
          </a:prstGeom>
          <a:gradFill>
            <a:gsLst>
              <a:gs pos="0">
                <a:srgbClr val="3F904B">
                  <a:lumMod val="55000"/>
                </a:srgbClr>
              </a:gs>
              <a:gs pos="100000">
                <a:srgbClr val="3F904B"/>
              </a:gs>
            </a:gsLst>
            <a:lin ang="162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1A2A04B9-DC02-F340-BC6F-0E91319C214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26663" y="1815694"/>
            <a:ext cx="308746" cy="323661"/>
          </a:xfrm>
          <a:prstGeom prst="rect">
            <a:avLst/>
          </a:prstGeom>
        </p:spPr>
      </p:pic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82593098-2210-4F41-AEE0-AA5C02B02283}"/>
              </a:ext>
            </a:extLst>
          </p:cNvPr>
          <p:cNvGrpSpPr>
            <a:grpSpLocks noChangeAspect="1"/>
          </p:cNvGrpSpPr>
          <p:nvPr/>
        </p:nvGrpSpPr>
        <p:grpSpPr>
          <a:xfrm>
            <a:off x="8186401" y="268289"/>
            <a:ext cx="778213" cy="438277"/>
            <a:chOff x="526938" y="499263"/>
            <a:chExt cx="2789695" cy="1571112"/>
          </a:xfrm>
          <a:effectLst/>
        </p:grpSpPr>
        <p:sp>
          <p:nvSpPr>
            <p:cNvPr id="64" name="Скругленный прямоугольник 63">
              <a:extLst>
                <a:ext uri="{FF2B5EF4-FFF2-40B4-BE49-F238E27FC236}">
                  <a16:creationId xmlns:a16="http://schemas.microsoft.com/office/drawing/2014/main" xmlns="" id="{3349F299-C9D8-534F-A51B-E7B40C2A97FB}"/>
                </a:ext>
              </a:extLst>
            </p:cNvPr>
            <p:cNvSpPr/>
            <p:nvPr/>
          </p:nvSpPr>
          <p:spPr>
            <a:xfrm>
              <a:off x="526938" y="499263"/>
              <a:ext cx="2789695" cy="1571112"/>
            </a:xfrm>
            <a:prstGeom prst="roundRect">
              <a:avLst>
                <a:gd name="adj" fmla="val 40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Picture 2">
              <a:extLst>
                <a:ext uri="{FF2B5EF4-FFF2-40B4-BE49-F238E27FC236}">
                  <a16:creationId xmlns:a16="http://schemas.microsoft.com/office/drawing/2014/main" xmlns="" id="{4B0D5C2D-5627-534E-81DA-02F452356B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38" y="499263"/>
              <a:ext cx="2789695" cy="1571112"/>
            </a:xfrm>
            <a:prstGeom prst="roundRect">
              <a:avLst>
                <a:gd name="adj" fmla="val 4459"/>
              </a:avLst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Стрелка вверх 51">
            <a:extLst>
              <a:ext uri="{FF2B5EF4-FFF2-40B4-BE49-F238E27FC236}">
                <a16:creationId xmlns="" xmlns:a16="http://schemas.microsoft.com/office/drawing/2014/main" id="{BBEE9D2A-2CC2-6B47-911E-49AC142EC13E}"/>
              </a:ext>
            </a:extLst>
          </p:cNvPr>
          <p:cNvSpPr/>
          <p:nvPr/>
        </p:nvSpPr>
        <p:spPr>
          <a:xfrm>
            <a:off x="894538" y="1458086"/>
            <a:ext cx="127906" cy="139744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79E2B283-AADC-F248-92CA-A5CA107A217C}"/>
              </a:ext>
            </a:extLst>
          </p:cNvPr>
          <p:cNvSpPr>
            <a:spLocks noChangeAspect="1"/>
          </p:cNvSpPr>
          <p:nvPr/>
        </p:nvSpPr>
        <p:spPr>
          <a:xfrm>
            <a:off x="842585" y="1417196"/>
            <a:ext cx="229539" cy="229540"/>
          </a:xfrm>
          <a:prstGeom prst="ellipse">
            <a:avLst/>
          </a:prstGeom>
          <a:noFill/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23850" y="4767264"/>
            <a:ext cx="5791202" cy="273844"/>
          </a:xfrm>
        </p:spPr>
        <p:txBody>
          <a:bodyPr/>
          <a:lstStyle/>
          <a:p>
            <a:pPr algn="l"/>
            <a:r>
              <a:rPr lang="ru-RU" dirty="0" smtClean="0"/>
              <a:t>По данным учета Хабаровского краевого фонда обязательного медицинского страхования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90953" y="1383326"/>
            <a:ext cx="72140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ДОЛЯ ОТ ЧИСЛА ГОСПИТАЛИЗАЦИЙ С ОКС В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МО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ОЛС 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934B-3407-044B-9575-485FFA08975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26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A4CCF6DE-B92F-E143-95A4-6CAF03E1107E}"/>
              </a:ext>
            </a:extLst>
          </p:cNvPr>
          <p:cNvSpPr/>
          <p:nvPr/>
        </p:nvSpPr>
        <p:spPr>
          <a:xfrm>
            <a:off x="274320" y="944880"/>
            <a:ext cx="2949882" cy="3755233"/>
          </a:xfrm>
          <a:prstGeom prst="roundRect">
            <a:avLst>
              <a:gd name="adj" fmla="val 2904"/>
            </a:avLst>
          </a:prstGeom>
          <a:solidFill>
            <a:srgbClr val="4867B1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D74FC9-A265-3244-9766-D21BEDCCD89D}"/>
              </a:ext>
            </a:extLst>
          </p:cNvPr>
          <p:cNvSpPr/>
          <p:nvPr/>
        </p:nvSpPr>
        <p:spPr>
          <a:xfrm>
            <a:off x="42523" y="56551"/>
            <a:ext cx="8455152" cy="861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0" tIns="45709" rIns="91420" bIns="45709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ДИНАМИКА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ПЕРЕВОДОВ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ПАЦИЕНТОВ С ОКС В 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СЦ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(ДОЛЯ </a:t>
            </a: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ОТ ЧИСЛА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ГОСПИТАЛИЗАЦИЙ В </a:t>
            </a: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МО ОЛС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ts val="2000"/>
              </a:lnSpc>
            </a:pP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(2019 </a:t>
            </a: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– 2021 ГГ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.)</a:t>
            </a:r>
            <a:endParaRPr lang="ru-RU" sz="16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9EBF1D3-904C-9F43-AF87-2485D2192D8D}"/>
              </a:ext>
            </a:extLst>
          </p:cNvPr>
          <p:cNvSpPr>
            <a:spLocks noChangeAspect="1"/>
          </p:cNvSpPr>
          <p:nvPr/>
        </p:nvSpPr>
        <p:spPr>
          <a:xfrm>
            <a:off x="8552863" y="4634087"/>
            <a:ext cx="411750" cy="411750"/>
          </a:xfrm>
          <a:prstGeom prst="ellipse">
            <a:avLst/>
          </a:prstGeom>
          <a:gradFill>
            <a:gsLst>
              <a:gs pos="0">
                <a:srgbClr val="3F904B">
                  <a:lumMod val="55000"/>
                </a:srgbClr>
              </a:gs>
              <a:gs pos="100000">
                <a:srgbClr val="3F904B"/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xmlns="" id="{BFECC348-0688-C443-8F30-734D67047D88}"/>
              </a:ext>
            </a:extLst>
          </p:cNvPr>
          <p:cNvCxnSpPr>
            <a:cxnSpLocks/>
          </p:cNvCxnSpPr>
          <p:nvPr/>
        </p:nvCxnSpPr>
        <p:spPr>
          <a:xfrm>
            <a:off x="323850" y="4844376"/>
            <a:ext cx="7892498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F78F8755-E287-7D40-967A-F26AD9FFE559}"/>
              </a:ext>
            </a:extLst>
          </p:cNvPr>
          <p:cNvGrpSpPr/>
          <p:nvPr/>
        </p:nvGrpSpPr>
        <p:grpSpPr>
          <a:xfrm>
            <a:off x="8583947" y="1072472"/>
            <a:ext cx="338554" cy="3422915"/>
            <a:chOff x="8583944" y="1072470"/>
            <a:chExt cx="338554" cy="34229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E89183D-6CCB-D341-AB98-F9B51102D18D}"/>
                </a:ext>
              </a:extLst>
            </p:cNvPr>
            <p:cNvSpPr txBox="1"/>
            <p:nvPr/>
          </p:nvSpPr>
          <p:spPr>
            <a:xfrm rot="16200000">
              <a:off x="7543658" y="2615114"/>
              <a:ext cx="241912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000" b="1" dirty="0" err="1">
                  <a:solidFill>
                    <a:schemeClr val="bg2">
                      <a:lumMod val="75000"/>
                    </a:schemeClr>
                  </a:solidFill>
                </a:rPr>
                <a:t>Пузакова</a:t>
              </a:r>
              <a:r>
                <a:rPr lang="ru-RU" sz="1000" b="1" dirty="0">
                  <a:solidFill>
                    <a:schemeClr val="bg2">
                      <a:lumMod val="75000"/>
                    </a:schemeClr>
                  </a:solidFill>
                </a:rPr>
                <a:t> Елена Викторовна</a:t>
              </a:r>
            </a:p>
            <a:p>
              <a:pPr algn="ctr"/>
              <a:r>
                <a:rPr lang="ru-RU" sz="600" dirty="0">
                  <a:solidFill>
                    <a:schemeClr val="bg2">
                      <a:lumMod val="75000"/>
                    </a:schemeClr>
                  </a:solidFill>
                </a:rPr>
                <a:t>Директор Хабаровского краевого фонда ОМС</a:t>
              </a:r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xmlns="" id="{C054D20C-6B5E-B243-8888-898F4AC46F66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1072470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xmlns="" id="{875503E9-57E7-934F-B707-404D105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3891745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72F354C6-51AD-6C4B-AA95-58F03B219388}"/>
              </a:ext>
            </a:extLst>
          </p:cNvPr>
          <p:cNvSpPr/>
          <p:nvPr/>
        </p:nvSpPr>
        <p:spPr>
          <a:xfrm>
            <a:off x="274319" y="2161902"/>
            <a:ext cx="874271" cy="2111393"/>
          </a:xfrm>
          <a:prstGeom prst="roundRect">
            <a:avLst>
              <a:gd name="adj" fmla="val 8630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D71E31C2-BE2C-D546-992F-4E23196F5AB3}"/>
              </a:ext>
            </a:extLst>
          </p:cNvPr>
          <p:cNvSpPr/>
          <p:nvPr/>
        </p:nvSpPr>
        <p:spPr>
          <a:xfrm>
            <a:off x="966799" y="944880"/>
            <a:ext cx="7426879" cy="3755233"/>
          </a:xfrm>
          <a:prstGeom prst="roundRect">
            <a:avLst>
              <a:gd name="adj" fmla="val 2904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605898"/>
              </p:ext>
            </p:extLst>
          </p:nvPr>
        </p:nvGraphicFramePr>
        <p:xfrm>
          <a:off x="1083951" y="1022468"/>
          <a:ext cx="7259633" cy="35146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9539"/>
                <a:gridCol w="838200"/>
                <a:gridCol w="876300"/>
                <a:gridCol w="781050"/>
                <a:gridCol w="882650"/>
                <a:gridCol w="793750"/>
                <a:gridCol w="898144"/>
              </a:tblGrid>
              <a:tr h="196842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ru-RU" sz="11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Наименование</a:t>
                      </a:r>
                    </a:p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ru-RU" sz="11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медицинской организации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ru-RU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2019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b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ru-RU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b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en-US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</a:t>
                      </a:r>
                      <a:r>
                        <a:rPr lang="ru-RU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кв. 2021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b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</a:tr>
              <a:tr h="246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доля переводов</a:t>
                      </a:r>
                      <a:r>
                        <a:rPr lang="ru-RU" sz="800" b="1" u="none" strike="noStrike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о</a:t>
                      </a:r>
                      <a:r>
                        <a:rPr lang="ru-RU" sz="800" b="1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т числа</a:t>
                      </a:r>
                      <a:r>
                        <a:rPr lang="ru-RU" sz="800" b="1" u="none" strike="noStrike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госпитализаций</a:t>
                      </a:r>
                      <a:r>
                        <a:rPr lang="ru-RU" sz="8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доля переводов</a:t>
                      </a:r>
                      <a:r>
                        <a:rPr lang="ru-RU" sz="800" b="1" u="none" strike="noStrike" baseline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о</a:t>
                      </a:r>
                      <a:r>
                        <a:rPr lang="ru-RU" sz="800" b="1" u="none" strike="noStrike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т числа</a:t>
                      </a:r>
                      <a:r>
                        <a:rPr lang="ru-RU" sz="800" b="1" u="none" strike="noStrike" baseline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госпитализаций</a:t>
                      </a:r>
                      <a:r>
                        <a:rPr lang="ru-RU" sz="800" b="1" i="0" u="none" strike="noStrike" baseline="0" smtClean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доля переводов</a:t>
                      </a:r>
                      <a:r>
                        <a:rPr lang="ru-RU" sz="800" b="1" u="none" strike="noStrike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о</a:t>
                      </a:r>
                      <a:r>
                        <a:rPr lang="ru-RU" sz="800" b="1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т числа</a:t>
                      </a:r>
                      <a:r>
                        <a:rPr lang="ru-RU" sz="800" b="1" u="none" strike="noStrike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госпитализаций</a:t>
                      </a:r>
                      <a:r>
                        <a:rPr lang="ru-RU" sz="8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</a:tr>
              <a:tr h="246903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из них в первые 3 дня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из них в первые 3 дня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из них в первые 3 дня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</a:tr>
              <a:tr h="246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Ульчская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РБ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60,0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32,3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90,0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6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Вяземская РБ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59,5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92,0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56,3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37,5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6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Солнечная РБ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40,4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21,6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81,8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33,3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6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Ванинская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ЦРБ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28,2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18,3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94,1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5,9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6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Охотская ЦРБ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25,0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50,0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6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Комсомольская МБ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25,0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66,7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50,0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50,0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5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Амурская ЦРБ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24,1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85,7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40,7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81,8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12,5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5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Ванинская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больница ДВОМЦ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11,9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33,3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83,3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83,3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5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Ванинская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ЦРБ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11,0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11,0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17,0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16,0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5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Отд. Б-</a:t>
                      </a:r>
                      <a:r>
                        <a:rPr lang="ru-RU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ца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на ст.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Комсомольск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10,7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66,7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15,8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5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Николаевская-на-Амуре ЦРБ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9,5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70,0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1,3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4,5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32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ГКБ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№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7,7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50,0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22,2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62,5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588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СРЕДНЕЕ</a:t>
                      </a: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ПО МО ОЛС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9,0</a:t>
                      </a:r>
                      <a:endParaRPr lang="ru-RU" sz="11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89,4</a:t>
                      </a:r>
                      <a:endParaRPr lang="ru-RU" sz="11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11,0</a:t>
                      </a:r>
                      <a:endParaRPr lang="ru-RU" sz="11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83,3</a:t>
                      </a:r>
                      <a:endParaRPr lang="ru-RU" sz="11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16,0</a:t>
                      </a:r>
                      <a:endParaRPr lang="ru-RU" sz="11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96,3</a:t>
                      </a:r>
                      <a:endParaRPr lang="ru-RU" sz="11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3B39F3B0-709C-0E4D-BB16-E769E4A2A2D5}"/>
              </a:ext>
            </a:extLst>
          </p:cNvPr>
          <p:cNvGrpSpPr/>
          <p:nvPr/>
        </p:nvGrpSpPr>
        <p:grpSpPr>
          <a:xfrm>
            <a:off x="7303543" y="-756850"/>
            <a:ext cx="4598536" cy="5984958"/>
            <a:chOff x="7503063" y="-675727"/>
            <a:chExt cx="4392304" cy="5984958"/>
          </a:xfrm>
        </p:grpSpPr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xmlns="" id="{11E72A56-631B-FD4B-8B06-CFC7CDA0A5A2}"/>
                </a:ext>
              </a:extLst>
            </p:cNvPr>
            <p:cNvSpPr>
              <a:spLocks noChangeAspect="1"/>
            </p:cNvSpPr>
            <p:nvPr/>
          </p:nvSpPr>
          <p:spPr>
            <a:xfrm rot="2398938">
              <a:off x="7776463" y="1661681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6289E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8" name="Полилиния 57">
              <a:extLst>
                <a:ext uri="{FF2B5EF4-FFF2-40B4-BE49-F238E27FC236}">
                  <a16:creationId xmlns:a16="http://schemas.microsoft.com/office/drawing/2014/main" xmlns="" id="{F9430DC9-AFBA-3248-ADE4-D05CF33CD69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7503063" y="824025"/>
              <a:ext cx="3508485" cy="3508485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9" name="Полилиния 58">
              <a:extLst>
                <a:ext uri="{FF2B5EF4-FFF2-40B4-BE49-F238E27FC236}">
                  <a16:creationId xmlns:a16="http://schemas.microsoft.com/office/drawing/2014/main" xmlns="" id="{5B172340-9E72-A44F-8B8F-B4090CA7FFFC}"/>
                </a:ext>
              </a:extLst>
            </p:cNvPr>
            <p:cNvSpPr>
              <a:spLocks noChangeAspect="1"/>
            </p:cNvSpPr>
            <p:nvPr/>
          </p:nvSpPr>
          <p:spPr>
            <a:xfrm rot="3211343">
              <a:off x="8247817" y="-675727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82593098-2210-4F41-AEE0-AA5C02B02283}"/>
              </a:ext>
            </a:extLst>
          </p:cNvPr>
          <p:cNvGrpSpPr>
            <a:grpSpLocks noChangeAspect="1"/>
          </p:cNvGrpSpPr>
          <p:nvPr/>
        </p:nvGrpSpPr>
        <p:grpSpPr>
          <a:xfrm>
            <a:off x="8186401" y="268289"/>
            <a:ext cx="778213" cy="438277"/>
            <a:chOff x="526938" y="499263"/>
            <a:chExt cx="2789695" cy="1571112"/>
          </a:xfrm>
          <a:effectLst/>
        </p:grpSpPr>
        <p:sp>
          <p:nvSpPr>
            <p:cNvPr id="30" name="Скругленный прямоугольник 29">
              <a:extLst>
                <a:ext uri="{FF2B5EF4-FFF2-40B4-BE49-F238E27FC236}">
                  <a16:creationId xmlns:a16="http://schemas.microsoft.com/office/drawing/2014/main" xmlns="" id="{3349F299-C9D8-534F-A51B-E7B40C2A97FB}"/>
                </a:ext>
              </a:extLst>
            </p:cNvPr>
            <p:cNvSpPr/>
            <p:nvPr/>
          </p:nvSpPr>
          <p:spPr>
            <a:xfrm>
              <a:off x="526938" y="499263"/>
              <a:ext cx="2789695" cy="1571112"/>
            </a:xfrm>
            <a:prstGeom prst="roundRect">
              <a:avLst>
                <a:gd name="adj" fmla="val 40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xmlns="" id="{4B0D5C2D-5627-534E-81DA-02F452356B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38" y="499263"/>
              <a:ext cx="2789695" cy="1571112"/>
            </a:xfrm>
            <a:prstGeom prst="roundRect">
              <a:avLst>
                <a:gd name="adj" fmla="val 4459"/>
              </a:avLst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0D3A7CBB-ADD9-1546-B04E-4F3F7412FA98}"/>
              </a:ext>
            </a:extLst>
          </p:cNvPr>
          <p:cNvSpPr>
            <a:spLocks noChangeAspect="1"/>
          </p:cNvSpPr>
          <p:nvPr/>
        </p:nvSpPr>
        <p:spPr>
          <a:xfrm>
            <a:off x="342138" y="2931692"/>
            <a:ext cx="571812" cy="571812"/>
          </a:xfrm>
          <a:prstGeom prst="ellipse">
            <a:avLst/>
          </a:prstGeom>
          <a:gradFill>
            <a:gsLst>
              <a:gs pos="0">
                <a:srgbClr val="3F904B">
                  <a:lumMod val="55000"/>
                </a:srgbClr>
              </a:gs>
              <a:gs pos="100000">
                <a:srgbClr val="3F904B"/>
              </a:gs>
            </a:gsLst>
            <a:lin ang="162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1A2A04B9-DC02-F340-BC6F-0E91319C214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55383" y="3055767"/>
            <a:ext cx="308746" cy="32366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2645AD73-4AA9-8844-B5DD-9AC8A8063B8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39349" y="1304423"/>
            <a:ext cx="540814" cy="54081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222A8A6A-1D52-2144-BC54-6360BE4F688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2652" y="2381364"/>
            <a:ext cx="360000" cy="360000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23851" y="4767264"/>
            <a:ext cx="5791202" cy="273844"/>
          </a:xfrm>
        </p:spPr>
        <p:txBody>
          <a:bodyPr/>
          <a:lstStyle/>
          <a:p>
            <a:pPr algn="l"/>
            <a:r>
              <a:rPr lang="ru-RU" dirty="0" smtClean="0"/>
              <a:t>По данным учета Хабаровского краевого фонда обязательного медицинского страхования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934B-3407-044B-9575-485FFA08975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86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A4CCF6DE-B92F-E143-95A4-6CAF03E1107E}"/>
              </a:ext>
            </a:extLst>
          </p:cNvPr>
          <p:cNvSpPr/>
          <p:nvPr/>
        </p:nvSpPr>
        <p:spPr>
          <a:xfrm>
            <a:off x="256188" y="973808"/>
            <a:ext cx="2949882" cy="3726305"/>
          </a:xfrm>
          <a:prstGeom prst="roundRect">
            <a:avLst>
              <a:gd name="adj" fmla="val 2904"/>
            </a:avLst>
          </a:prstGeom>
          <a:solidFill>
            <a:srgbClr val="4867B1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D74FC9-A265-3244-9766-D21BEDCCD89D}"/>
              </a:ext>
            </a:extLst>
          </p:cNvPr>
          <p:cNvSpPr/>
          <p:nvPr/>
        </p:nvSpPr>
        <p:spPr>
          <a:xfrm>
            <a:off x="42523" y="56551"/>
            <a:ext cx="8455152" cy="861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0" tIns="45709" rIns="91420" bIns="45709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ДИНАМИКА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ПЕРЕВОДОВ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ПАЦИЕНТОВ С </a:t>
            </a: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ОКС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В 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СЦ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(ДОЛЯ ОТ ЧИСЛА ГОСПИТАЛИЗАЦИЙ С ОКС В МО ОЛС)  (2019 </a:t>
            </a: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– 2021 ГГ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.)</a:t>
            </a:r>
          </a:p>
          <a:p>
            <a:pPr>
              <a:lnSpc>
                <a:spcPts val="2000"/>
              </a:lnSpc>
            </a:pP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                                                                                                             (ПРОДОЛЖЕНИЕ)</a:t>
            </a:r>
            <a:endParaRPr lang="ru-RU" sz="16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9EBF1D3-904C-9F43-AF87-2485D2192D8D}"/>
              </a:ext>
            </a:extLst>
          </p:cNvPr>
          <p:cNvSpPr>
            <a:spLocks noChangeAspect="1"/>
          </p:cNvSpPr>
          <p:nvPr/>
        </p:nvSpPr>
        <p:spPr>
          <a:xfrm>
            <a:off x="8552863" y="4634087"/>
            <a:ext cx="411750" cy="411750"/>
          </a:xfrm>
          <a:prstGeom prst="ellipse">
            <a:avLst/>
          </a:prstGeom>
          <a:gradFill>
            <a:gsLst>
              <a:gs pos="0">
                <a:srgbClr val="3F904B">
                  <a:lumMod val="55000"/>
                </a:srgbClr>
              </a:gs>
              <a:gs pos="100000">
                <a:srgbClr val="3F904B"/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xmlns="" id="{BFECC348-0688-C443-8F30-734D67047D88}"/>
              </a:ext>
            </a:extLst>
          </p:cNvPr>
          <p:cNvCxnSpPr>
            <a:cxnSpLocks/>
          </p:cNvCxnSpPr>
          <p:nvPr/>
        </p:nvCxnSpPr>
        <p:spPr>
          <a:xfrm>
            <a:off x="323850" y="4844376"/>
            <a:ext cx="7892498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F78F8755-E287-7D40-967A-F26AD9FFE559}"/>
              </a:ext>
            </a:extLst>
          </p:cNvPr>
          <p:cNvGrpSpPr/>
          <p:nvPr/>
        </p:nvGrpSpPr>
        <p:grpSpPr>
          <a:xfrm>
            <a:off x="8583947" y="1072472"/>
            <a:ext cx="338554" cy="3422915"/>
            <a:chOff x="8583944" y="1072470"/>
            <a:chExt cx="338554" cy="34229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E89183D-6CCB-D341-AB98-F9B51102D18D}"/>
                </a:ext>
              </a:extLst>
            </p:cNvPr>
            <p:cNvSpPr txBox="1"/>
            <p:nvPr/>
          </p:nvSpPr>
          <p:spPr>
            <a:xfrm rot="16200000">
              <a:off x="7543658" y="2615114"/>
              <a:ext cx="241912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000" b="1" dirty="0" err="1">
                  <a:solidFill>
                    <a:schemeClr val="bg2">
                      <a:lumMod val="75000"/>
                    </a:schemeClr>
                  </a:solidFill>
                </a:rPr>
                <a:t>Пузакова</a:t>
              </a:r>
              <a:r>
                <a:rPr lang="ru-RU" sz="1000" b="1" dirty="0">
                  <a:solidFill>
                    <a:schemeClr val="bg2">
                      <a:lumMod val="75000"/>
                    </a:schemeClr>
                  </a:solidFill>
                </a:rPr>
                <a:t> Елена Викторовна</a:t>
              </a:r>
            </a:p>
            <a:p>
              <a:pPr algn="ctr"/>
              <a:r>
                <a:rPr lang="ru-RU" sz="600" dirty="0">
                  <a:solidFill>
                    <a:schemeClr val="bg2">
                      <a:lumMod val="75000"/>
                    </a:schemeClr>
                  </a:solidFill>
                </a:rPr>
                <a:t>Директор Хабаровского краевого фонда ОМС</a:t>
              </a:r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xmlns="" id="{C054D20C-6B5E-B243-8888-898F4AC46F66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1072470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xmlns="" id="{875503E9-57E7-934F-B707-404D105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3891745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72F354C6-51AD-6C4B-AA95-58F03B219388}"/>
              </a:ext>
            </a:extLst>
          </p:cNvPr>
          <p:cNvSpPr/>
          <p:nvPr/>
        </p:nvSpPr>
        <p:spPr>
          <a:xfrm>
            <a:off x="256189" y="2161902"/>
            <a:ext cx="892402" cy="2111393"/>
          </a:xfrm>
          <a:prstGeom prst="roundRect">
            <a:avLst>
              <a:gd name="adj" fmla="val 8630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D71E31C2-BE2C-D546-992F-4E23196F5AB3}"/>
              </a:ext>
            </a:extLst>
          </p:cNvPr>
          <p:cNvSpPr/>
          <p:nvPr/>
        </p:nvSpPr>
        <p:spPr>
          <a:xfrm>
            <a:off x="966799" y="944880"/>
            <a:ext cx="7426879" cy="3755233"/>
          </a:xfrm>
          <a:prstGeom prst="roundRect">
            <a:avLst>
              <a:gd name="adj" fmla="val 2904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86756"/>
              </p:ext>
            </p:extLst>
          </p:nvPr>
        </p:nvGraphicFramePr>
        <p:xfrm>
          <a:off x="1134045" y="973808"/>
          <a:ext cx="7259633" cy="36233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9539"/>
                <a:gridCol w="838200"/>
                <a:gridCol w="876300"/>
                <a:gridCol w="781050"/>
                <a:gridCol w="882650"/>
                <a:gridCol w="793750"/>
                <a:gridCol w="898144"/>
              </a:tblGrid>
              <a:tr h="187391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ru-RU" sz="11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Наименование</a:t>
                      </a:r>
                    </a:p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ru-RU" sz="11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медицинской организации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ru-RU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2019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b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ru-RU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b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en-US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</a:t>
                      </a:r>
                      <a:r>
                        <a:rPr lang="ru-RU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кв. 2021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b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</a:tr>
              <a:tr h="238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доля переводов</a:t>
                      </a:r>
                      <a:r>
                        <a:rPr lang="ru-RU" sz="800" b="1" u="none" strike="noStrike" baseline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о</a:t>
                      </a:r>
                      <a:r>
                        <a:rPr lang="ru-RU" sz="800" b="1" u="none" strike="noStrike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т числа</a:t>
                      </a:r>
                      <a:r>
                        <a:rPr lang="ru-RU" sz="800" b="1" u="none" strike="noStrike" baseline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госпитализаций</a:t>
                      </a:r>
                      <a:r>
                        <a:rPr lang="ru-RU" sz="800" b="1" i="0" u="none" strike="noStrike" baseline="0" smtClean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доля переводов</a:t>
                      </a:r>
                      <a:r>
                        <a:rPr lang="ru-RU" sz="800" b="1" u="none" strike="noStrike" baseline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о</a:t>
                      </a:r>
                      <a:r>
                        <a:rPr lang="ru-RU" sz="800" b="1" u="none" strike="noStrike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т числа</a:t>
                      </a:r>
                      <a:r>
                        <a:rPr lang="ru-RU" sz="800" b="1" u="none" strike="noStrike" baseline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госпитализаций</a:t>
                      </a:r>
                      <a:r>
                        <a:rPr lang="ru-RU" sz="800" b="1" i="0" u="none" strike="noStrike" baseline="0" smtClean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доля переводов</a:t>
                      </a:r>
                      <a:r>
                        <a:rPr lang="ru-RU" sz="800" b="1" u="none" strike="noStrike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о</a:t>
                      </a:r>
                      <a:r>
                        <a:rPr lang="ru-RU" sz="800" b="1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т числа</a:t>
                      </a:r>
                      <a:r>
                        <a:rPr lang="ru-RU" sz="800" b="1" u="none" strike="noStrike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госпитализаций</a:t>
                      </a:r>
                      <a:r>
                        <a:rPr lang="ru-RU" sz="8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</a:tr>
              <a:tr h="238738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из них в первые 3 дня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из них в первые 3 дня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из них в первые 3 дня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</a:tr>
              <a:tr h="18470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Советско-Гаванская РБ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6,6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23,3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470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РБ Лазо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6,2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50,0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6,1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470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Городская больница № 4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1,4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33,3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25,0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470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Верхнебуреинская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ЦРБ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2,7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2,5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470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ГКБ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№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4,5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25,0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75,0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33,3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470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Бикинская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ЦРБ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1,4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33,3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50,0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2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Дорожная клиническая больница на ст. Хабаровск 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470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Аяно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-Майская ЦРБ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33,3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470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ФГКУ «301 ВЦГ»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470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ФКУЗ МСЧ МВД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470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Городская больница № 3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470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Троицкая ЦРБ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470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Онкологический диспансер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470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ФГБУ ФССЦХ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007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СРЕДНЕЕ</a:t>
                      </a: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ПО МО ОЛС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9,0</a:t>
                      </a:r>
                      <a:endParaRPr lang="ru-RU" sz="11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89,4</a:t>
                      </a:r>
                      <a:endParaRPr lang="ru-RU" sz="11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11,0</a:t>
                      </a:r>
                      <a:endParaRPr lang="ru-RU" sz="11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83,3</a:t>
                      </a:r>
                      <a:endParaRPr lang="ru-RU" sz="11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16,0</a:t>
                      </a:r>
                      <a:endParaRPr lang="ru-RU" sz="11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96,3</a:t>
                      </a:r>
                      <a:endParaRPr lang="ru-RU" sz="11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3B39F3B0-709C-0E4D-BB16-E769E4A2A2D5}"/>
              </a:ext>
            </a:extLst>
          </p:cNvPr>
          <p:cNvGrpSpPr/>
          <p:nvPr/>
        </p:nvGrpSpPr>
        <p:grpSpPr>
          <a:xfrm>
            <a:off x="7303543" y="-732466"/>
            <a:ext cx="4598536" cy="6006989"/>
            <a:chOff x="7503063" y="-675727"/>
            <a:chExt cx="4392304" cy="6006989"/>
          </a:xfrm>
        </p:grpSpPr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xmlns="" id="{11E72A56-631B-FD4B-8B06-CFC7CDA0A5A2}"/>
                </a:ext>
              </a:extLst>
            </p:cNvPr>
            <p:cNvSpPr>
              <a:spLocks noChangeAspect="1"/>
            </p:cNvSpPr>
            <p:nvPr/>
          </p:nvSpPr>
          <p:spPr>
            <a:xfrm rot="2398938">
              <a:off x="7875446" y="1683712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6289E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8" name="Полилиния 57">
              <a:extLst>
                <a:ext uri="{FF2B5EF4-FFF2-40B4-BE49-F238E27FC236}">
                  <a16:creationId xmlns:a16="http://schemas.microsoft.com/office/drawing/2014/main" xmlns="" id="{F9430DC9-AFBA-3248-ADE4-D05CF33CD69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7503063" y="824025"/>
              <a:ext cx="3508485" cy="3508485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9" name="Полилиния 58">
              <a:extLst>
                <a:ext uri="{FF2B5EF4-FFF2-40B4-BE49-F238E27FC236}">
                  <a16:creationId xmlns:a16="http://schemas.microsoft.com/office/drawing/2014/main" xmlns="" id="{5B172340-9E72-A44F-8B8F-B4090CA7FFFC}"/>
                </a:ext>
              </a:extLst>
            </p:cNvPr>
            <p:cNvSpPr>
              <a:spLocks noChangeAspect="1"/>
            </p:cNvSpPr>
            <p:nvPr/>
          </p:nvSpPr>
          <p:spPr>
            <a:xfrm rot="3211343">
              <a:off x="8247817" y="-675727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82593098-2210-4F41-AEE0-AA5C02B02283}"/>
              </a:ext>
            </a:extLst>
          </p:cNvPr>
          <p:cNvGrpSpPr>
            <a:grpSpLocks noChangeAspect="1"/>
          </p:cNvGrpSpPr>
          <p:nvPr/>
        </p:nvGrpSpPr>
        <p:grpSpPr>
          <a:xfrm>
            <a:off x="8186401" y="268289"/>
            <a:ext cx="778213" cy="438277"/>
            <a:chOff x="526938" y="499263"/>
            <a:chExt cx="2789695" cy="1571112"/>
          </a:xfrm>
          <a:effectLst/>
        </p:grpSpPr>
        <p:sp>
          <p:nvSpPr>
            <p:cNvPr id="30" name="Скругленный прямоугольник 29">
              <a:extLst>
                <a:ext uri="{FF2B5EF4-FFF2-40B4-BE49-F238E27FC236}">
                  <a16:creationId xmlns:a16="http://schemas.microsoft.com/office/drawing/2014/main" xmlns="" id="{3349F299-C9D8-534F-A51B-E7B40C2A97FB}"/>
                </a:ext>
              </a:extLst>
            </p:cNvPr>
            <p:cNvSpPr/>
            <p:nvPr/>
          </p:nvSpPr>
          <p:spPr>
            <a:xfrm>
              <a:off x="526938" y="499263"/>
              <a:ext cx="2789695" cy="1571112"/>
            </a:xfrm>
            <a:prstGeom prst="roundRect">
              <a:avLst>
                <a:gd name="adj" fmla="val 40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xmlns="" id="{4B0D5C2D-5627-534E-81DA-02F452356B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38" y="499263"/>
              <a:ext cx="2789695" cy="1571112"/>
            </a:xfrm>
            <a:prstGeom prst="roundRect">
              <a:avLst>
                <a:gd name="adj" fmla="val 4459"/>
              </a:avLst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0D3A7CBB-ADD9-1546-B04E-4F3F7412FA98}"/>
              </a:ext>
            </a:extLst>
          </p:cNvPr>
          <p:cNvSpPr>
            <a:spLocks noChangeAspect="1"/>
          </p:cNvSpPr>
          <p:nvPr/>
        </p:nvSpPr>
        <p:spPr>
          <a:xfrm>
            <a:off x="323850" y="2931692"/>
            <a:ext cx="571812" cy="571812"/>
          </a:xfrm>
          <a:prstGeom prst="ellipse">
            <a:avLst/>
          </a:prstGeom>
          <a:gradFill>
            <a:gsLst>
              <a:gs pos="0">
                <a:srgbClr val="3F904B">
                  <a:lumMod val="55000"/>
                </a:srgbClr>
              </a:gs>
              <a:gs pos="100000">
                <a:srgbClr val="3F904B"/>
              </a:gs>
            </a:gsLst>
            <a:lin ang="162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1A2A04B9-DC02-F340-BC6F-0E91319C214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61479" y="3055767"/>
            <a:ext cx="308746" cy="32366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2645AD73-4AA9-8844-B5DD-9AC8A8063B8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39349" y="1304423"/>
            <a:ext cx="540814" cy="54081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222A8A6A-1D52-2144-BC54-6360BE4F688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3660" y="2381364"/>
            <a:ext cx="360000" cy="360000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23851" y="4767264"/>
            <a:ext cx="5791202" cy="273844"/>
          </a:xfrm>
        </p:spPr>
        <p:txBody>
          <a:bodyPr/>
          <a:lstStyle/>
          <a:p>
            <a:pPr algn="l"/>
            <a:r>
              <a:rPr lang="ru-RU" dirty="0" smtClean="0"/>
              <a:t>По данным учета Хабаровского краевого фонда обязательного медицинского страхования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934B-3407-044B-9575-485FFA08975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82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D74FC9-A265-3244-9766-D21BEDCCD89D}"/>
              </a:ext>
            </a:extLst>
          </p:cNvPr>
          <p:cNvSpPr/>
          <p:nvPr/>
        </p:nvSpPr>
        <p:spPr>
          <a:xfrm>
            <a:off x="178948" y="156937"/>
            <a:ext cx="7111868" cy="861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0" tIns="45709" rIns="91420" bIns="45709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ДИНАМИКА ДОЛИ СЛУЧАЕВ, ЗАВЕРШИВШИХСЯ 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ЛЕТАЛЬНЫМ ИСХОДОМ, </a:t>
            </a: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ОТ ЧИСЛА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ГОСПИТАЛИЗИРОВАННЫХ С ОКС В 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МО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КРАЯ</a:t>
            </a:r>
          </a:p>
          <a:p>
            <a:pPr>
              <a:lnSpc>
                <a:spcPts val="2000"/>
              </a:lnSpc>
            </a:pP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(2019 – 2021 ГГ.)</a:t>
            </a:r>
            <a:endParaRPr lang="ru-RU" sz="16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9EBF1D3-904C-9F43-AF87-2485D2192D8D}"/>
              </a:ext>
            </a:extLst>
          </p:cNvPr>
          <p:cNvSpPr>
            <a:spLocks noChangeAspect="1"/>
          </p:cNvSpPr>
          <p:nvPr/>
        </p:nvSpPr>
        <p:spPr>
          <a:xfrm>
            <a:off x="8552863" y="4634087"/>
            <a:ext cx="411750" cy="411750"/>
          </a:xfrm>
          <a:prstGeom prst="ellipse">
            <a:avLst/>
          </a:prstGeom>
          <a:gradFill>
            <a:gsLst>
              <a:gs pos="0">
                <a:srgbClr val="3F904B">
                  <a:lumMod val="55000"/>
                </a:srgbClr>
              </a:gs>
              <a:gs pos="100000">
                <a:srgbClr val="3F904B"/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xmlns="" id="{BFECC348-0688-C443-8F30-734D67047D88}"/>
              </a:ext>
            </a:extLst>
          </p:cNvPr>
          <p:cNvCxnSpPr>
            <a:cxnSpLocks/>
          </p:cNvCxnSpPr>
          <p:nvPr/>
        </p:nvCxnSpPr>
        <p:spPr>
          <a:xfrm>
            <a:off x="323850" y="4844376"/>
            <a:ext cx="7892498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F78F8755-E287-7D40-967A-F26AD9FFE559}"/>
              </a:ext>
            </a:extLst>
          </p:cNvPr>
          <p:cNvGrpSpPr/>
          <p:nvPr/>
        </p:nvGrpSpPr>
        <p:grpSpPr>
          <a:xfrm>
            <a:off x="8583947" y="1072472"/>
            <a:ext cx="338554" cy="3422915"/>
            <a:chOff x="8583944" y="1072470"/>
            <a:chExt cx="338554" cy="34229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E89183D-6CCB-D341-AB98-F9B51102D18D}"/>
                </a:ext>
              </a:extLst>
            </p:cNvPr>
            <p:cNvSpPr txBox="1"/>
            <p:nvPr/>
          </p:nvSpPr>
          <p:spPr>
            <a:xfrm rot="16200000">
              <a:off x="7543658" y="2615114"/>
              <a:ext cx="241912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000" b="1" dirty="0" err="1">
                  <a:solidFill>
                    <a:schemeClr val="bg2">
                      <a:lumMod val="75000"/>
                    </a:schemeClr>
                  </a:solidFill>
                </a:rPr>
                <a:t>Пузакова</a:t>
              </a:r>
              <a:r>
                <a:rPr lang="ru-RU" sz="1000" b="1" dirty="0">
                  <a:solidFill>
                    <a:schemeClr val="bg2">
                      <a:lumMod val="75000"/>
                    </a:schemeClr>
                  </a:solidFill>
                </a:rPr>
                <a:t> Елена Викторовна</a:t>
              </a:r>
            </a:p>
            <a:p>
              <a:pPr algn="ctr"/>
              <a:r>
                <a:rPr lang="ru-RU" sz="600" dirty="0">
                  <a:solidFill>
                    <a:schemeClr val="bg2">
                      <a:lumMod val="75000"/>
                    </a:schemeClr>
                  </a:solidFill>
                </a:rPr>
                <a:t>Директор Хабаровского краевого фонда ОМС</a:t>
              </a:r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xmlns="" id="{C054D20C-6B5E-B243-8888-898F4AC46F66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1072470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xmlns="" id="{875503E9-57E7-934F-B707-404D105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3891745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xmlns="" id="{6DDE88C6-72FE-D341-928F-6C91302FCD02}"/>
              </a:ext>
            </a:extLst>
          </p:cNvPr>
          <p:cNvSpPr/>
          <p:nvPr/>
        </p:nvSpPr>
        <p:spPr>
          <a:xfrm>
            <a:off x="426193" y="1345895"/>
            <a:ext cx="8064498" cy="3253587"/>
          </a:xfrm>
          <a:prstGeom prst="roundRect">
            <a:avLst>
              <a:gd name="adj" fmla="val 290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61" name="Стрелка вниз 60">
            <a:extLst>
              <a:ext uri="{FF2B5EF4-FFF2-40B4-BE49-F238E27FC236}">
                <a16:creationId xmlns:a16="http://schemas.microsoft.com/office/drawing/2014/main" xmlns="" id="{D43DCEEF-F703-D944-9FA8-24CFC1F89611}"/>
              </a:ext>
            </a:extLst>
          </p:cNvPr>
          <p:cNvSpPr/>
          <p:nvPr/>
        </p:nvSpPr>
        <p:spPr>
          <a:xfrm flipV="1">
            <a:off x="2715928" y="2067061"/>
            <a:ext cx="139224" cy="1725767"/>
          </a:xfrm>
          <a:prstGeom prst="downArrow">
            <a:avLst>
              <a:gd name="adj1" fmla="val 50000"/>
              <a:gd name="adj2" fmla="val 100521"/>
            </a:avLst>
          </a:prstGeom>
          <a:noFill/>
          <a:ln w="127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xmlns="" id="{A5E68E12-8AC4-9649-83AD-B7447CCEC51A}"/>
              </a:ext>
            </a:extLst>
          </p:cNvPr>
          <p:cNvSpPr txBox="1">
            <a:spLocks noChangeArrowheads="1"/>
          </p:cNvSpPr>
          <p:nvPr/>
        </p:nvSpPr>
        <p:spPr>
          <a:xfrm>
            <a:off x="899235" y="1224819"/>
            <a:ext cx="1886305" cy="600142"/>
          </a:xfrm>
          <a:prstGeom prst="rect">
            <a:avLst/>
          </a:prstGeom>
        </p:spPr>
        <p:txBody>
          <a:bodyPr wrap="square" lIns="91420" tIns="45709" rIns="91420" bIns="45709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altLang="en-US" sz="1100" b="1" dirty="0" smtClean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ЗА </a:t>
            </a:r>
            <a:r>
              <a:rPr lang="ru-RU" altLang="en-US" sz="1100" b="1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ПЯТЬ ПОСЛЕДНИХ ЛЕТ </a:t>
            </a:r>
            <a:r>
              <a:rPr lang="ru-RU" altLang="en-US" sz="1100" b="1" dirty="0" smtClean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ЧИСЛЕННОСТЬ ЛИЦ, ЗАСТАХОВАННЫХ</a:t>
            </a:r>
            <a:endParaRPr lang="ru-RU" altLang="en-US" sz="1100" b="1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34D0120-F460-3041-9D95-758D578E2A3E}"/>
              </a:ext>
            </a:extLst>
          </p:cNvPr>
          <p:cNvSpPr txBox="1"/>
          <p:nvPr/>
        </p:nvSpPr>
        <p:spPr>
          <a:xfrm>
            <a:off x="1373073" y="2784393"/>
            <a:ext cx="184689" cy="332056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pPr algn="ctr">
              <a:lnSpc>
                <a:spcPts val="1360"/>
              </a:lnSpc>
            </a:pPr>
            <a:endParaRPr lang="ru-RU" sz="3600" b="1" dirty="0" smtClean="0">
              <a:solidFill>
                <a:srgbClr val="3F904B"/>
              </a:solidFill>
              <a:latin typeface="Helvetica" pitchFamily="2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F34D0120-F460-3041-9D95-758D578E2A3E}"/>
              </a:ext>
            </a:extLst>
          </p:cNvPr>
          <p:cNvSpPr txBox="1"/>
          <p:nvPr/>
        </p:nvSpPr>
        <p:spPr>
          <a:xfrm>
            <a:off x="1404909" y="3443089"/>
            <a:ext cx="184690" cy="271847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pPr algn="ctr">
              <a:lnSpc>
                <a:spcPts val="1360"/>
              </a:lnSpc>
            </a:pPr>
            <a:endParaRPr lang="ru-RU" sz="1200" dirty="0">
              <a:solidFill>
                <a:srgbClr val="3F904B"/>
              </a:solidFill>
              <a:latin typeface="Helvetica" pitchFamily="2" charset="0"/>
            </a:endParaRPr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xmlns="" id="{A5E68E12-8AC4-9649-83AD-B7447CCEC51A}"/>
              </a:ext>
            </a:extLst>
          </p:cNvPr>
          <p:cNvSpPr txBox="1">
            <a:spLocks noChangeArrowheads="1"/>
          </p:cNvSpPr>
          <p:nvPr/>
        </p:nvSpPr>
        <p:spPr>
          <a:xfrm>
            <a:off x="323948" y="1737382"/>
            <a:ext cx="2531301" cy="430865"/>
          </a:xfrm>
          <a:prstGeom prst="rect">
            <a:avLst/>
          </a:prstGeom>
        </p:spPr>
        <p:txBody>
          <a:bodyPr wrap="square" lIns="91420" tIns="45709" rIns="91420" bIns="45709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altLang="en-US" sz="1100" b="1" dirty="0" smtClean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        ПО ОБЯЗАТЕЛЬНОМУ</a:t>
            </a:r>
          </a:p>
          <a:p>
            <a:pPr marL="0" indent="0">
              <a:spcBef>
                <a:spcPts val="0"/>
              </a:spcBef>
              <a:buNone/>
            </a:pPr>
            <a:endParaRPr lang="ru-RU" altLang="en-US" sz="1100" b="1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grpSp>
        <p:nvGrpSpPr>
          <p:cNvPr id="64" name="Рисунок 121">
            <a:extLst>
              <a:ext uri="{FF2B5EF4-FFF2-40B4-BE49-F238E27FC236}">
                <a16:creationId xmlns:a16="http://schemas.microsoft.com/office/drawing/2014/main" xmlns="" id="{87C88CBF-AC24-834D-BF30-A292CBD3B679}"/>
              </a:ext>
            </a:extLst>
          </p:cNvPr>
          <p:cNvGrpSpPr>
            <a:grpSpLocks noChangeAspect="1"/>
          </p:cNvGrpSpPr>
          <p:nvPr/>
        </p:nvGrpSpPr>
        <p:grpSpPr>
          <a:xfrm>
            <a:off x="2936214" y="1420795"/>
            <a:ext cx="504000" cy="504000"/>
            <a:chOff x="3477471" y="2988090"/>
            <a:chExt cx="432000" cy="432000"/>
          </a:xfrm>
          <a:solidFill>
            <a:schemeClr val="bg1"/>
          </a:solidFill>
        </p:grpSpPr>
        <p:sp>
          <p:nvSpPr>
            <p:cNvPr id="65" name="Полилиния 64">
              <a:extLst>
                <a:ext uri="{FF2B5EF4-FFF2-40B4-BE49-F238E27FC236}">
                  <a16:creationId xmlns:a16="http://schemas.microsoft.com/office/drawing/2014/main" xmlns="" id="{63317512-3131-F249-AF42-671B465D43F5}"/>
                </a:ext>
              </a:extLst>
            </p:cNvPr>
            <p:cNvSpPr/>
            <p:nvPr/>
          </p:nvSpPr>
          <p:spPr>
            <a:xfrm>
              <a:off x="3477894" y="2988090"/>
              <a:ext cx="389232" cy="431999"/>
            </a:xfrm>
            <a:custGeom>
              <a:avLst/>
              <a:gdLst>
                <a:gd name="connsiteX0" fmla="*/ 388666 w 389232"/>
                <a:gd name="connsiteY0" fmla="*/ 96352 h 431999"/>
                <a:gd name="connsiteX1" fmla="*/ 365160 w 389232"/>
                <a:gd name="connsiteY1" fmla="*/ 64200 h 431999"/>
                <a:gd name="connsiteX2" fmla="*/ 208235 w 389232"/>
                <a:gd name="connsiteY2" fmla="*/ 2587 h 431999"/>
                <a:gd name="connsiteX3" fmla="*/ 180994 w 389232"/>
                <a:gd name="connsiteY3" fmla="*/ 2587 h 431999"/>
                <a:gd name="connsiteX4" fmla="*/ 24073 w 389232"/>
                <a:gd name="connsiteY4" fmla="*/ 64200 h 431999"/>
                <a:gd name="connsiteX5" fmla="*/ 567 w 389232"/>
                <a:gd name="connsiteY5" fmla="*/ 96352 h 431999"/>
                <a:gd name="connsiteX6" fmla="*/ 22851 w 389232"/>
                <a:gd name="connsiteY6" fmla="*/ 257831 h 431999"/>
                <a:gd name="connsiteX7" fmla="*/ 77462 w 389232"/>
                <a:gd name="connsiteY7" fmla="*/ 356233 h 431999"/>
                <a:gd name="connsiteX8" fmla="*/ 181417 w 389232"/>
                <a:gd name="connsiteY8" fmla="*/ 429547 h 431999"/>
                <a:gd name="connsiteX9" fmla="*/ 194616 w 389232"/>
                <a:gd name="connsiteY9" fmla="*/ 432000 h 431999"/>
                <a:gd name="connsiteX10" fmla="*/ 207816 w 389232"/>
                <a:gd name="connsiteY10" fmla="*/ 429547 h 431999"/>
                <a:gd name="connsiteX11" fmla="*/ 311771 w 389232"/>
                <a:gd name="connsiteY11" fmla="*/ 356233 h 431999"/>
                <a:gd name="connsiteX12" fmla="*/ 366381 w 389232"/>
                <a:gd name="connsiteY12" fmla="*/ 257831 h 431999"/>
                <a:gd name="connsiteX13" fmla="*/ 388666 w 389232"/>
                <a:gd name="connsiteY13" fmla="*/ 96352 h 431999"/>
                <a:gd name="connsiteX14" fmla="*/ 354351 w 389232"/>
                <a:gd name="connsiteY14" fmla="*/ 253701 h 431999"/>
                <a:gd name="connsiteX15" fmla="*/ 302058 w 389232"/>
                <a:gd name="connsiteY15" fmla="*/ 348033 h 431999"/>
                <a:gd name="connsiteX16" fmla="*/ 203249 w 389232"/>
                <a:gd name="connsiteY16" fmla="*/ 417699 h 431999"/>
                <a:gd name="connsiteX17" fmla="*/ 185984 w 389232"/>
                <a:gd name="connsiteY17" fmla="*/ 417699 h 431999"/>
                <a:gd name="connsiteX18" fmla="*/ 87175 w 389232"/>
                <a:gd name="connsiteY18" fmla="*/ 348033 h 431999"/>
                <a:gd name="connsiteX19" fmla="*/ 34882 w 389232"/>
                <a:gd name="connsiteY19" fmla="*/ 253701 h 431999"/>
                <a:gd name="connsiteX20" fmla="*/ 13261 w 389232"/>
                <a:gd name="connsiteY20" fmla="*/ 97159 h 431999"/>
                <a:gd name="connsiteX21" fmla="*/ 28733 w 389232"/>
                <a:gd name="connsiteY21" fmla="*/ 76016 h 431999"/>
                <a:gd name="connsiteX22" fmla="*/ 185651 w 389232"/>
                <a:gd name="connsiteY22" fmla="*/ 14399 h 431999"/>
                <a:gd name="connsiteX23" fmla="*/ 194616 w 389232"/>
                <a:gd name="connsiteY23" fmla="*/ 12699 h 431999"/>
                <a:gd name="connsiteX24" fmla="*/ 203579 w 389232"/>
                <a:gd name="connsiteY24" fmla="*/ 14399 h 431999"/>
                <a:gd name="connsiteX25" fmla="*/ 360500 w 389232"/>
                <a:gd name="connsiteY25" fmla="*/ 76016 h 431999"/>
                <a:gd name="connsiteX26" fmla="*/ 375972 w 389232"/>
                <a:gd name="connsiteY26" fmla="*/ 97159 h 431999"/>
                <a:gd name="connsiteX27" fmla="*/ 354351 w 389232"/>
                <a:gd name="connsiteY27" fmla="*/ 253701 h 43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9232" h="431999">
                  <a:moveTo>
                    <a:pt x="388666" y="96352"/>
                  </a:moveTo>
                  <a:cubicBezTo>
                    <a:pt x="387754" y="82067"/>
                    <a:pt x="378524" y="69447"/>
                    <a:pt x="365160" y="64200"/>
                  </a:cubicBezTo>
                  <a:lnTo>
                    <a:pt x="208235" y="2587"/>
                  </a:lnTo>
                  <a:cubicBezTo>
                    <a:pt x="199454" y="-861"/>
                    <a:pt x="189779" y="-864"/>
                    <a:pt x="180994" y="2587"/>
                  </a:cubicBezTo>
                  <a:lnTo>
                    <a:pt x="24073" y="64200"/>
                  </a:lnTo>
                  <a:cubicBezTo>
                    <a:pt x="10705" y="69447"/>
                    <a:pt x="1479" y="82067"/>
                    <a:pt x="567" y="96352"/>
                  </a:cubicBezTo>
                  <a:cubicBezTo>
                    <a:pt x="-305" y="109990"/>
                    <a:pt x="-3326" y="181880"/>
                    <a:pt x="22851" y="257831"/>
                  </a:cubicBezTo>
                  <a:cubicBezTo>
                    <a:pt x="35945" y="295823"/>
                    <a:pt x="54319" y="328930"/>
                    <a:pt x="77462" y="356233"/>
                  </a:cubicBezTo>
                  <a:cubicBezTo>
                    <a:pt x="105308" y="389084"/>
                    <a:pt x="140283" y="413750"/>
                    <a:pt x="181417" y="429547"/>
                  </a:cubicBezTo>
                  <a:cubicBezTo>
                    <a:pt x="185674" y="431182"/>
                    <a:pt x="190145" y="432000"/>
                    <a:pt x="194616" y="432000"/>
                  </a:cubicBezTo>
                  <a:cubicBezTo>
                    <a:pt x="199088" y="432000"/>
                    <a:pt x="203559" y="431182"/>
                    <a:pt x="207816" y="429547"/>
                  </a:cubicBezTo>
                  <a:cubicBezTo>
                    <a:pt x="248950" y="413750"/>
                    <a:pt x="283925" y="389084"/>
                    <a:pt x="311771" y="356233"/>
                  </a:cubicBezTo>
                  <a:cubicBezTo>
                    <a:pt x="334913" y="328930"/>
                    <a:pt x="353284" y="295823"/>
                    <a:pt x="366381" y="257831"/>
                  </a:cubicBezTo>
                  <a:cubicBezTo>
                    <a:pt x="392559" y="181880"/>
                    <a:pt x="389538" y="109990"/>
                    <a:pt x="388666" y="96352"/>
                  </a:cubicBezTo>
                  <a:close/>
                  <a:moveTo>
                    <a:pt x="354351" y="253701"/>
                  </a:moveTo>
                  <a:cubicBezTo>
                    <a:pt x="341769" y="290197"/>
                    <a:pt x="324177" y="321936"/>
                    <a:pt x="302058" y="348033"/>
                  </a:cubicBezTo>
                  <a:cubicBezTo>
                    <a:pt x="275610" y="379236"/>
                    <a:pt x="242365" y="402676"/>
                    <a:pt x="203249" y="417699"/>
                  </a:cubicBezTo>
                  <a:cubicBezTo>
                    <a:pt x="197681" y="419834"/>
                    <a:pt x="191549" y="419834"/>
                    <a:pt x="185984" y="417699"/>
                  </a:cubicBezTo>
                  <a:cubicBezTo>
                    <a:pt x="146868" y="402676"/>
                    <a:pt x="113623" y="379236"/>
                    <a:pt x="87175" y="348033"/>
                  </a:cubicBezTo>
                  <a:cubicBezTo>
                    <a:pt x="65055" y="321936"/>
                    <a:pt x="47460" y="290200"/>
                    <a:pt x="34882" y="253701"/>
                  </a:cubicBezTo>
                  <a:cubicBezTo>
                    <a:pt x="9490" y="180038"/>
                    <a:pt x="12416" y="110376"/>
                    <a:pt x="13261" y="97159"/>
                  </a:cubicBezTo>
                  <a:cubicBezTo>
                    <a:pt x="13859" y="87769"/>
                    <a:pt x="19932" y="79470"/>
                    <a:pt x="28733" y="76016"/>
                  </a:cubicBezTo>
                  <a:lnTo>
                    <a:pt x="185651" y="14399"/>
                  </a:lnTo>
                  <a:cubicBezTo>
                    <a:pt x="188543" y="13266"/>
                    <a:pt x="191578" y="12699"/>
                    <a:pt x="194616" y="12699"/>
                  </a:cubicBezTo>
                  <a:cubicBezTo>
                    <a:pt x="197651" y="12699"/>
                    <a:pt x="200689" y="13266"/>
                    <a:pt x="203579" y="14399"/>
                  </a:cubicBezTo>
                  <a:lnTo>
                    <a:pt x="360500" y="76016"/>
                  </a:lnTo>
                  <a:cubicBezTo>
                    <a:pt x="369297" y="79470"/>
                    <a:pt x="375370" y="87769"/>
                    <a:pt x="375972" y="97159"/>
                  </a:cubicBezTo>
                  <a:cubicBezTo>
                    <a:pt x="376814" y="110376"/>
                    <a:pt x="379739" y="180038"/>
                    <a:pt x="354351" y="253701"/>
                  </a:cubicBezTo>
                  <a:close/>
                </a:path>
              </a:pathLst>
            </a:custGeom>
            <a:grpFill/>
            <a:ln w="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5">
              <a:extLst>
                <a:ext uri="{FF2B5EF4-FFF2-40B4-BE49-F238E27FC236}">
                  <a16:creationId xmlns:a16="http://schemas.microsoft.com/office/drawing/2014/main" xmlns="" id="{54DF5C11-90F1-4148-A139-CFD823643EAE}"/>
                </a:ext>
              </a:extLst>
            </p:cNvPr>
            <p:cNvSpPr/>
            <p:nvPr/>
          </p:nvSpPr>
          <p:spPr>
            <a:xfrm>
              <a:off x="3518767" y="3032615"/>
              <a:ext cx="307443" cy="298168"/>
            </a:xfrm>
            <a:custGeom>
              <a:avLst/>
              <a:gdLst>
                <a:gd name="connsiteX0" fmla="*/ 287739 w 307443"/>
                <a:gd name="connsiteY0" fmla="*/ 50346 h 298168"/>
                <a:gd name="connsiteX1" fmla="*/ 164908 w 307443"/>
                <a:gd name="connsiteY1" fmla="*/ 2121 h 298168"/>
                <a:gd name="connsiteX2" fmla="*/ 142578 w 307443"/>
                <a:gd name="connsiteY2" fmla="*/ 2121 h 298168"/>
                <a:gd name="connsiteX3" fmla="*/ 19747 w 307443"/>
                <a:gd name="connsiteY3" fmla="*/ 50346 h 298168"/>
                <a:gd name="connsiteX4" fmla="*/ 474 w 307443"/>
                <a:gd name="connsiteY4" fmla="*/ 76710 h 298168"/>
                <a:gd name="connsiteX5" fmla="*/ 2892 w 307443"/>
                <a:gd name="connsiteY5" fmla="*/ 138120 h 298168"/>
                <a:gd name="connsiteX6" fmla="*/ 9998 w 307443"/>
                <a:gd name="connsiteY6" fmla="*/ 143627 h 298168"/>
                <a:gd name="connsiteX7" fmla="*/ 15513 w 307443"/>
                <a:gd name="connsiteY7" fmla="*/ 136534 h 298168"/>
                <a:gd name="connsiteX8" fmla="*/ 13169 w 307443"/>
                <a:gd name="connsiteY8" fmla="*/ 77518 h 298168"/>
                <a:gd name="connsiteX9" fmla="*/ 24407 w 307443"/>
                <a:gd name="connsiteY9" fmla="*/ 62162 h 298168"/>
                <a:gd name="connsiteX10" fmla="*/ 147234 w 307443"/>
                <a:gd name="connsiteY10" fmla="*/ 13933 h 298168"/>
                <a:gd name="connsiteX11" fmla="*/ 160252 w 307443"/>
                <a:gd name="connsiteY11" fmla="*/ 13933 h 298168"/>
                <a:gd name="connsiteX12" fmla="*/ 283080 w 307443"/>
                <a:gd name="connsiteY12" fmla="*/ 62162 h 298168"/>
                <a:gd name="connsiteX13" fmla="*/ 294317 w 307443"/>
                <a:gd name="connsiteY13" fmla="*/ 77518 h 298168"/>
                <a:gd name="connsiteX14" fmla="*/ 225110 w 307443"/>
                <a:gd name="connsiteY14" fmla="*/ 287318 h 298168"/>
                <a:gd name="connsiteX15" fmla="*/ 225080 w 307443"/>
                <a:gd name="connsiteY15" fmla="*/ 296296 h 298168"/>
                <a:gd name="connsiteX16" fmla="*/ 229595 w 307443"/>
                <a:gd name="connsiteY16" fmla="*/ 298168 h 298168"/>
                <a:gd name="connsiteX17" fmla="*/ 234076 w 307443"/>
                <a:gd name="connsiteY17" fmla="*/ 296326 h 298168"/>
                <a:gd name="connsiteX18" fmla="*/ 307012 w 307443"/>
                <a:gd name="connsiteY18" fmla="*/ 76710 h 298168"/>
                <a:gd name="connsiteX19" fmla="*/ 287739 w 307443"/>
                <a:gd name="connsiteY19" fmla="*/ 50346 h 29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7443" h="298168">
                  <a:moveTo>
                    <a:pt x="287739" y="50346"/>
                  </a:moveTo>
                  <a:lnTo>
                    <a:pt x="164908" y="2121"/>
                  </a:lnTo>
                  <a:cubicBezTo>
                    <a:pt x="157706" y="-707"/>
                    <a:pt x="149777" y="-707"/>
                    <a:pt x="142578" y="2121"/>
                  </a:cubicBezTo>
                  <a:lnTo>
                    <a:pt x="19747" y="50346"/>
                  </a:lnTo>
                  <a:cubicBezTo>
                    <a:pt x="8786" y="54651"/>
                    <a:pt x="1221" y="65000"/>
                    <a:pt x="474" y="76710"/>
                  </a:cubicBezTo>
                  <a:cubicBezTo>
                    <a:pt x="-64" y="85131"/>
                    <a:pt x="-903" y="107975"/>
                    <a:pt x="2892" y="138120"/>
                  </a:cubicBezTo>
                  <a:cubicBezTo>
                    <a:pt x="3331" y="141600"/>
                    <a:pt x="6518" y="144065"/>
                    <a:pt x="9998" y="143627"/>
                  </a:cubicBezTo>
                  <a:cubicBezTo>
                    <a:pt x="13482" y="143189"/>
                    <a:pt x="15953" y="140015"/>
                    <a:pt x="15513" y="136534"/>
                  </a:cubicBezTo>
                  <a:cubicBezTo>
                    <a:pt x="11854" y="107464"/>
                    <a:pt x="12657" y="85576"/>
                    <a:pt x="13169" y="77518"/>
                  </a:cubicBezTo>
                  <a:cubicBezTo>
                    <a:pt x="13605" y="70699"/>
                    <a:pt x="18017" y="64670"/>
                    <a:pt x="24407" y="62162"/>
                  </a:cubicBezTo>
                  <a:lnTo>
                    <a:pt x="147234" y="13933"/>
                  </a:lnTo>
                  <a:cubicBezTo>
                    <a:pt x="151431" y="12285"/>
                    <a:pt x="156055" y="12285"/>
                    <a:pt x="160252" y="13933"/>
                  </a:cubicBezTo>
                  <a:lnTo>
                    <a:pt x="283080" y="62162"/>
                  </a:lnTo>
                  <a:cubicBezTo>
                    <a:pt x="289470" y="64670"/>
                    <a:pt x="293882" y="70699"/>
                    <a:pt x="294317" y="77518"/>
                  </a:cubicBezTo>
                  <a:cubicBezTo>
                    <a:pt x="295186" y="91107"/>
                    <a:pt x="300618" y="212465"/>
                    <a:pt x="225110" y="287318"/>
                  </a:cubicBezTo>
                  <a:cubicBezTo>
                    <a:pt x="222617" y="289787"/>
                    <a:pt x="222604" y="293808"/>
                    <a:pt x="225080" y="296296"/>
                  </a:cubicBezTo>
                  <a:cubicBezTo>
                    <a:pt x="226322" y="297545"/>
                    <a:pt x="227960" y="298168"/>
                    <a:pt x="229595" y="298168"/>
                  </a:cubicBezTo>
                  <a:cubicBezTo>
                    <a:pt x="231213" y="298168"/>
                    <a:pt x="232834" y="297555"/>
                    <a:pt x="234076" y="296326"/>
                  </a:cubicBezTo>
                  <a:cubicBezTo>
                    <a:pt x="313567" y="217524"/>
                    <a:pt x="307917" y="90889"/>
                    <a:pt x="307012" y="76710"/>
                  </a:cubicBezTo>
                  <a:cubicBezTo>
                    <a:pt x="306262" y="65000"/>
                    <a:pt x="298700" y="54651"/>
                    <a:pt x="287739" y="50346"/>
                  </a:cubicBezTo>
                  <a:close/>
                </a:path>
              </a:pathLst>
            </a:custGeom>
            <a:grpFill/>
            <a:ln w="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7" name="Полилиния 66">
              <a:extLst>
                <a:ext uri="{FF2B5EF4-FFF2-40B4-BE49-F238E27FC236}">
                  <a16:creationId xmlns:a16="http://schemas.microsoft.com/office/drawing/2014/main" xmlns="" id="{9C4F1E82-EA12-1B49-91BD-B0B78D8515D5}"/>
                </a:ext>
              </a:extLst>
            </p:cNvPr>
            <p:cNvSpPr/>
            <p:nvPr/>
          </p:nvSpPr>
          <p:spPr>
            <a:xfrm>
              <a:off x="3526549" y="3192915"/>
              <a:ext cx="205556" cy="182646"/>
            </a:xfrm>
            <a:custGeom>
              <a:avLst/>
              <a:gdLst>
                <a:gd name="connsiteX0" fmla="*/ 195471 w 205556"/>
                <a:gd name="connsiteY0" fmla="*/ 145545 h 182646"/>
                <a:gd name="connsiteX1" fmla="*/ 152223 w 205556"/>
                <a:gd name="connsiteY1" fmla="*/ 168788 h 182646"/>
                <a:gd name="connsiteX2" fmla="*/ 139701 w 205556"/>
                <a:gd name="connsiteY2" fmla="*/ 168788 h 182646"/>
                <a:gd name="connsiteX3" fmla="*/ 12583 w 205556"/>
                <a:gd name="connsiteY3" fmla="*/ 5031 h 182646"/>
                <a:gd name="connsiteX4" fmla="*/ 5041 w 205556"/>
                <a:gd name="connsiteY4" fmla="*/ 140 h 182646"/>
                <a:gd name="connsiteX5" fmla="*/ 140 w 205556"/>
                <a:gd name="connsiteY5" fmla="*/ 7668 h 182646"/>
                <a:gd name="connsiteX6" fmla="*/ 135133 w 205556"/>
                <a:gd name="connsiteY6" fmla="*/ 180636 h 182646"/>
                <a:gd name="connsiteX7" fmla="*/ 145962 w 205556"/>
                <a:gd name="connsiteY7" fmla="*/ 182647 h 182646"/>
                <a:gd name="connsiteX8" fmla="*/ 156790 w 205556"/>
                <a:gd name="connsiteY8" fmla="*/ 180636 h 182646"/>
                <a:gd name="connsiteX9" fmla="*/ 202921 w 205556"/>
                <a:gd name="connsiteY9" fmla="*/ 155835 h 182646"/>
                <a:gd name="connsiteX10" fmla="*/ 204354 w 205556"/>
                <a:gd name="connsiteY10" fmla="*/ 146972 h 182646"/>
                <a:gd name="connsiteX11" fmla="*/ 195471 w 205556"/>
                <a:gd name="connsiteY11" fmla="*/ 145545 h 18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5556" h="182646">
                  <a:moveTo>
                    <a:pt x="195471" y="145545"/>
                  </a:moveTo>
                  <a:cubicBezTo>
                    <a:pt x="182410" y="154961"/>
                    <a:pt x="167856" y="162783"/>
                    <a:pt x="152223" y="168788"/>
                  </a:cubicBezTo>
                  <a:cubicBezTo>
                    <a:pt x="148184" y="170337"/>
                    <a:pt x="143739" y="170337"/>
                    <a:pt x="139701" y="168788"/>
                  </a:cubicBezTo>
                  <a:cubicBezTo>
                    <a:pt x="56650" y="136890"/>
                    <a:pt x="24733" y="62132"/>
                    <a:pt x="12583" y="5031"/>
                  </a:cubicBezTo>
                  <a:cubicBezTo>
                    <a:pt x="11857" y="1600"/>
                    <a:pt x="8469" y="-589"/>
                    <a:pt x="5041" y="140"/>
                  </a:cubicBezTo>
                  <a:cubicBezTo>
                    <a:pt x="1606" y="868"/>
                    <a:pt x="-590" y="4237"/>
                    <a:pt x="140" y="7668"/>
                  </a:cubicBezTo>
                  <a:cubicBezTo>
                    <a:pt x="12943" y="67841"/>
                    <a:pt x="46759" y="146695"/>
                    <a:pt x="135133" y="180636"/>
                  </a:cubicBezTo>
                  <a:cubicBezTo>
                    <a:pt x="138624" y="181978"/>
                    <a:pt x="142293" y="182647"/>
                    <a:pt x="145962" y="182647"/>
                  </a:cubicBezTo>
                  <a:cubicBezTo>
                    <a:pt x="149631" y="182647"/>
                    <a:pt x="153300" y="181978"/>
                    <a:pt x="156790" y="180636"/>
                  </a:cubicBezTo>
                  <a:cubicBezTo>
                    <a:pt x="173451" y="174239"/>
                    <a:pt x="188968" y="165894"/>
                    <a:pt x="202921" y="155835"/>
                  </a:cubicBezTo>
                  <a:cubicBezTo>
                    <a:pt x="205767" y="153785"/>
                    <a:pt x="206408" y="149817"/>
                    <a:pt x="204354" y="146972"/>
                  </a:cubicBezTo>
                  <a:cubicBezTo>
                    <a:pt x="202293" y="144131"/>
                    <a:pt x="198317" y="143492"/>
                    <a:pt x="195471" y="145545"/>
                  </a:cubicBezTo>
                  <a:close/>
                </a:path>
              </a:pathLst>
            </a:custGeom>
            <a:grpFill/>
            <a:ln w="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67">
              <a:extLst>
                <a:ext uri="{FF2B5EF4-FFF2-40B4-BE49-F238E27FC236}">
                  <a16:creationId xmlns:a16="http://schemas.microsoft.com/office/drawing/2014/main" xmlns="" id="{E7BD8A14-00FA-B840-898D-4D71E321FF7B}"/>
                </a:ext>
              </a:extLst>
            </p:cNvPr>
            <p:cNvSpPr/>
            <p:nvPr/>
          </p:nvSpPr>
          <p:spPr>
            <a:xfrm>
              <a:off x="3577918" y="3109682"/>
              <a:ext cx="189181" cy="188812"/>
            </a:xfrm>
            <a:custGeom>
              <a:avLst/>
              <a:gdLst>
                <a:gd name="connsiteX0" fmla="*/ 94592 w 189181"/>
                <a:gd name="connsiteY0" fmla="*/ 0 h 188812"/>
                <a:gd name="connsiteX1" fmla="*/ 0 w 189181"/>
                <a:gd name="connsiteY1" fmla="*/ 94404 h 188812"/>
                <a:gd name="connsiteX2" fmla="*/ 94592 w 189181"/>
                <a:gd name="connsiteY2" fmla="*/ 188812 h 188812"/>
                <a:gd name="connsiteX3" fmla="*/ 189182 w 189181"/>
                <a:gd name="connsiteY3" fmla="*/ 94408 h 188812"/>
                <a:gd name="connsiteX4" fmla="*/ 94592 w 189181"/>
                <a:gd name="connsiteY4" fmla="*/ 0 h 188812"/>
                <a:gd name="connsiteX5" fmla="*/ 94592 w 189181"/>
                <a:gd name="connsiteY5" fmla="*/ 176116 h 188812"/>
                <a:gd name="connsiteX6" fmla="*/ 12721 w 189181"/>
                <a:gd name="connsiteY6" fmla="*/ 94408 h 188812"/>
                <a:gd name="connsiteX7" fmla="*/ 94592 w 189181"/>
                <a:gd name="connsiteY7" fmla="*/ 12696 h 188812"/>
                <a:gd name="connsiteX8" fmla="*/ 176461 w 189181"/>
                <a:gd name="connsiteY8" fmla="*/ 94408 h 188812"/>
                <a:gd name="connsiteX9" fmla="*/ 94592 w 189181"/>
                <a:gd name="connsiteY9" fmla="*/ 176116 h 18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181" h="188812">
                  <a:moveTo>
                    <a:pt x="94592" y="0"/>
                  </a:moveTo>
                  <a:cubicBezTo>
                    <a:pt x="42435" y="0"/>
                    <a:pt x="0" y="42349"/>
                    <a:pt x="0" y="94404"/>
                  </a:cubicBezTo>
                  <a:cubicBezTo>
                    <a:pt x="0" y="146463"/>
                    <a:pt x="42435" y="188812"/>
                    <a:pt x="94592" y="188812"/>
                  </a:cubicBezTo>
                  <a:cubicBezTo>
                    <a:pt x="146750" y="188812"/>
                    <a:pt x="189182" y="146463"/>
                    <a:pt x="189182" y="94408"/>
                  </a:cubicBezTo>
                  <a:cubicBezTo>
                    <a:pt x="189182" y="42352"/>
                    <a:pt x="146750" y="0"/>
                    <a:pt x="94592" y="0"/>
                  </a:cubicBezTo>
                  <a:close/>
                  <a:moveTo>
                    <a:pt x="94592" y="176116"/>
                  </a:moveTo>
                  <a:cubicBezTo>
                    <a:pt x="49449" y="176116"/>
                    <a:pt x="12721" y="139463"/>
                    <a:pt x="12721" y="94408"/>
                  </a:cubicBezTo>
                  <a:cubicBezTo>
                    <a:pt x="12721" y="49353"/>
                    <a:pt x="49449" y="12696"/>
                    <a:pt x="94592" y="12696"/>
                  </a:cubicBezTo>
                  <a:cubicBezTo>
                    <a:pt x="139736" y="12696"/>
                    <a:pt x="176461" y="49353"/>
                    <a:pt x="176461" y="94408"/>
                  </a:cubicBezTo>
                  <a:cubicBezTo>
                    <a:pt x="176461" y="139463"/>
                    <a:pt x="139736" y="176116"/>
                    <a:pt x="94592" y="176116"/>
                  </a:cubicBezTo>
                  <a:close/>
                </a:path>
              </a:pathLst>
            </a:custGeom>
            <a:grpFill/>
            <a:ln w="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8">
              <a:extLst>
                <a:ext uri="{FF2B5EF4-FFF2-40B4-BE49-F238E27FC236}">
                  <a16:creationId xmlns:a16="http://schemas.microsoft.com/office/drawing/2014/main" xmlns="" id="{8F6ADB98-5DD4-9A40-A90E-410D3411E8C2}"/>
                </a:ext>
              </a:extLst>
            </p:cNvPr>
            <p:cNvSpPr/>
            <p:nvPr/>
          </p:nvSpPr>
          <p:spPr>
            <a:xfrm>
              <a:off x="3612151" y="3156241"/>
              <a:ext cx="120718" cy="95731"/>
            </a:xfrm>
            <a:custGeom>
              <a:avLst/>
              <a:gdLst>
                <a:gd name="connsiteX0" fmla="*/ 120706 w 120718"/>
                <a:gd name="connsiteY0" fmla="*/ 23258 h 95731"/>
                <a:gd name="connsiteX1" fmla="*/ 112883 w 120718"/>
                <a:gd name="connsiteY1" fmla="*/ 6877 h 95731"/>
                <a:gd name="connsiteX2" fmla="*/ 111338 w 120718"/>
                <a:gd name="connsiteY2" fmla="*/ 5542 h 95731"/>
                <a:gd name="connsiteX3" fmla="*/ 80071 w 120718"/>
                <a:gd name="connsiteY3" fmla="*/ 6992 h 95731"/>
                <a:gd name="connsiteX4" fmla="*/ 46380 w 120718"/>
                <a:gd name="connsiteY4" fmla="*/ 42104 h 95731"/>
                <a:gd name="connsiteX5" fmla="*/ 37893 w 120718"/>
                <a:gd name="connsiteY5" fmla="*/ 34480 h 95731"/>
                <a:gd name="connsiteX6" fmla="*/ 5864 w 120718"/>
                <a:gd name="connsiteY6" fmla="*/ 36128 h 95731"/>
                <a:gd name="connsiteX7" fmla="*/ 52 w 120718"/>
                <a:gd name="connsiteY7" fmla="*/ 52825 h 95731"/>
                <a:gd name="connsiteX8" fmla="*/ 8024 w 120718"/>
                <a:gd name="connsiteY8" fmla="*/ 68609 h 95731"/>
                <a:gd name="connsiteX9" fmla="*/ 33673 w 120718"/>
                <a:gd name="connsiteY9" fmla="*/ 90313 h 95731"/>
                <a:gd name="connsiteX10" fmla="*/ 48365 w 120718"/>
                <a:gd name="connsiteY10" fmla="*/ 95731 h 95731"/>
                <a:gd name="connsiteX11" fmla="*/ 64322 w 120718"/>
                <a:gd name="connsiteY11" fmla="*/ 89139 h 95731"/>
                <a:gd name="connsiteX12" fmla="*/ 113979 w 120718"/>
                <a:gd name="connsiteY12" fmla="*/ 40113 h 95731"/>
                <a:gd name="connsiteX13" fmla="*/ 120706 w 120718"/>
                <a:gd name="connsiteY13" fmla="*/ 23258 h 95731"/>
                <a:gd name="connsiteX14" fmla="*/ 105033 w 120718"/>
                <a:gd name="connsiteY14" fmla="*/ 31085 h 95731"/>
                <a:gd name="connsiteX15" fmla="*/ 55376 w 120718"/>
                <a:gd name="connsiteY15" fmla="*/ 80112 h 95731"/>
                <a:gd name="connsiteX16" fmla="*/ 41899 w 120718"/>
                <a:gd name="connsiteY16" fmla="*/ 80629 h 95731"/>
                <a:gd name="connsiteX17" fmla="*/ 16250 w 120718"/>
                <a:gd name="connsiteY17" fmla="*/ 58926 h 95731"/>
                <a:gd name="connsiteX18" fmla="*/ 12743 w 120718"/>
                <a:gd name="connsiteY18" fmla="*/ 51985 h 95731"/>
                <a:gd name="connsiteX19" fmla="*/ 15299 w 120718"/>
                <a:gd name="connsiteY19" fmla="*/ 44641 h 95731"/>
                <a:gd name="connsiteX20" fmla="*/ 22709 w 120718"/>
                <a:gd name="connsiteY20" fmla="*/ 41369 h 95731"/>
                <a:gd name="connsiteX21" fmla="*/ 29383 w 120718"/>
                <a:gd name="connsiteY21" fmla="*/ 43920 h 95731"/>
                <a:gd name="connsiteX22" fmla="*/ 38702 w 120718"/>
                <a:gd name="connsiteY22" fmla="*/ 52291 h 95731"/>
                <a:gd name="connsiteX23" fmla="*/ 54791 w 120718"/>
                <a:gd name="connsiteY23" fmla="*/ 51695 h 95731"/>
                <a:gd name="connsiteX24" fmla="*/ 89258 w 120718"/>
                <a:gd name="connsiteY24" fmla="*/ 15776 h 95731"/>
                <a:gd name="connsiteX25" fmla="*/ 103006 w 120718"/>
                <a:gd name="connsiteY25" fmla="*/ 15137 h 95731"/>
                <a:gd name="connsiteX26" fmla="*/ 104551 w 120718"/>
                <a:gd name="connsiteY26" fmla="*/ 16475 h 95731"/>
                <a:gd name="connsiteX27" fmla="*/ 107989 w 120718"/>
                <a:gd name="connsiteY27" fmla="*/ 23676 h 95731"/>
                <a:gd name="connsiteX28" fmla="*/ 105033 w 120718"/>
                <a:gd name="connsiteY28" fmla="*/ 31085 h 9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718" h="95731">
                  <a:moveTo>
                    <a:pt x="120706" y="23258"/>
                  </a:moveTo>
                  <a:cubicBezTo>
                    <a:pt x="120498" y="16969"/>
                    <a:pt x="117648" y="11000"/>
                    <a:pt x="112883" y="6877"/>
                  </a:cubicBezTo>
                  <a:lnTo>
                    <a:pt x="111338" y="5542"/>
                  </a:lnTo>
                  <a:cubicBezTo>
                    <a:pt x="102183" y="-2375"/>
                    <a:pt x="88449" y="-1738"/>
                    <a:pt x="80071" y="6992"/>
                  </a:cubicBezTo>
                  <a:lnTo>
                    <a:pt x="46380" y="42104"/>
                  </a:lnTo>
                  <a:lnTo>
                    <a:pt x="37893" y="34480"/>
                  </a:lnTo>
                  <a:cubicBezTo>
                    <a:pt x="28610" y="26145"/>
                    <a:pt x="14242" y="26883"/>
                    <a:pt x="5864" y="36128"/>
                  </a:cubicBezTo>
                  <a:cubicBezTo>
                    <a:pt x="1706" y="40719"/>
                    <a:pt x="-361" y="46649"/>
                    <a:pt x="52" y="52825"/>
                  </a:cubicBezTo>
                  <a:cubicBezTo>
                    <a:pt x="461" y="59002"/>
                    <a:pt x="3291" y="64608"/>
                    <a:pt x="8024" y="68609"/>
                  </a:cubicBezTo>
                  <a:lnTo>
                    <a:pt x="33673" y="90313"/>
                  </a:lnTo>
                  <a:cubicBezTo>
                    <a:pt x="37959" y="93938"/>
                    <a:pt x="43171" y="95731"/>
                    <a:pt x="48365" y="95731"/>
                  </a:cubicBezTo>
                  <a:cubicBezTo>
                    <a:pt x="54134" y="95731"/>
                    <a:pt x="59887" y="93516"/>
                    <a:pt x="64322" y="89139"/>
                  </a:cubicBezTo>
                  <a:lnTo>
                    <a:pt x="113979" y="40113"/>
                  </a:lnTo>
                  <a:cubicBezTo>
                    <a:pt x="118461" y="35687"/>
                    <a:pt x="120911" y="29543"/>
                    <a:pt x="120706" y="23258"/>
                  </a:cubicBezTo>
                  <a:close/>
                  <a:moveTo>
                    <a:pt x="105033" y="31085"/>
                  </a:moveTo>
                  <a:lnTo>
                    <a:pt x="55376" y="80112"/>
                  </a:lnTo>
                  <a:cubicBezTo>
                    <a:pt x="51671" y="83770"/>
                    <a:pt x="45875" y="83991"/>
                    <a:pt x="41899" y="80629"/>
                  </a:cubicBezTo>
                  <a:lnTo>
                    <a:pt x="16250" y="58926"/>
                  </a:lnTo>
                  <a:cubicBezTo>
                    <a:pt x="14169" y="57166"/>
                    <a:pt x="12924" y="54701"/>
                    <a:pt x="12743" y="51985"/>
                  </a:cubicBezTo>
                  <a:cubicBezTo>
                    <a:pt x="12561" y="49269"/>
                    <a:pt x="13469" y="46662"/>
                    <a:pt x="15299" y="44641"/>
                  </a:cubicBezTo>
                  <a:cubicBezTo>
                    <a:pt x="17267" y="42473"/>
                    <a:pt x="19981" y="41369"/>
                    <a:pt x="22709" y="41369"/>
                  </a:cubicBezTo>
                  <a:cubicBezTo>
                    <a:pt x="25090" y="41369"/>
                    <a:pt x="27481" y="42209"/>
                    <a:pt x="29383" y="43920"/>
                  </a:cubicBezTo>
                  <a:lnTo>
                    <a:pt x="38702" y="52291"/>
                  </a:lnTo>
                  <a:cubicBezTo>
                    <a:pt x="43375" y="56487"/>
                    <a:pt x="50442" y="56227"/>
                    <a:pt x="54791" y="51695"/>
                  </a:cubicBezTo>
                  <a:lnTo>
                    <a:pt x="89258" y="15776"/>
                  </a:lnTo>
                  <a:cubicBezTo>
                    <a:pt x="92940" y="11936"/>
                    <a:pt x="98980" y="11656"/>
                    <a:pt x="103006" y="15137"/>
                  </a:cubicBezTo>
                  <a:lnTo>
                    <a:pt x="104551" y="16475"/>
                  </a:lnTo>
                  <a:cubicBezTo>
                    <a:pt x="106678" y="18311"/>
                    <a:pt x="107897" y="20868"/>
                    <a:pt x="107989" y="23676"/>
                  </a:cubicBezTo>
                  <a:cubicBezTo>
                    <a:pt x="108085" y="26481"/>
                    <a:pt x="107035" y="29111"/>
                    <a:pt x="105033" y="31085"/>
                  </a:cubicBezTo>
                  <a:close/>
                </a:path>
              </a:pathLst>
            </a:custGeom>
            <a:grpFill/>
            <a:ln w="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70" name="Стрелка вниз 69">
            <a:extLst>
              <a:ext uri="{FF2B5EF4-FFF2-40B4-BE49-F238E27FC236}">
                <a16:creationId xmlns:c="http://schemas.openxmlformats.org/drawingml/2006/chart" xmlns:cdr="http://schemas.openxmlformats.org/drawingml/2006/chartDrawing" xmlns:a16="http://schemas.microsoft.com/office/drawing/2014/main" xmlns="" xmlns:lc="http://schemas.openxmlformats.org/drawingml/2006/lockedCanvas" id="{D43DCEEF-F703-D944-9FA8-24CFC1F89611}"/>
              </a:ext>
            </a:extLst>
          </p:cNvPr>
          <p:cNvSpPr/>
          <p:nvPr/>
        </p:nvSpPr>
        <p:spPr>
          <a:xfrm>
            <a:off x="6756067" y="3210851"/>
            <a:ext cx="66766" cy="834714"/>
          </a:xfrm>
          <a:prstGeom prst="downArrow">
            <a:avLst>
              <a:gd name="adj1" fmla="val 50000"/>
              <a:gd name="adj2" fmla="val 100521"/>
            </a:avLst>
          </a:prstGeom>
          <a:noFill/>
          <a:ln w="127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aphicFrame>
        <p:nvGraphicFramePr>
          <p:cNvPr id="52" name="Диаграмма 51"/>
          <p:cNvGraphicFramePr/>
          <p:nvPr>
            <p:extLst>
              <p:ext uri="{D42A27DB-BD31-4B8C-83A1-F6EECF244321}">
                <p14:modId xmlns:p14="http://schemas.microsoft.com/office/powerpoint/2010/main" val="3692712325"/>
              </p:ext>
            </p:extLst>
          </p:nvPr>
        </p:nvGraphicFramePr>
        <p:xfrm>
          <a:off x="402336" y="1150306"/>
          <a:ext cx="7723632" cy="3449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3" name="Овал 82">
            <a:extLst>
              <a:ext uri="{FF2B5EF4-FFF2-40B4-BE49-F238E27FC236}">
                <a16:creationId xmlns:a16="http://schemas.microsoft.com/office/drawing/2014/main" xmlns="" id="{79E2B283-AADC-F248-92CA-A5CA107A217C}"/>
              </a:ext>
            </a:extLst>
          </p:cNvPr>
          <p:cNvSpPr>
            <a:spLocks noChangeAspect="1"/>
          </p:cNvSpPr>
          <p:nvPr/>
        </p:nvSpPr>
        <p:spPr>
          <a:xfrm>
            <a:off x="4005966" y="1150306"/>
            <a:ext cx="229539" cy="229540"/>
          </a:xfrm>
          <a:prstGeom prst="ellipse">
            <a:avLst/>
          </a:prstGeom>
          <a:noFill/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трелка вниз 81"/>
          <p:cNvSpPr/>
          <p:nvPr/>
        </p:nvSpPr>
        <p:spPr>
          <a:xfrm>
            <a:off x="4056697" y="1202025"/>
            <a:ext cx="134114" cy="13044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3B39F3B0-709C-0E4D-BB16-E769E4A2A2D5}"/>
              </a:ext>
            </a:extLst>
          </p:cNvPr>
          <p:cNvGrpSpPr/>
          <p:nvPr/>
        </p:nvGrpSpPr>
        <p:grpSpPr>
          <a:xfrm>
            <a:off x="7367037" y="-522749"/>
            <a:ext cx="4598536" cy="5984958"/>
            <a:chOff x="7503063" y="-675727"/>
            <a:chExt cx="4392304" cy="5984958"/>
          </a:xfrm>
        </p:grpSpPr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xmlns="" id="{11E72A56-631B-FD4B-8B06-CFC7CDA0A5A2}"/>
                </a:ext>
              </a:extLst>
            </p:cNvPr>
            <p:cNvSpPr>
              <a:spLocks noChangeAspect="1"/>
            </p:cNvSpPr>
            <p:nvPr/>
          </p:nvSpPr>
          <p:spPr>
            <a:xfrm rot="2398938">
              <a:off x="7776463" y="1661681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6289E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:a16="http://schemas.microsoft.com/office/drawing/2014/main" xmlns="" id="{F9430DC9-AFBA-3248-ADE4-D05CF33CD69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7503063" y="824025"/>
              <a:ext cx="3508485" cy="3508485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8" name="Полилиния 87">
              <a:extLst>
                <a:ext uri="{FF2B5EF4-FFF2-40B4-BE49-F238E27FC236}">
                  <a16:creationId xmlns:a16="http://schemas.microsoft.com/office/drawing/2014/main" xmlns="" id="{5B172340-9E72-A44F-8B8F-B4090CA7FFFC}"/>
                </a:ext>
              </a:extLst>
            </p:cNvPr>
            <p:cNvSpPr>
              <a:spLocks noChangeAspect="1"/>
            </p:cNvSpPr>
            <p:nvPr/>
          </p:nvSpPr>
          <p:spPr>
            <a:xfrm rot="3211343">
              <a:off x="8247817" y="-675727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xmlns="" id="{82593098-2210-4F41-AEE0-AA5C02B02283}"/>
              </a:ext>
            </a:extLst>
          </p:cNvPr>
          <p:cNvGrpSpPr>
            <a:grpSpLocks noChangeAspect="1"/>
          </p:cNvGrpSpPr>
          <p:nvPr/>
        </p:nvGrpSpPr>
        <p:grpSpPr>
          <a:xfrm>
            <a:off x="8186401" y="268289"/>
            <a:ext cx="778213" cy="438277"/>
            <a:chOff x="526938" y="499263"/>
            <a:chExt cx="2789695" cy="1571112"/>
          </a:xfrm>
          <a:effectLst/>
        </p:grpSpPr>
        <p:sp>
          <p:nvSpPr>
            <p:cNvPr id="62" name="Скругленный прямоугольник 61">
              <a:extLst>
                <a:ext uri="{FF2B5EF4-FFF2-40B4-BE49-F238E27FC236}">
                  <a16:creationId xmlns:a16="http://schemas.microsoft.com/office/drawing/2014/main" xmlns="" id="{3349F299-C9D8-534F-A51B-E7B40C2A97FB}"/>
                </a:ext>
              </a:extLst>
            </p:cNvPr>
            <p:cNvSpPr/>
            <p:nvPr/>
          </p:nvSpPr>
          <p:spPr>
            <a:xfrm>
              <a:off x="526938" y="499263"/>
              <a:ext cx="2789695" cy="1571112"/>
            </a:xfrm>
            <a:prstGeom prst="roundRect">
              <a:avLst>
                <a:gd name="adj" fmla="val 40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xmlns="" id="{4B0D5C2D-5627-534E-81DA-02F452356B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38" y="499263"/>
              <a:ext cx="2789695" cy="1571112"/>
            </a:xfrm>
            <a:prstGeom prst="roundRect">
              <a:avLst>
                <a:gd name="adj" fmla="val 4459"/>
              </a:avLst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9" name="Овал 78">
            <a:extLst>
              <a:ext uri="{FF2B5EF4-FFF2-40B4-BE49-F238E27FC236}">
                <a16:creationId xmlns="" xmlns:a16="http://schemas.microsoft.com/office/drawing/2014/main" id="{0D3A7CBB-ADD9-1546-B04E-4F3F7412FA98}"/>
              </a:ext>
            </a:extLst>
          </p:cNvPr>
          <p:cNvSpPr>
            <a:spLocks noChangeAspect="1"/>
          </p:cNvSpPr>
          <p:nvPr/>
        </p:nvSpPr>
        <p:spPr>
          <a:xfrm>
            <a:off x="530414" y="1150306"/>
            <a:ext cx="737641" cy="737641"/>
          </a:xfrm>
          <a:prstGeom prst="ellipse">
            <a:avLst/>
          </a:prstGeom>
          <a:gradFill>
            <a:gsLst>
              <a:gs pos="0">
                <a:srgbClr val="3F904B">
                  <a:lumMod val="55000"/>
                </a:srgbClr>
              </a:gs>
              <a:gs pos="100000">
                <a:srgbClr val="3F904B"/>
              </a:gs>
            </a:gsLst>
            <a:lin ang="162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grpSp>
        <p:nvGrpSpPr>
          <p:cNvPr id="92" name="Рисунок 114">
            <a:extLst>
              <a:ext uri="{FF2B5EF4-FFF2-40B4-BE49-F238E27FC236}">
                <a16:creationId xmlns="" xmlns:a16="http://schemas.microsoft.com/office/drawing/2014/main" id="{69BCF3D6-4C16-4949-AFF9-4420DA8F58CF}"/>
              </a:ext>
            </a:extLst>
          </p:cNvPr>
          <p:cNvGrpSpPr>
            <a:grpSpLocks noChangeAspect="1"/>
          </p:cNvGrpSpPr>
          <p:nvPr/>
        </p:nvGrpSpPr>
        <p:grpSpPr>
          <a:xfrm>
            <a:off x="761042" y="1251021"/>
            <a:ext cx="276386" cy="504000"/>
            <a:chOff x="3572155" y="1221169"/>
            <a:chExt cx="236903" cy="432000"/>
          </a:xfrm>
          <a:solidFill>
            <a:schemeClr val="bg1"/>
          </a:solidFill>
        </p:grpSpPr>
        <p:sp>
          <p:nvSpPr>
            <p:cNvPr id="93" name="Полилиния 92">
              <a:extLst>
                <a:ext uri="{FF2B5EF4-FFF2-40B4-BE49-F238E27FC236}">
                  <a16:creationId xmlns="" xmlns:a16="http://schemas.microsoft.com/office/drawing/2014/main" id="{9506BBB2-AB1A-7E4B-8A08-A93C29588489}"/>
                </a:ext>
              </a:extLst>
            </p:cNvPr>
            <p:cNvSpPr/>
            <p:nvPr/>
          </p:nvSpPr>
          <p:spPr>
            <a:xfrm>
              <a:off x="3572155" y="1323362"/>
              <a:ext cx="236903" cy="329806"/>
            </a:xfrm>
            <a:custGeom>
              <a:avLst/>
              <a:gdLst>
                <a:gd name="connsiteX0" fmla="*/ 226862 w 236903"/>
                <a:gd name="connsiteY0" fmla="*/ 51133 h 329806"/>
                <a:gd name="connsiteX1" fmla="*/ 201297 w 236903"/>
                <a:gd name="connsiteY1" fmla="*/ 44625 h 329806"/>
                <a:gd name="connsiteX2" fmla="*/ 144798 w 236903"/>
                <a:gd name="connsiteY2" fmla="*/ 54042 h 329806"/>
                <a:gd name="connsiteX3" fmla="*/ 125419 w 236903"/>
                <a:gd name="connsiteY3" fmla="*/ 55721 h 329806"/>
                <a:gd name="connsiteX4" fmla="*/ 125419 w 236903"/>
                <a:gd name="connsiteY4" fmla="*/ 6968 h 329806"/>
                <a:gd name="connsiteX5" fmla="*/ 118452 w 236903"/>
                <a:gd name="connsiteY5" fmla="*/ 0 h 329806"/>
                <a:gd name="connsiteX6" fmla="*/ 111484 w 236903"/>
                <a:gd name="connsiteY6" fmla="*/ 6968 h 329806"/>
                <a:gd name="connsiteX7" fmla="*/ 111484 w 236903"/>
                <a:gd name="connsiteY7" fmla="*/ 55721 h 329806"/>
                <a:gd name="connsiteX8" fmla="*/ 92106 w 236903"/>
                <a:gd name="connsiteY8" fmla="*/ 54043 h 329806"/>
                <a:gd name="connsiteX9" fmla="*/ 35605 w 236903"/>
                <a:gd name="connsiteY9" fmla="*/ 44624 h 329806"/>
                <a:gd name="connsiteX10" fmla="*/ 10041 w 236903"/>
                <a:gd name="connsiteY10" fmla="*/ 51133 h 329806"/>
                <a:gd name="connsiteX11" fmla="*/ 0 w 236903"/>
                <a:gd name="connsiteY11" fmla="*/ 73394 h 329806"/>
                <a:gd name="connsiteX12" fmla="*/ 0 w 236903"/>
                <a:gd name="connsiteY12" fmla="*/ 107303 h 329806"/>
                <a:gd name="connsiteX13" fmla="*/ 6968 w 236903"/>
                <a:gd name="connsiteY13" fmla="*/ 114271 h 329806"/>
                <a:gd name="connsiteX14" fmla="*/ 9290 w 236903"/>
                <a:gd name="connsiteY14" fmla="*/ 114326 h 329806"/>
                <a:gd name="connsiteX15" fmla="*/ 9290 w 236903"/>
                <a:gd name="connsiteY15" fmla="*/ 294968 h 329806"/>
                <a:gd name="connsiteX16" fmla="*/ 44129 w 236903"/>
                <a:gd name="connsiteY16" fmla="*/ 329806 h 329806"/>
                <a:gd name="connsiteX17" fmla="*/ 192774 w 236903"/>
                <a:gd name="connsiteY17" fmla="*/ 329806 h 329806"/>
                <a:gd name="connsiteX18" fmla="*/ 227613 w 236903"/>
                <a:gd name="connsiteY18" fmla="*/ 294968 h 329806"/>
                <a:gd name="connsiteX19" fmla="*/ 227613 w 236903"/>
                <a:gd name="connsiteY19" fmla="*/ 114326 h 329806"/>
                <a:gd name="connsiteX20" fmla="*/ 229935 w 236903"/>
                <a:gd name="connsiteY20" fmla="*/ 114271 h 329806"/>
                <a:gd name="connsiteX21" fmla="*/ 236903 w 236903"/>
                <a:gd name="connsiteY21" fmla="*/ 107303 h 329806"/>
                <a:gd name="connsiteX22" fmla="*/ 236903 w 236903"/>
                <a:gd name="connsiteY22" fmla="*/ 73394 h 329806"/>
                <a:gd name="connsiteX23" fmla="*/ 226862 w 236903"/>
                <a:gd name="connsiteY23" fmla="*/ 51133 h 329806"/>
                <a:gd name="connsiteX24" fmla="*/ 213677 w 236903"/>
                <a:gd name="connsiteY24" fmla="*/ 294968 h 329806"/>
                <a:gd name="connsiteX25" fmla="*/ 192774 w 236903"/>
                <a:gd name="connsiteY25" fmla="*/ 315871 h 329806"/>
                <a:gd name="connsiteX26" fmla="*/ 44129 w 236903"/>
                <a:gd name="connsiteY26" fmla="*/ 315871 h 329806"/>
                <a:gd name="connsiteX27" fmla="*/ 23226 w 236903"/>
                <a:gd name="connsiteY27" fmla="*/ 294968 h 329806"/>
                <a:gd name="connsiteX28" fmla="*/ 23226 w 236903"/>
                <a:gd name="connsiteY28" fmla="*/ 117717 h 329806"/>
                <a:gd name="connsiteX29" fmla="*/ 30973 w 236903"/>
                <a:gd name="connsiteY29" fmla="*/ 122391 h 329806"/>
                <a:gd name="connsiteX30" fmla="*/ 62707 w 236903"/>
                <a:gd name="connsiteY30" fmla="*/ 132852 h 329806"/>
                <a:gd name="connsiteX31" fmla="*/ 94443 w 236903"/>
                <a:gd name="connsiteY31" fmla="*/ 122391 h 329806"/>
                <a:gd name="connsiteX32" fmla="*/ 118448 w 236903"/>
                <a:gd name="connsiteY32" fmla="*/ 114271 h 329806"/>
                <a:gd name="connsiteX33" fmla="*/ 142469 w 236903"/>
                <a:gd name="connsiteY33" fmla="*/ 122390 h 329806"/>
                <a:gd name="connsiteX34" fmla="*/ 158147 w 236903"/>
                <a:gd name="connsiteY34" fmla="*/ 130546 h 329806"/>
                <a:gd name="connsiteX35" fmla="*/ 166897 w 236903"/>
                <a:gd name="connsiteY35" fmla="*/ 126013 h 329806"/>
                <a:gd name="connsiteX36" fmla="*/ 162364 w 236903"/>
                <a:gd name="connsiteY36" fmla="*/ 117263 h 329806"/>
                <a:gd name="connsiteX37" fmla="*/ 150193 w 236903"/>
                <a:gd name="connsiteY37" fmla="*/ 110791 h 329806"/>
                <a:gd name="connsiteX38" fmla="*/ 118448 w 236903"/>
                <a:gd name="connsiteY38" fmla="*/ 100335 h 329806"/>
                <a:gd name="connsiteX39" fmla="*/ 86713 w 236903"/>
                <a:gd name="connsiteY39" fmla="*/ 110796 h 329806"/>
                <a:gd name="connsiteX40" fmla="*/ 62707 w 236903"/>
                <a:gd name="connsiteY40" fmla="*/ 118916 h 329806"/>
                <a:gd name="connsiteX41" fmla="*/ 38703 w 236903"/>
                <a:gd name="connsiteY41" fmla="*/ 110796 h 329806"/>
                <a:gd name="connsiteX42" fmla="*/ 13935 w 236903"/>
                <a:gd name="connsiteY42" fmla="*/ 100717 h 329806"/>
                <a:gd name="connsiteX43" fmla="*/ 13935 w 236903"/>
                <a:gd name="connsiteY43" fmla="*/ 73394 h 329806"/>
                <a:gd name="connsiteX44" fmla="*/ 19049 w 236903"/>
                <a:gd name="connsiteY44" fmla="*/ 61766 h 329806"/>
                <a:gd name="connsiteX45" fmla="*/ 33313 w 236903"/>
                <a:gd name="connsiteY45" fmla="*/ 58370 h 329806"/>
                <a:gd name="connsiteX46" fmla="*/ 89814 w 236903"/>
                <a:gd name="connsiteY46" fmla="*/ 67789 h 329806"/>
                <a:gd name="connsiteX47" fmla="*/ 118236 w 236903"/>
                <a:gd name="connsiteY47" fmla="*/ 69761 h 329806"/>
                <a:gd name="connsiteX48" fmla="*/ 118451 w 236903"/>
                <a:gd name="connsiteY48" fmla="*/ 69772 h 329806"/>
                <a:gd name="connsiteX49" fmla="*/ 118665 w 236903"/>
                <a:gd name="connsiteY49" fmla="*/ 69761 h 329806"/>
                <a:gd name="connsiteX50" fmla="*/ 147088 w 236903"/>
                <a:gd name="connsiteY50" fmla="*/ 67789 h 329806"/>
                <a:gd name="connsiteX51" fmla="*/ 203587 w 236903"/>
                <a:gd name="connsiteY51" fmla="*/ 58371 h 329806"/>
                <a:gd name="connsiteX52" fmla="*/ 217852 w 236903"/>
                <a:gd name="connsiteY52" fmla="*/ 61766 h 329806"/>
                <a:gd name="connsiteX53" fmla="*/ 222966 w 236903"/>
                <a:gd name="connsiteY53" fmla="*/ 73394 h 329806"/>
                <a:gd name="connsiteX54" fmla="*/ 222966 w 236903"/>
                <a:gd name="connsiteY54" fmla="*/ 100716 h 329806"/>
                <a:gd name="connsiteX55" fmla="*/ 198188 w 236903"/>
                <a:gd name="connsiteY55" fmla="*/ 110792 h 329806"/>
                <a:gd name="connsiteX56" fmla="*/ 186016 w 236903"/>
                <a:gd name="connsiteY56" fmla="*/ 117264 h 329806"/>
                <a:gd name="connsiteX57" fmla="*/ 181158 w 236903"/>
                <a:gd name="connsiteY57" fmla="*/ 123905 h 329806"/>
                <a:gd name="connsiteX58" fmla="*/ 181158 w 236903"/>
                <a:gd name="connsiteY58" fmla="*/ 199214 h 329806"/>
                <a:gd name="connsiteX59" fmla="*/ 174190 w 236903"/>
                <a:gd name="connsiteY59" fmla="*/ 206182 h 329806"/>
                <a:gd name="connsiteX60" fmla="*/ 167222 w 236903"/>
                <a:gd name="connsiteY60" fmla="*/ 199214 h 329806"/>
                <a:gd name="connsiteX61" fmla="*/ 167222 w 236903"/>
                <a:gd name="connsiteY61" fmla="*/ 151776 h 329806"/>
                <a:gd name="connsiteX62" fmla="*/ 160254 w 236903"/>
                <a:gd name="connsiteY62" fmla="*/ 144808 h 329806"/>
                <a:gd name="connsiteX63" fmla="*/ 153287 w 236903"/>
                <a:gd name="connsiteY63" fmla="*/ 151776 h 329806"/>
                <a:gd name="connsiteX64" fmla="*/ 153287 w 236903"/>
                <a:gd name="connsiteY64" fmla="*/ 199214 h 329806"/>
                <a:gd name="connsiteX65" fmla="*/ 174190 w 236903"/>
                <a:gd name="connsiteY65" fmla="*/ 220117 h 329806"/>
                <a:gd name="connsiteX66" fmla="*/ 195093 w 236903"/>
                <a:gd name="connsiteY66" fmla="*/ 199214 h 329806"/>
                <a:gd name="connsiteX67" fmla="*/ 195093 w 236903"/>
                <a:gd name="connsiteY67" fmla="*/ 128685 h 329806"/>
                <a:gd name="connsiteX68" fmla="*/ 205913 w 236903"/>
                <a:gd name="connsiteY68" fmla="*/ 122391 h 329806"/>
                <a:gd name="connsiteX69" fmla="*/ 213676 w 236903"/>
                <a:gd name="connsiteY69" fmla="*/ 117712 h 329806"/>
                <a:gd name="connsiteX70" fmla="*/ 213676 w 236903"/>
                <a:gd name="connsiteY70" fmla="*/ 294968 h 329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36903" h="329806">
                  <a:moveTo>
                    <a:pt x="226862" y="51133"/>
                  </a:moveTo>
                  <a:cubicBezTo>
                    <a:pt x="220111" y="45416"/>
                    <a:pt x="210794" y="43042"/>
                    <a:pt x="201297" y="44625"/>
                  </a:cubicBezTo>
                  <a:lnTo>
                    <a:pt x="144798" y="54042"/>
                  </a:lnTo>
                  <a:cubicBezTo>
                    <a:pt x="139393" y="54943"/>
                    <a:pt x="132578" y="55501"/>
                    <a:pt x="125419" y="55721"/>
                  </a:cubicBezTo>
                  <a:lnTo>
                    <a:pt x="125419" y="6968"/>
                  </a:lnTo>
                  <a:cubicBezTo>
                    <a:pt x="125419" y="3119"/>
                    <a:pt x="122301" y="0"/>
                    <a:pt x="118452" y="0"/>
                  </a:cubicBezTo>
                  <a:cubicBezTo>
                    <a:pt x="114603" y="0"/>
                    <a:pt x="111484" y="3119"/>
                    <a:pt x="111484" y="6968"/>
                  </a:cubicBezTo>
                  <a:lnTo>
                    <a:pt x="111484" y="55721"/>
                  </a:lnTo>
                  <a:cubicBezTo>
                    <a:pt x="104326" y="55502"/>
                    <a:pt x="97510" y="54943"/>
                    <a:pt x="92106" y="54043"/>
                  </a:cubicBezTo>
                  <a:lnTo>
                    <a:pt x="35605" y="44624"/>
                  </a:lnTo>
                  <a:cubicBezTo>
                    <a:pt x="26110" y="43043"/>
                    <a:pt x="16791" y="45415"/>
                    <a:pt x="10041" y="51133"/>
                  </a:cubicBezTo>
                  <a:cubicBezTo>
                    <a:pt x="3566" y="56618"/>
                    <a:pt x="0" y="64524"/>
                    <a:pt x="0" y="73394"/>
                  </a:cubicBezTo>
                  <a:lnTo>
                    <a:pt x="0" y="107303"/>
                  </a:lnTo>
                  <a:cubicBezTo>
                    <a:pt x="0" y="111152"/>
                    <a:pt x="3119" y="114271"/>
                    <a:pt x="6968" y="114271"/>
                  </a:cubicBezTo>
                  <a:cubicBezTo>
                    <a:pt x="7771" y="114271"/>
                    <a:pt x="8542" y="114291"/>
                    <a:pt x="9290" y="114326"/>
                  </a:cubicBezTo>
                  <a:lnTo>
                    <a:pt x="9290" y="294968"/>
                  </a:lnTo>
                  <a:cubicBezTo>
                    <a:pt x="9290" y="314178"/>
                    <a:pt x="24919" y="329806"/>
                    <a:pt x="44129" y="329806"/>
                  </a:cubicBezTo>
                  <a:lnTo>
                    <a:pt x="192774" y="329806"/>
                  </a:lnTo>
                  <a:cubicBezTo>
                    <a:pt x="211985" y="329806"/>
                    <a:pt x="227613" y="314178"/>
                    <a:pt x="227613" y="294968"/>
                  </a:cubicBezTo>
                  <a:lnTo>
                    <a:pt x="227613" y="114326"/>
                  </a:lnTo>
                  <a:cubicBezTo>
                    <a:pt x="228362" y="114292"/>
                    <a:pt x="229132" y="114271"/>
                    <a:pt x="229935" y="114271"/>
                  </a:cubicBezTo>
                  <a:cubicBezTo>
                    <a:pt x="233784" y="114271"/>
                    <a:pt x="236903" y="111152"/>
                    <a:pt x="236903" y="107303"/>
                  </a:cubicBezTo>
                  <a:lnTo>
                    <a:pt x="236903" y="73394"/>
                  </a:lnTo>
                  <a:cubicBezTo>
                    <a:pt x="236903" y="64524"/>
                    <a:pt x="233338" y="56618"/>
                    <a:pt x="226862" y="51133"/>
                  </a:cubicBezTo>
                  <a:close/>
                  <a:moveTo>
                    <a:pt x="213677" y="294968"/>
                  </a:moveTo>
                  <a:cubicBezTo>
                    <a:pt x="213677" y="306493"/>
                    <a:pt x="204300" y="315871"/>
                    <a:pt x="192774" y="315871"/>
                  </a:cubicBezTo>
                  <a:lnTo>
                    <a:pt x="44129" y="315871"/>
                  </a:lnTo>
                  <a:cubicBezTo>
                    <a:pt x="32603" y="315871"/>
                    <a:pt x="23226" y="306493"/>
                    <a:pt x="23226" y="294968"/>
                  </a:cubicBezTo>
                  <a:lnTo>
                    <a:pt x="23226" y="117717"/>
                  </a:lnTo>
                  <a:cubicBezTo>
                    <a:pt x="25956" y="119055"/>
                    <a:pt x="28398" y="120675"/>
                    <a:pt x="30973" y="122391"/>
                  </a:cubicBezTo>
                  <a:cubicBezTo>
                    <a:pt x="38327" y="127294"/>
                    <a:pt x="46663" y="132852"/>
                    <a:pt x="62707" y="132852"/>
                  </a:cubicBezTo>
                  <a:cubicBezTo>
                    <a:pt x="78752" y="132852"/>
                    <a:pt x="87088" y="127294"/>
                    <a:pt x="94443" y="122391"/>
                  </a:cubicBezTo>
                  <a:cubicBezTo>
                    <a:pt x="100978" y="118034"/>
                    <a:pt x="106622" y="114271"/>
                    <a:pt x="118448" y="114271"/>
                  </a:cubicBezTo>
                  <a:cubicBezTo>
                    <a:pt x="130278" y="114271"/>
                    <a:pt x="135928" y="118034"/>
                    <a:pt x="142469" y="122390"/>
                  </a:cubicBezTo>
                  <a:cubicBezTo>
                    <a:pt x="146744" y="125236"/>
                    <a:pt x="151589" y="128464"/>
                    <a:pt x="158147" y="130546"/>
                  </a:cubicBezTo>
                  <a:cubicBezTo>
                    <a:pt x="161815" y="131710"/>
                    <a:pt x="165733" y="129682"/>
                    <a:pt x="166897" y="126013"/>
                  </a:cubicBezTo>
                  <a:cubicBezTo>
                    <a:pt x="168061" y="122345"/>
                    <a:pt x="166032" y="118427"/>
                    <a:pt x="162364" y="117263"/>
                  </a:cubicBezTo>
                  <a:cubicBezTo>
                    <a:pt x="157679" y="115776"/>
                    <a:pt x="154210" y="113465"/>
                    <a:pt x="150193" y="110791"/>
                  </a:cubicBezTo>
                  <a:cubicBezTo>
                    <a:pt x="142835" y="105890"/>
                    <a:pt x="134494" y="100335"/>
                    <a:pt x="118448" y="100335"/>
                  </a:cubicBezTo>
                  <a:cubicBezTo>
                    <a:pt x="102403" y="100335"/>
                    <a:pt x="94067" y="105892"/>
                    <a:pt x="86713" y="110796"/>
                  </a:cubicBezTo>
                  <a:cubicBezTo>
                    <a:pt x="80177" y="115153"/>
                    <a:pt x="74533" y="118916"/>
                    <a:pt x="62707" y="118916"/>
                  </a:cubicBezTo>
                  <a:cubicBezTo>
                    <a:pt x="50882" y="118916"/>
                    <a:pt x="45238" y="115153"/>
                    <a:pt x="38703" y="110796"/>
                  </a:cubicBezTo>
                  <a:cubicBezTo>
                    <a:pt x="32495" y="106658"/>
                    <a:pt x="25588" y="102052"/>
                    <a:pt x="13935" y="100717"/>
                  </a:cubicBezTo>
                  <a:lnTo>
                    <a:pt x="13935" y="73394"/>
                  </a:lnTo>
                  <a:cubicBezTo>
                    <a:pt x="13935" y="68689"/>
                    <a:pt x="15751" y="64559"/>
                    <a:pt x="19049" y="61766"/>
                  </a:cubicBezTo>
                  <a:cubicBezTo>
                    <a:pt x="22721" y="58654"/>
                    <a:pt x="27788" y="57450"/>
                    <a:pt x="33313" y="58370"/>
                  </a:cubicBezTo>
                  <a:lnTo>
                    <a:pt x="89814" y="67789"/>
                  </a:lnTo>
                  <a:cubicBezTo>
                    <a:pt x="97654" y="69095"/>
                    <a:pt x="107937" y="69752"/>
                    <a:pt x="118236" y="69761"/>
                  </a:cubicBezTo>
                  <a:cubicBezTo>
                    <a:pt x="118308" y="69763"/>
                    <a:pt x="118378" y="69772"/>
                    <a:pt x="118451" y="69772"/>
                  </a:cubicBezTo>
                  <a:cubicBezTo>
                    <a:pt x="118523" y="69772"/>
                    <a:pt x="118594" y="69763"/>
                    <a:pt x="118665" y="69761"/>
                  </a:cubicBezTo>
                  <a:cubicBezTo>
                    <a:pt x="128965" y="69752"/>
                    <a:pt x="139247" y="69095"/>
                    <a:pt x="147088" y="67789"/>
                  </a:cubicBezTo>
                  <a:lnTo>
                    <a:pt x="203587" y="58371"/>
                  </a:lnTo>
                  <a:cubicBezTo>
                    <a:pt x="209116" y="57446"/>
                    <a:pt x="214182" y="58656"/>
                    <a:pt x="217852" y="61766"/>
                  </a:cubicBezTo>
                  <a:cubicBezTo>
                    <a:pt x="221151" y="64559"/>
                    <a:pt x="222966" y="68688"/>
                    <a:pt x="222966" y="73394"/>
                  </a:cubicBezTo>
                  <a:lnTo>
                    <a:pt x="222966" y="100716"/>
                  </a:lnTo>
                  <a:cubicBezTo>
                    <a:pt x="211311" y="102051"/>
                    <a:pt x="204400" y="106655"/>
                    <a:pt x="198188" y="110792"/>
                  </a:cubicBezTo>
                  <a:cubicBezTo>
                    <a:pt x="194171" y="113466"/>
                    <a:pt x="190702" y="115777"/>
                    <a:pt x="186016" y="117264"/>
                  </a:cubicBezTo>
                  <a:cubicBezTo>
                    <a:pt x="183123" y="118183"/>
                    <a:pt x="181158" y="120870"/>
                    <a:pt x="181158" y="123905"/>
                  </a:cubicBezTo>
                  <a:lnTo>
                    <a:pt x="181158" y="199214"/>
                  </a:lnTo>
                  <a:cubicBezTo>
                    <a:pt x="181158" y="203057"/>
                    <a:pt x="178032" y="206182"/>
                    <a:pt x="174190" y="206182"/>
                  </a:cubicBezTo>
                  <a:cubicBezTo>
                    <a:pt x="170347" y="206182"/>
                    <a:pt x="167222" y="203057"/>
                    <a:pt x="167222" y="199214"/>
                  </a:cubicBezTo>
                  <a:lnTo>
                    <a:pt x="167222" y="151776"/>
                  </a:lnTo>
                  <a:cubicBezTo>
                    <a:pt x="167222" y="147927"/>
                    <a:pt x="164103" y="144808"/>
                    <a:pt x="160254" y="144808"/>
                  </a:cubicBezTo>
                  <a:cubicBezTo>
                    <a:pt x="156405" y="144808"/>
                    <a:pt x="153287" y="147927"/>
                    <a:pt x="153287" y="151776"/>
                  </a:cubicBezTo>
                  <a:lnTo>
                    <a:pt x="153287" y="199214"/>
                  </a:lnTo>
                  <a:cubicBezTo>
                    <a:pt x="153287" y="210740"/>
                    <a:pt x="162664" y="220117"/>
                    <a:pt x="174190" y="220117"/>
                  </a:cubicBezTo>
                  <a:cubicBezTo>
                    <a:pt x="185715" y="220117"/>
                    <a:pt x="195093" y="210740"/>
                    <a:pt x="195093" y="199214"/>
                  </a:cubicBezTo>
                  <a:lnTo>
                    <a:pt x="195093" y="128685"/>
                  </a:lnTo>
                  <a:cubicBezTo>
                    <a:pt x="199312" y="126786"/>
                    <a:pt x="202767" y="124485"/>
                    <a:pt x="205913" y="122391"/>
                  </a:cubicBezTo>
                  <a:cubicBezTo>
                    <a:pt x="208493" y="120672"/>
                    <a:pt x="210940" y="119051"/>
                    <a:pt x="213676" y="117712"/>
                  </a:cubicBezTo>
                  <a:lnTo>
                    <a:pt x="213676" y="294968"/>
                  </a:lnTo>
                  <a:close/>
                </a:path>
              </a:pathLst>
            </a:custGeom>
            <a:grpFill/>
            <a:ln w="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93">
              <a:extLst>
                <a:ext uri="{FF2B5EF4-FFF2-40B4-BE49-F238E27FC236}">
                  <a16:creationId xmlns="" xmlns:a16="http://schemas.microsoft.com/office/drawing/2014/main" id="{D73FF40C-9A8F-1845-8E09-6A49946BED15}"/>
                </a:ext>
              </a:extLst>
            </p:cNvPr>
            <p:cNvSpPr/>
            <p:nvPr/>
          </p:nvSpPr>
          <p:spPr>
            <a:xfrm>
              <a:off x="3638934" y="1221169"/>
              <a:ext cx="103343" cy="134210"/>
            </a:xfrm>
            <a:custGeom>
              <a:avLst/>
              <a:gdLst>
                <a:gd name="connsiteX0" fmla="*/ 19449 w 103343"/>
                <a:gd name="connsiteY0" fmla="*/ 132683 h 134210"/>
                <a:gd name="connsiteX1" fmla="*/ 29242 w 103343"/>
                <a:gd name="connsiteY1" fmla="*/ 131595 h 134210"/>
                <a:gd name="connsiteX2" fmla="*/ 28153 w 103343"/>
                <a:gd name="connsiteY2" fmla="*/ 121802 h 134210"/>
                <a:gd name="connsiteX3" fmla="*/ 13935 w 103343"/>
                <a:gd name="connsiteY3" fmla="*/ 92327 h 134210"/>
                <a:gd name="connsiteX4" fmla="*/ 51672 w 103343"/>
                <a:gd name="connsiteY4" fmla="*/ 17562 h 134210"/>
                <a:gd name="connsiteX5" fmla="*/ 89408 w 103343"/>
                <a:gd name="connsiteY5" fmla="*/ 92327 h 134210"/>
                <a:gd name="connsiteX6" fmla="*/ 75190 w 103343"/>
                <a:gd name="connsiteY6" fmla="*/ 121802 h 134210"/>
                <a:gd name="connsiteX7" fmla="*/ 74101 w 103343"/>
                <a:gd name="connsiteY7" fmla="*/ 131595 h 134210"/>
                <a:gd name="connsiteX8" fmla="*/ 79547 w 103343"/>
                <a:gd name="connsiteY8" fmla="*/ 134210 h 134210"/>
                <a:gd name="connsiteX9" fmla="*/ 83894 w 103343"/>
                <a:gd name="connsiteY9" fmla="*/ 132683 h 134210"/>
                <a:gd name="connsiteX10" fmla="*/ 103344 w 103343"/>
                <a:gd name="connsiteY10" fmla="*/ 92327 h 134210"/>
                <a:gd name="connsiteX11" fmla="*/ 56862 w 103343"/>
                <a:gd name="connsiteY11" fmla="*/ 2319 h 134210"/>
                <a:gd name="connsiteX12" fmla="*/ 51673 w 103343"/>
                <a:gd name="connsiteY12" fmla="*/ 0 h 134210"/>
                <a:gd name="connsiteX13" fmla="*/ 46482 w 103343"/>
                <a:gd name="connsiteY13" fmla="*/ 2320 h 134210"/>
                <a:gd name="connsiteX14" fmla="*/ 0 w 103343"/>
                <a:gd name="connsiteY14" fmla="*/ 92328 h 134210"/>
                <a:gd name="connsiteX15" fmla="*/ 19449 w 103343"/>
                <a:gd name="connsiteY15" fmla="*/ 132683 h 134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343" h="134210">
                  <a:moveTo>
                    <a:pt x="19449" y="132683"/>
                  </a:moveTo>
                  <a:cubicBezTo>
                    <a:pt x="22453" y="135087"/>
                    <a:pt x="26839" y="134600"/>
                    <a:pt x="29242" y="131595"/>
                  </a:cubicBezTo>
                  <a:cubicBezTo>
                    <a:pt x="31647" y="128590"/>
                    <a:pt x="31159" y="124205"/>
                    <a:pt x="28153" y="121802"/>
                  </a:cubicBezTo>
                  <a:cubicBezTo>
                    <a:pt x="19117" y="114574"/>
                    <a:pt x="13935" y="103831"/>
                    <a:pt x="13935" y="92327"/>
                  </a:cubicBezTo>
                  <a:cubicBezTo>
                    <a:pt x="13935" y="72857"/>
                    <a:pt x="27606" y="45882"/>
                    <a:pt x="51672" y="17562"/>
                  </a:cubicBezTo>
                  <a:cubicBezTo>
                    <a:pt x="75738" y="45881"/>
                    <a:pt x="89408" y="72857"/>
                    <a:pt x="89408" y="92327"/>
                  </a:cubicBezTo>
                  <a:cubicBezTo>
                    <a:pt x="89408" y="103831"/>
                    <a:pt x="84226" y="114573"/>
                    <a:pt x="75190" y="121802"/>
                  </a:cubicBezTo>
                  <a:cubicBezTo>
                    <a:pt x="72186" y="124205"/>
                    <a:pt x="71697" y="128590"/>
                    <a:pt x="74101" y="131595"/>
                  </a:cubicBezTo>
                  <a:cubicBezTo>
                    <a:pt x="75476" y="133316"/>
                    <a:pt x="77503" y="134210"/>
                    <a:pt x="79547" y="134210"/>
                  </a:cubicBezTo>
                  <a:cubicBezTo>
                    <a:pt x="81073" y="134210"/>
                    <a:pt x="82610" y="133711"/>
                    <a:pt x="83894" y="132683"/>
                  </a:cubicBezTo>
                  <a:cubicBezTo>
                    <a:pt x="96255" y="122796"/>
                    <a:pt x="103344" y="108087"/>
                    <a:pt x="103344" y="92327"/>
                  </a:cubicBezTo>
                  <a:cubicBezTo>
                    <a:pt x="103344" y="59173"/>
                    <a:pt x="74221" y="21703"/>
                    <a:pt x="56862" y="2319"/>
                  </a:cubicBezTo>
                  <a:cubicBezTo>
                    <a:pt x="55541" y="844"/>
                    <a:pt x="53654" y="0"/>
                    <a:pt x="51673" y="0"/>
                  </a:cubicBezTo>
                  <a:cubicBezTo>
                    <a:pt x="49691" y="0"/>
                    <a:pt x="47804" y="844"/>
                    <a:pt x="46482" y="2320"/>
                  </a:cubicBezTo>
                  <a:cubicBezTo>
                    <a:pt x="29122" y="21704"/>
                    <a:pt x="0" y="59175"/>
                    <a:pt x="0" y="92328"/>
                  </a:cubicBezTo>
                  <a:cubicBezTo>
                    <a:pt x="0" y="108088"/>
                    <a:pt x="7089" y="122798"/>
                    <a:pt x="19449" y="132683"/>
                  </a:cubicBezTo>
                  <a:close/>
                </a:path>
              </a:pathLst>
            </a:custGeom>
            <a:grpFill/>
            <a:ln w="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2336" y="4767264"/>
            <a:ext cx="5712716" cy="273844"/>
          </a:xfrm>
        </p:spPr>
        <p:txBody>
          <a:bodyPr/>
          <a:lstStyle/>
          <a:p>
            <a:pPr algn="l"/>
            <a:r>
              <a:rPr lang="ru-RU" dirty="0" smtClean="0"/>
              <a:t>По данным учета Хабаровского краевого фонда обязательного медицинского страхования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934B-3407-044B-9575-485FFA08975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6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A4CCF6DE-B92F-E143-95A4-6CAF03E1107E}"/>
              </a:ext>
            </a:extLst>
          </p:cNvPr>
          <p:cNvSpPr/>
          <p:nvPr/>
        </p:nvSpPr>
        <p:spPr>
          <a:xfrm>
            <a:off x="242292" y="944880"/>
            <a:ext cx="2981910" cy="3755233"/>
          </a:xfrm>
          <a:prstGeom prst="roundRect">
            <a:avLst>
              <a:gd name="adj" fmla="val 2904"/>
            </a:avLst>
          </a:prstGeom>
          <a:solidFill>
            <a:srgbClr val="4867B1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D74FC9-A265-3244-9766-D21BEDCCD89D}"/>
              </a:ext>
            </a:extLst>
          </p:cNvPr>
          <p:cNvSpPr/>
          <p:nvPr/>
        </p:nvSpPr>
        <p:spPr>
          <a:xfrm>
            <a:off x="138662" y="56782"/>
            <a:ext cx="7643167" cy="605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0" tIns="45709" rIns="91420" bIns="45709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ДИНАМИКА</a:t>
            </a:r>
            <a:r>
              <a:rPr lang="ru-RU" sz="16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ДОЛИ СЛУЧАЕВ, ЗАВЕРШИВШИХСЯ 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ЛЕТАЛЬНЫМ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ИСХОДОМ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, ОТ ЧИСЛА ГОСПИТАЛИЗАЦИЙ С ОКС В 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СЦ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(2019 </a:t>
            </a: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– 2021 ГГ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.)</a:t>
            </a:r>
            <a:endParaRPr lang="ru-RU" sz="16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9EBF1D3-904C-9F43-AF87-2485D2192D8D}"/>
              </a:ext>
            </a:extLst>
          </p:cNvPr>
          <p:cNvSpPr>
            <a:spLocks noChangeAspect="1"/>
          </p:cNvSpPr>
          <p:nvPr/>
        </p:nvSpPr>
        <p:spPr>
          <a:xfrm>
            <a:off x="8552863" y="4634087"/>
            <a:ext cx="411750" cy="411750"/>
          </a:xfrm>
          <a:prstGeom prst="ellipse">
            <a:avLst/>
          </a:prstGeom>
          <a:gradFill>
            <a:gsLst>
              <a:gs pos="0">
                <a:srgbClr val="3F904B">
                  <a:lumMod val="55000"/>
                </a:srgbClr>
              </a:gs>
              <a:gs pos="100000">
                <a:srgbClr val="3F904B"/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xmlns="" id="{BFECC348-0688-C443-8F30-734D67047D88}"/>
              </a:ext>
            </a:extLst>
          </p:cNvPr>
          <p:cNvCxnSpPr>
            <a:cxnSpLocks/>
          </p:cNvCxnSpPr>
          <p:nvPr/>
        </p:nvCxnSpPr>
        <p:spPr>
          <a:xfrm>
            <a:off x="389941" y="4828539"/>
            <a:ext cx="7892498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F78F8755-E287-7D40-967A-F26AD9FFE559}"/>
              </a:ext>
            </a:extLst>
          </p:cNvPr>
          <p:cNvGrpSpPr/>
          <p:nvPr/>
        </p:nvGrpSpPr>
        <p:grpSpPr>
          <a:xfrm>
            <a:off x="8583947" y="1072472"/>
            <a:ext cx="338554" cy="3422915"/>
            <a:chOff x="8583944" y="1072470"/>
            <a:chExt cx="338554" cy="34229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E89183D-6CCB-D341-AB98-F9B51102D18D}"/>
                </a:ext>
              </a:extLst>
            </p:cNvPr>
            <p:cNvSpPr txBox="1"/>
            <p:nvPr/>
          </p:nvSpPr>
          <p:spPr>
            <a:xfrm rot="16200000">
              <a:off x="7543658" y="2615114"/>
              <a:ext cx="241912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000" b="1" dirty="0" err="1">
                  <a:solidFill>
                    <a:schemeClr val="bg2">
                      <a:lumMod val="75000"/>
                    </a:schemeClr>
                  </a:solidFill>
                </a:rPr>
                <a:t>Пузакова</a:t>
              </a:r>
              <a:r>
                <a:rPr lang="ru-RU" sz="1000" b="1" dirty="0">
                  <a:solidFill>
                    <a:schemeClr val="bg2">
                      <a:lumMod val="75000"/>
                    </a:schemeClr>
                  </a:solidFill>
                </a:rPr>
                <a:t> Елена Викторовна</a:t>
              </a:r>
            </a:p>
            <a:p>
              <a:pPr algn="ctr"/>
              <a:r>
                <a:rPr lang="ru-RU" sz="600" dirty="0">
                  <a:solidFill>
                    <a:schemeClr val="bg2">
                      <a:lumMod val="75000"/>
                    </a:schemeClr>
                  </a:solidFill>
                </a:rPr>
                <a:t>Директор Хабаровского краевого фонда ОМС</a:t>
              </a:r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xmlns="" id="{C054D20C-6B5E-B243-8888-898F4AC46F66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1072470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xmlns="" id="{875503E9-57E7-934F-B707-404D105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3891745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72F354C6-51AD-6C4B-AA95-58F03B219388}"/>
              </a:ext>
            </a:extLst>
          </p:cNvPr>
          <p:cNvSpPr/>
          <p:nvPr/>
        </p:nvSpPr>
        <p:spPr>
          <a:xfrm>
            <a:off x="242292" y="2895600"/>
            <a:ext cx="1735665" cy="1678659"/>
          </a:xfrm>
          <a:prstGeom prst="roundRect">
            <a:avLst>
              <a:gd name="adj" fmla="val 8630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D71E31C2-BE2C-D546-992F-4E23196F5AB3}"/>
              </a:ext>
            </a:extLst>
          </p:cNvPr>
          <p:cNvSpPr/>
          <p:nvPr/>
        </p:nvSpPr>
        <p:spPr>
          <a:xfrm>
            <a:off x="1786556" y="944880"/>
            <a:ext cx="6656404" cy="3755233"/>
          </a:xfrm>
          <a:prstGeom prst="roundRect">
            <a:avLst>
              <a:gd name="adj" fmla="val 2904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511839"/>
              </p:ext>
            </p:extLst>
          </p:nvPr>
        </p:nvGraphicFramePr>
        <p:xfrm>
          <a:off x="1842160" y="1072471"/>
          <a:ext cx="6600800" cy="35616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7827"/>
                <a:gridCol w="752454"/>
                <a:gridCol w="886441"/>
                <a:gridCol w="770281"/>
                <a:gridCol w="881434"/>
                <a:gridCol w="695123"/>
                <a:gridCol w="927240"/>
              </a:tblGrid>
              <a:tr h="27553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Наименование</a:t>
                      </a: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медицинской организации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2019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</a:t>
                      </a:r>
                      <a:r>
                        <a:rPr lang="ru-RU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кв. 2021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</a:tr>
              <a:tr h="338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доля </a:t>
                      </a:r>
                      <a:r>
                        <a:rPr lang="ru-RU" sz="800" b="1" u="none" strike="noStrike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госпит</a:t>
                      </a:r>
                      <a:r>
                        <a:rPr lang="ru-RU" sz="800" b="1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</a:t>
                      </a:r>
                      <a:r>
                        <a:rPr lang="ru-RU" sz="800" b="1" u="none" strike="noStrike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с </a:t>
                      </a:r>
                      <a:r>
                        <a:rPr lang="ru-RU" sz="800" b="1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летальным исходом, от числа</a:t>
                      </a:r>
                      <a:r>
                        <a:rPr lang="ru-RU" sz="800" b="1" u="none" strike="noStrike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800" b="1" u="none" strike="noStrike" baseline="0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госпит</a:t>
                      </a:r>
                      <a:r>
                        <a:rPr lang="ru-RU" sz="800" b="1" u="none" strike="noStrike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 в СЦ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доля </a:t>
                      </a:r>
                      <a:r>
                        <a:rPr lang="ru-RU" sz="800" b="1" u="none" strike="noStrike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госпит</a:t>
                      </a:r>
                      <a:r>
                        <a:rPr lang="ru-RU" sz="800" b="1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</a:t>
                      </a:r>
                      <a:r>
                        <a:rPr lang="ru-RU" sz="800" b="1" u="none" strike="noStrike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с </a:t>
                      </a:r>
                      <a:r>
                        <a:rPr lang="ru-RU" sz="800" b="1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летальным исходом, от числа</a:t>
                      </a:r>
                      <a:r>
                        <a:rPr lang="ru-RU" sz="800" b="1" u="none" strike="noStrike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800" b="1" u="none" strike="noStrike" baseline="0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госпит</a:t>
                      </a:r>
                      <a:r>
                        <a:rPr lang="ru-RU" sz="800" b="1" u="none" strike="noStrike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 в СЦ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доля </a:t>
                      </a:r>
                      <a:r>
                        <a:rPr lang="ru-RU" sz="800" b="1" u="none" strike="noStrike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госпит</a:t>
                      </a:r>
                      <a:r>
                        <a:rPr lang="ru-RU" sz="800" b="1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</a:t>
                      </a:r>
                      <a:r>
                        <a:rPr lang="ru-RU" sz="800" b="1" u="none" strike="noStrike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с </a:t>
                      </a:r>
                      <a:r>
                        <a:rPr lang="ru-RU" sz="800" b="1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летальным исходом, от числа</a:t>
                      </a:r>
                      <a:r>
                        <a:rPr lang="ru-RU" sz="800" b="1" u="none" strike="noStrike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800" b="1" u="none" strike="noStrike" baseline="0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госпит</a:t>
                      </a:r>
                      <a:r>
                        <a:rPr lang="ru-RU" sz="800" b="1" u="none" strike="noStrike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 в СЦ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</a:tr>
              <a:tr h="260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из них в первые 3 дня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из них в первые 3 дня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из них в первые 3 дня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</a:tr>
              <a:tr h="5631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Городская больница № 7 (Комсомольск-на-Амуре)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7,3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61,2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8,4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62,1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7,1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83,3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5631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Краевая клиническая больница № 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7,0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60,0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7,9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43,8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4,9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66,7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2039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Краевая клиническая больница № 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4,9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78,7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9,5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71,6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11,5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71,2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520392">
                <a:tc>
                  <a:txBody>
                    <a:bodyPr/>
                    <a:lstStyle/>
                    <a:p>
                      <a:pPr marL="0" marR="0" indent="0" algn="l" defTabSz="68564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Городская больница № 2 (Комсомольск-на Амуре)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2,2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61,5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8,0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47,1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15,8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2039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СРЕДНЕЕ ПО СЦ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5,1</a:t>
                      </a:r>
                      <a:endParaRPr lang="ru-RU" sz="18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72,6</a:t>
                      </a:r>
                      <a:endParaRPr lang="ru-RU" sz="12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8,9</a:t>
                      </a:r>
                      <a:endParaRPr lang="ru-RU" sz="18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64,5</a:t>
                      </a:r>
                      <a:endParaRPr lang="ru-RU" sz="12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9,7</a:t>
                      </a:r>
                      <a:endParaRPr lang="ru-RU" sz="18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70,0</a:t>
                      </a:r>
                      <a:endParaRPr lang="ru-RU" sz="12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2" name="Рисунок 114">
            <a:extLst>
              <a:ext uri="{FF2B5EF4-FFF2-40B4-BE49-F238E27FC236}">
                <a16:creationId xmlns="" xmlns:a16="http://schemas.microsoft.com/office/drawing/2014/main" id="{69BCF3D6-4C16-4949-AFF9-4420DA8F58CF}"/>
              </a:ext>
            </a:extLst>
          </p:cNvPr>
          <p:cNvGrpSpPr>
            <a:grpSpLocks noChangeAspect="1"/>
          </p:cNvGrpSpPr>
          <p:nvPr/>
        </p:nvGrpSpPr>
        <p:grpSpPr>
          <a:xfrm>
            <a:off x="919874" y="1203890"/>
            <a:ext cx="276386" cy="783406"/>
            <a:chOff x="3572155" y="1221169"/>
            <a:chExt cx="236903" cy="432000"/>
          </a:xfrm>
          <a:solidFill>
            <a:schemeClr val="bg1"/>
          </a:solidFill>
        </p:grpSpPr>
        <p:sp>
          <p:nvSpPr>
            <p:cNvPr id="33" name="Полилиния 32">
              <a:extLst>
                <a:ext uri="{FF2B5EF4-FFF2-40B4-BE49-F238E27FC236}">
                  <a16:creationId xmlns="" xmlns:a16="http://schemas.microsoft.com/office/drawing/2014/main" id="{9506BBB2-AB1A-7E4B-8A08-A93C29588489}"/>
                </a:ext>
              </a:extLst>
            </p:cNvPr>
            <p:cNvSpPr/>
            <p:nvPr/>
          </p:nvSpPr>
          <p:spPr>
            <a:xfrm>
              <a:off x="3572155" y="1323362"/>
              <a:ext cx="236903" cy="329806"/>
            </a:xfrm>
            <a:custGeom>
              <a:avLst/>
              <a:gdLst>
                <a:gd name="connsiteX0" fmla="*/ 226862 w 236903"/>
                <a:gd name="connsiteY0" fmla="*/ 51133 h 329806"/>
                <a:gd name="connsiteX1" fmla="*/ 201297 w 236903"/>
                <a:gd name="connsiteY1" fmla="*/ 44625 h 329806"/>
                <a:gd name="connsiteX2" fmla="*/ 144798 w 236903"/>
                <a:gd name="connsiteY2" fmla="*/ 54042 h 329806"/>
                <a:gd name="connsiteX3" fmla="*/ 125419 w 236903"/>
                <a:gd name="connsiteY3" fmla="*/ 55721 h 329806"/>
                <a:gd name="connsiteX4" fmla="*/ 125419 w 236903"/>
                <a:gd name="connsiteY4" fmla="*/ 6968 h 329806"/>
                <a:gd name="connsiteX5" fmla="*/ 118452 w 236903"/>
                <a:gd name="connsiteY5" fmla="*/ 0 h 329806"/>
                <a:gd name="connsiteX6" fmla="*/ 111484 w 236903"/>
                <a:gd name="connsiteY6" fmla="*/ 6968 h 329806"/>
                <a:gd name="connsiteX7" fmla="*/ 111484 w 236903"/>
                <a:gd name="connsiteY7" fmla="*/ 55721 h 329806"/>
                <a:gd name="connsiteX8" fmla="*/ 92106 w 236903"/>
                <a:gd name="connsiteY8" fmla="*/ 54043 h 329806"/>
                <a:gd name="connsiteX9" fmla="*/ 35605 w 236903"/>
                <a:gd name="connsiteY9" fmla="*/ 44624 h 329806"/>
                <a:gd name="connsiteX10" fmla="*/ 10041 w 236903"/>
                <a:gd name="connsiteY10" fmla="*/ 51133 h 329806"/>
                <a:gd name="connsiteX11" fmla="*/ 0 w 236903"/>
                <a:gd name="connsiteY11" fmla="*/ 73394 h 329806"/>
                <a:gd name="connsiteX12" fmla="*/ 0 w 236903"/>
                <a:gd name="connsiteY12" fmla="*/ 107303 h 329806"/>
                <a:gd name="connsiteX13" fmla="*/ 6968 w 236903"/>
                <a:gd name="connsiteY13" fmla="*/ 114271 h 329806"/>
                <a:gd name="connsiteX14" fmla="*/ 9290 w 236903"/>
                <a:gd name="connsiteY14" fmla="*/ 114326 h 329806"/>
                <a:gd name="connsiteX15" fmla="*/ 9290 w 236903"/>
                <a:gd name="connsiteY15" fmla="*/ 294968 h 329806"/>
                <a:gd name="connsiteX16" fmla="*/ 44129 w 236903"/>
                <a:gd name="connsiteY16" fmla="*/ 329806 h 329806"/>
                <a:gd name="connsiteX17" fmla="*/ 192774 w 236903"/>
                <a:gd name="connsiteY17" fmla="*/ 329806 h 329806"/>
                <a:gd name="connsiteX18" fmla="*/ 227613 w 236903"/>
                <a:gd name="connsiteY18" fmla="*/ 294968 h 329806"/>
                <a:gd name="connsiteX19" fmla="*/ 227613 w 236903"/>
                <a:gd name="connsiteY19" fmla="*/ 114326 h 329806"/>
                <a:gd name="connsiteX20" fmla="*/ 229935 w 236903"/>
                <a:gd name="connsiteY20" fmla="*/ 114271 h 329806"/>
                <a:gd name="connsiteX21" fmla="*/ 236903 w 236903"/>
                <a:gd name="connsiteY21" fmla="*/ 107303 h 329806"/>
                <a:gd name="connsiteX22" fmla="*/ 236903 w 236903"/>
                <a:gd name="connsiteY22" fmla="*/ 73394 h 329806"/>
                <a:gd name="connsiteX23" fmla="*/ 226862 w 236903"/>
                <a:gd name="connsiteY23" fmla="*/ 51133 h 329806"/>
                <a:gd name="connsiteX24" fmla="*/ 213677 w 236903"/>
                <a:gd name="connsiteY24" fmla="*/ 294968 h 329806"/>
                <a:gd name="connsiteX25" fmla="*/ 192774 w 236903"/>
                <a:gd name="connsiteY25" fmla="*/ 315871 h 329806"/>
                <a:gd name="connsiteX26" fmla="*/ 44129 w 236903"/>
                <a:gd name="connsiteY26" fmla="*/ 315871 h 329806"/>
                <a:gd name="connsiteX27" fmla="*/ 23226 w 236903"/>
                <a:gd name="connsiteY27" fmla="*/ 294968 h 329806"/>
                <a:gd name="connsiteX28" fmla="*/ 23226 w 236903"/>
                <a:gd name="connsiteY28" fmla="*/ 117717 h 329806"/>
                <a:gd name="connsiteX29" fmla="*/ 30973 w 236903"/>
                <a:gd name="connsiteY29" fmla="*/ 122391 h 329806"/>
                <a:gd name="connsiteX30" fmla="*/ 62707 w 236903"/>
                <a:gd name="connsiteY30" fmla="*/ 132852 h 329806"/>
                <a:gd name="connsiteX31" fmla="*/ 94443 w 236903"/>
                <a:gd name="connsiteY31" fmla="*/ 122391 h 329806"/>
                <a:gd name="connsiteX32" fmla="*/ 118448 w 236903"/>
                <a:gd name="connsiteY32" fmla="*/ 114271 h 329806"/>
                <a:gd name="connsiteX33" fmla="*/ 142469 w 236903"/>
                <a:gd name="connsiteY33" fmla="*/ 122390 h 329806"/>
                <a:gd name="connsiteX34" fmla="*/ 158147 w 236903"/>
                <a:gd name="connsiteY34" fmla="*/ 130546 h 329806"/>
                <a:gd name="connsiteX35" fmla="*/ 166897 w 236903"/>
                <a:gd name="connsiteY35" fmla="*/ 126013 h 329806"/>
                <a:gd name="connsiteX36" fmla="*/ 162364 w 236903"/>
                <a:gd name="connsiteY36" fmla="*/ 117263 h 329806"/>
                <a:gd name="connsiteX37" fmla="*/ 150193 w 236903"/>
                <a:gd name="connsiteY37" fmla="*/ 110791 h 329806"/>
                <a:gd name="connsiteX38" fmla="*/ 118448 w 236903"/>
                <a:gd name="connsiteY38" fmla="*/ 100335 h 329806"/>
                <a:gd name="connsiteX39" fmla="*/ 86713 w 236903"/>
                <a:gd name="connsiteY39" fmla="*/ 110796 h 329806"/>
                <a:gd name="connsiteX40" fmla="*/ 62707 w 236903"/>
                <a:gd name="connsiteY40" fmla="*/ 118916 h 329806"/>
                <a:gd name="connsiteX41" fmla="*/ 38703 w 236903"/>
                <a:gd name="connsiteY41" fmla="*/ 110796 h 329806"/>
                <a:gd name="connsiteX42" fmla="*/ 13935 w 236903"/>
                <a:gd name="connsiteY42" fmla="*/ 100717 h 329806"/>
                <a:gd name="connsiteX43" fmla="*/ 13935 w 236903"/>
                <a:gd name="connsiteY43" fmla="*/ 73394 h 329806"/>
                <a:gd name="connsiteX44" fmla="*/ 19049 w 236903"/>
                <a:gd name="connsiteY44" fmla="*/ 61766 h 329806"/>
                <a:gd name="connsiteX45" fmla="*/ 33313 w 236903"/>
                <a:gd name="connsiteY45" fmla="*/ 58370 h 329806"/>
                <a:gd name="connsiteX46" fmla="*/ 89814 w 236903"/>
                <a:gd name="connsiteY46" fmla="*/ 67789 h 329806"/>
                <a:gd name="connsiteX47" fmla="*/ 118236 w 236903"/>
                <a:gd name="connsiteY47" fmla="*/ 69761 h 329806"/>
                <a:gd name="connsiteX48" fmla="*/ 118451 w 236903"/>
                <a:gd name="connsiteY48" fmla="*/ 69772 h 329806"/>
                <a:gd name="connsiteX49" fmla="*/ 118665 w 236903"/>
                <a:gd name="connsiteY49" fmla="*/ 69761 h 329806"/>
                <a:gd name="connsiteX50" fmla="*/ 147088 w 236903"/>
                <a:gd name="connsiteY50" fmla="*/ 67789 h 329806"/>
                <a:gd name="connsiteX51" fmla="*/ 203587 w 236903"/>
                <a:gd name="connsiteY51" fmla="*/ 58371 h 329806"/>
                <a:gd name="connsiteX52" fmla="*/ 217852 w 236903"/>
                <a:gd name="connsiteY52" fmla="*/ 61766 h 329806"/>
                <a:gd name="connsiteX53" fmla="*/ 222966 w 236903"/>
                <a:gd name="connsiteY53" fmla="*/ 73394 h 329806"/>
                <a:gd name="connsiteX54" fmla="*/ 222966 w 236903"/>
                <a:gd name="connsiteY54" fmla="*/ 100716 h 329806"/>
                <a:gd name="connsiteX55" fmla="*/ 198188 w 236903"/>
                <a:gd name="connsiteY55" fmla="*/ 110792 h 329806"/>
                <a:gd name="connsiteX56" fmla="*/ 186016 w 236903"/>
                <a:gd name="connsiteY56" fmla="*/ 117264 h 329806"/>
                <a:gd name="connsiteX57" fmla="*/ 181158 w 236903"/>
                <a:gd name="connsiteY57" fmla="*/ 123905 h 329806"/>
                <a:gd name="connsiteX58" fmla="*/ 181158 w 236903"/>
                <a:gd name="connsiteY58" fmla="*/ 199214 h 329806"/>
                <a:gd name="connsiteX59" fmla="*/ 174190 w 236903"/>
                <a:gd name="connsiteY59" fmla="*/ 206182 h 329806"/>
                <a:gd name="connsiteX60" fmla="*/ 167222 w 236903"/>
                <a:gd name="connsiteY60" fmla="*/ 199214 h 329806"/>
                <a:gd name="connsiteX61" fmla="*/ 167222 w 236903"/>
                <a:gd name="connsiteY61" fmla="*/ 151776 h 329806"/>
                <a:gd name="connsiteX62" fmla="*/ 160254 w 236903"/>
                <a:gd name="connsiteY62" fmla="*/ 144808 h 329806"/>
                <a:gd name="connsiteX63" fmla="*/ 153287 w 236903"/>
                <a:gd name="connsiteY63" fmla="*/ 151776 h 329806"/>
                <a:gd name="connsiteX64" fmla="*/ 153287 w 236903"/>
                <a:gd name="connsiteY64" fmla="*/ 199214 h 329806"/>
                <a:gd name="connsiteX65" fmla="*/ 174190 w 236903"/>
                <a:gd name="connsiteY65" fmla="*/ 220117 h 329806"/>
                <a:gd name="connsiteX66" fmla="*/ 195093 w 236903"/>
                <a:gd name="connsiteY66" fmla="*/ 199214 h 329806"/>
                <a:gd name="connsiteX67" fmla="*/ 195093 w 236903"/>
                <a:gd name="connsiteY67" fmla="*/ 128685 h 329806"/>
                <a:gd name="connsiteX68" fmla="*/ 205913 w 236903"/>
                <a:gd name="connsiteY68" fmla="*/ 122391 h 329806"/>
                <a:gd name="connsiteX69" fmla="*/ 213676 w 236903"/>
                <a:gd name="connsiteY69" fmla="*/ 117712 h 329806"/>
                <a:gd name="connsiteX70" fmla="*/ 213676 w 236903"/>
                <a:gd name="connsiteY70" fmla="*/ 294968 h 329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36903" h="329806">
                  <a:moveTo>
                    <a:pt x="226862" y="51133"/>
                  </a:moveTo>
                  <a:cubicBezTo>
                    <a:pt x="220111" y="45416"/>
                    <a:pt x="210794" y="43042"/>
                    <a:pt x="201297" y="44625"/>
                  </a:cubicBezTo>
                  <a:lnTo>
                    <a:pt x="144798" y="54042"/>
                  </a:lnTo>
                  <a:cubicBezTo>
                    <a:pt x="139393" y="54943"/>
                    <a:pt x="132578" y="55501"/>
                    <a:pt x="125419" y="55721"/>
                  </a:cubicBezTo>
                  <a:lnTo>
                    <a:pt x="125419" y="6968"/>
                  </a:lnTo>
                  <a:cubicBezTo>
                    <a:pt x="125419" y="3119"/>
                    <a:pt x="122301" y="0"/>
                    <a:pt x="118452" y="0"/>
                  </a:cubicBezTo>
                  <a:cubicBezTo>
                    <a:pt x="114603" y="0"/>
                    <a:pt x="111484" y="3119"/>
                    <a:pt x="111484" y="6968"/>
                  </a:cubicBezTo>
                  <a:lnTo>
                    <a:pt x="111484" y="55721"/>
                  </a:lnTo>
                  <a:cubicBezTo>
                    <a:pt x="104326" y="55502"/>
                    <a:pt x="97510" y="54943"/>
                    <a:pt x="92106" y="54043"/>
                  </a:cubicBezTo>
                  <a:lnTo>
                    <a:pt x="35605" y="44624"/>
                  </a:lnTo>
                  <a:cubicBezTo>
                    <a:pt x="26110" y="43043"/>
                    <a:pt x="16791" y="45415"/>
                    <a:pt x="10041" y="51133"/>
                  </a:cubicBezTo>
                  <a:cubicBezTo>
                    <a:pt x="3566" y="56618"/>
                    <a:pt x="0" y="64524"/>
                    <a:pt x="0" y="73394"/>
                  </a:cubicBezTo>
                  <a:lnTo>
                    <a:pt x="0" y="107303"/>
                  </a:lnTo>
                  <a:cubicBezTo>
                    <a:pt x="0" y="111152"/>
                    <a:pt x="3119" y="114271"/>
                    <a:pt x="6968" y="114271"/>
                  </a:cubicBezTo>
                  <a:cubicBezTo>
                    <a:pt x="7771" y="114271"/>
                    <a:pt x="8542" y="114291"/>
                    <a:pt x="9290" y="114326"/>
                  </a:cubicBezTo>
                  <a:lnTo>
                    <a:pt x="9290" y="294968"/>
                  </a:lnTo>
                  <a:cubicBezTo>
                    <a:pt x="9290" y="314178"/>
                    <a:pt x="24919" y="329806"/>
                    <a:pt x="44129" y="329806"/>
                  </a:cubicBezTo>
                  <a:lnTo>
                    <a:pt x="192774" y="329806"/>
                  </a:lnTo>
                  <a:cubicBezTo>
                    <a:pt x="211985" y="329806"/>
                    <a:pt x="227613" y="314178"/>
                    <a:pt x="227613" y="294968"/>
                  </a:cubicBezTo>
                  <a:lnTo>
                    <a:pt x="227613" y="114326"/>
                  </a:lnTo>
                  <a:cubicBezTo>
                    <a:pt x="228362" y="114292"/>
                    <a:pt x="229132" y="114271"/>
                    <a:pt x="229935" y="114271"/>
                  </a:cubicBezTo>
                  <a:cubicBezTo>
                    <a:pt x="233784" y="114271"/>
                    <a:pt x="236903" y="111152"/>
                    <a:pt x="236903" y="107303"/>
                  </a:cubicBezTo>
                  <a:lnTo>
                    <a:pt x="236903" y="73394"/>
                  </a:lnTo>
                  <a:cubicBezTo>
                    <a:pt x="236903" y="64524"/>
                    <a:pt x="233338" y="56618"/>
                    <a:pt x="226862" y="51133"/>
                  </a:cubicBezTo>
                  <a:close/>
                  <a:moveTo>
                    <a:pt x="213677" y="294968"/>
                  </a:moveTo>
                  <a:cubicBezTo>
                    <a:pt x="213677" y="306493"/>
                    <a:pt x="204300" y="315871"/>
                    <a:pt x="192774" y="315871"/>
                  </a:cubicBezTo>
                  <a:lnTo>
                    <a:pt x="44129" y="315871"/>
                  </a:lnTo>
                  <a:cubicBezTo>
                    <a:pt x="32603" y="315871"/>
                    <a:pt x="23226" y="306493"/>
                    <a:pt x="23226" y="294968"/>
                  </a:cubicBezTo>
                  <a:lnTo>
                    <a:pt x="23226" y="117717"/>
                  </a:lnTo>
                  <a:cubicBezTo>
                    <a:pt x="25956" y="119055"/>
                    <a:pt x="28398" y="120675"/>
                    <a:pt x="30973" y="122391"/>
                  </a:cubicBezTo>
                  <a:cubicBezTo>
                    <a:pt x="38327" y="127294"/>
                    <a:pt x="46663" y="132852"/>
                    <a:pt x="62707" y="132852"/>
                  </a:cubicBezTo>
                  <a:cubicBezTo>
                    <a:pt x="78752" y="132852"/>
                    <a:pt x="87088" y="127294"/>
                    <a:pt x="94443" y="122391"/>
                  </a:cubicBezTo>
                  <a:cubicBezTo>
                    <a:pt x="100978" y="118034"/>
                    <a:pt x="106622" y="114271"/>
                    <a:pt x="118448" y="114271"/>
                  </a:cubicBezTo>
                  <a:cubicBezTo>
                    <a:pt x="130278" y="114271"/>
                    <a:pt x="135928" y="118034"/>
                    <a:pt x="142469" y="122390"/>
                  </a:cubicBezTo>
                  <a:cubicBezTo>
                    <a:pt x="146744" y="125236"/>
                    <a:pt x="151589" y="128464"/>
                    <a:pt x="158147" y="130546"/>
                  </a:cubicBezTo>
                  <a:cubicBezTo>
                    <a:pt x="161815" y="131710"/>
                    <a:pt x="165733" y="129682"/>
                    <a:pt x="166897" y="126013"/>
                  </a:cubicBezTo>
                  <a:cubicBezTo>
                    <a:pt x="168061" y="122345"/>
                    <a:pt x="166032" y="118427"/>
                    <a:pt x="162364" y="117263"/>
                  </a:cubicBezTo>
                  <a:cubicBezTo>
                    <a:pt x="157679" y="115776"/>
                    <a:pt x="154210" y="113465"/>
                    <a:pt x="150193" y="110791"/>
                  </a:cubicBezTo>
                  <a:cubicBezTo>
                    <a:pt x="142835" y="105890"/>
                    <a:pt x="134494" y="100335"/>
                    <a:pt x="118448" y="100335"/>
                  </a:cubicBezTo>
                  <a:cubicBezTo>
                    <a:pt x="102403" y="100335"/>
                    <a:pt x="94067" y="105892"/>
                    <a:pt x="86713" y="110796"/>
                  </a:cubicBezTo>
                  <a:cubicBezTo>
                    <a:pt x="80177" y="115153"/>
                    <a:pt x="74533" y="118916"/>
                    <a:pt x="62707" y="118916"/>
                  </a:cubicBezTo>
                  <a:cubicBezTo>
                    <a:pt x="50882" y="118916"/>
                    <a:pt x="45238" y="115153"/>
                    <a:pt x="38703" y="110796"/>
                  </a:cubicBezTo>
                  <a:cubicBezTo>
                    <a:pt x="32495" y="106658"/>
                    <a:pt x="25588" y="102052"/>
                    <a:pt x="13935" y="100717"/>
                  </a:cubicBezTo>
                  <a:lnTo>
                    <a:pt x="13935" y="73394"/>
                  </a:lnTo>
                  <a:cubicBezTo>
                    <a:pt x="13935" y="68689"/>
                    <a:pt x="15751" y="64559"/>
                    <a:pt x="19049" y="61766"/>
                  </a:cubicBezTo>
                  <a:cubicBezTo>
                    <a:pt x="22721" y="58654"/>
                    <a:pt x="27788" y="57450"/>
                    <a:pt x="33313" y="58370"/>
                  </a:cubicBezTo>
                  <a:lnTo>
                    <a:pt x="89814" y="67789"/>
                  </a:lnTo>
                  <a:cubicBezTo>
                    <a:pt x="97654" y="69095"/>
                    <a:pt x="107937" y="69752"/>
                    <a:pt x="118236" y="69761"/>
                  </a:cubicBezTo>
                  <a:cubicBezTo>
                    <a:pt x="118308" y="69763"/>
                    <a:pt x="118378" y="69772"/>
                    <a:pt x="118451" y="69772"/>
                  </a:cubicBezTo>
                  <a:cubicBezTo>
                    <a:pt x="118523" y="69772"/>
                    <a:pt x="118594" y="69763"/>
                    <a:pt x="118665" y="69761"/>
                  </a:cubicBezTo>
                  <a:cubicBezTo>
                    <a:pt x="128965" y="69752"/>
                    <a:pt x="139247" y="69095"/>
                    <a:pt x="147088" y="67789"/>
                  </a:cubicBezTo>
                  <a:lnTo>
                    <a:pt x="203587" y="58371"/>
                  </a:lnTo>
                  <a:cubicBezTo>
                    <a:pt x="209116" y="57446"/>
                    <a:pt x="214182" y="58656"/>
                    <a:pt x="217852" y="61766"/>
                  </a:cubicBezTo>
                  <a:cubicBezTo>
                    <a:pt x="221151" y="64559"/>
                    <a:pt x="222966" y="68688"/>
                    <a:pt x="222966" y="73394"/>
                  </a:cubicBezTo>
                  <a:lnTo>
                    <a:pt x="222966" y="100716"/>
                  </a:lnTo>
                  <a:cubicBezTo>
                    <a:pt x="211311" y="102051"/>
                    <a:pt x="204400" y="106655"/>
                    <a:pt x="198188" y="110792"/>
                  </a:cubicBezTo>
                  <a:cubicBezTo>
                    <a:pt x="194171" y="113466"/>
                    <a:pt x="190702" y="115777"/>
                    <a:pt x="186016" y="117264"/>
                  </a:cubicBezTo>
                  <a:cubicBezTo>
                    <a:pt x="183123" y="118183"/>
                    <a:pt x="181158" y="120870"/>
                    <a:pt x="181158" y="123905"/>
                  </a:cubicBezTo>
                  <a:lnTo>
                    <a:pt x="181158" y="199214"/>
                  </a:lnTo>
                  <a:cubicBezTo>
                    <a:pt x="181158" y="203057"/>
                    <a:pt x="178032" y="206182"/>
                    <a:pt x="174190" y="206182"/>
                  </a:cubicBezTo>
                  <a:cubicBezTo>
                    <a:pt x="170347" y="206182"/>
                    <a:pt x="167222" y="203057"/>
                    <a:pt x="167222" y="199214"/>
                  </a:cubicBezTo>
                  <a:lnTo>
                    <a:pt x="167222" y="151776"/>
                  </a:lnTo>
                  <a:cubicBezTo>
                    <a:pt x="167222" y="147927"/>
                    <a:pt x="164103" y="144808"/>
                    <a:pt x="160254" y="144808"/>
                  </a:cubicBezTo>
                  <a:cubicBezTo>
                    <a:pt x="156405" y="144808"/>
                    <a:pt x="153287" y="147927"/>
                    <a:pt x="153287" y="151776"/>
                  </a:cubicBezTo>
                  <a:lnTo>
                    <a:pt x="153287" y="199214"/>
                  </a:lnTo>
                  <a:cubicBezTo>
                    <a:pt x="153287" y="210740"/>
                    <a:pt x="162664" y="220117"/>
                    <a:pt x="174190" y="220117"/>
                  </a:cubicBezTo>
                  <a:cubicBezTo>
                    <a:pt x="185715" y="220117"/>
                    <a:pt x="195093" y="210740"/>
                    <a:pt x="195093" y="199214"/>
                  </a:cubicBezTo>
                  <a:lnTo>
                    <a:pt x="195093" y="128685"/>
                  </a:lnTo>
                  <a:cubicBezTo>
                    <a:pt x="199312" y="126786"/>
                    <a:pt x="202767" y="124485"/>
                    <a:pt x="205913" y="122391"/>
                  </a:cubicBezTo>
                  <a:cubicBezTo>
                    <a:pt x="208493" y="120672"/>
                    <a:pt x="210940" y="119051"/>
                    <a:pt x="213676" y="117712"/>
                  </a:cubicBezTo>
                  <a:lnTo>
                    <a:pt x="213676" y="294968"/>
                  </a:lnTo>
                  <a:close/>
                </a:path>
              </a:pathLst>
            </a:custGeom>
            <a:grpFill/>
            <a:ln w="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="" xmlns:a16="http://schemas.microsoft.com/office/drawing/2014/main" id="{D73FF40C-9A8F-1845-8E09-6A49946BED15}"/>
                </a:ext>
              </a:extLst>
            </p:cNvPr>
            <p:cNvSpPr/>
            <p:nvPr/>
          </p:nvSpPr>
          <p:spPr>
            <a:xfrm>
              <a:off x="3638934" y="1221169"/>
              <a:ext cx="103343" cy="134210"/>
            </a:xfrm>
            <a:custGeom>
              <a:avLst/>
              <a:gdLst>
                <a:gd name="connsiteX0" fmla="*/ 19449 w 103343"/>
                <a:gd name="connsiteY0" fmla="*/ 132683 h 134210"/>
                <a:gd name="connsiteX1" fmla="*/ 29242 w 103343"/>
                <a:gd name="connsiteY1" fmla="*/ 131595 h 134210"/>
                <a:gd name="connsiteX2" fmla="*/ 28153 w 103343"/>
                <a:gd name="connsiteY2" fmla="*/ 121802 h 134210"/>
                <a:gd name="connsiteX3" fmla="*/ 13935 w 103343"/>
                <a:gd name="connsiteY3" fmla="*/ 92327 h 134210"/>
                <a:gd name="connsiteX4" fmla="*/ 51672 w 103343"/>
                <a:gd name="connsiteY4" fmla="*/ 17562 h 134210"/>
                <a:gd name="connsiteX5" fmla="*/ 89408 w 103343"/>
                <a:gd name="connsiteY5" fmla="*/ 92327 h 134210"/>
                <a:gd name="connsiteX6" fmla="*/ 75190 w 103343"/>
                <a:gd name="connsiteY6" fmla="*/ 121802 h 134210"/>
                <a:gd name="connsiteX7" fmla="*/ 74101 w 103343"/>
                <a:gd name="connsiteY7" fmla="*/ 131595 h 134210"/>
                <a:gd name="connsiteX8" fmla="*/ 79547 w 103343"/>
                <a:gd name="connsiteY8" fmla="*/ 134210 h 134210"/>
                <a:gd name="connsiteX9" fmla="*/ 83894 w 103343"/>
                <a:gd name="connsiteY9" fmla="*/ 132683 h 134210"/>
                <a:gd name="connsiteX10" fmla="*/ 103344 w 103343"/>
                <a:gd name="connsiteY10" fmla="*/ 92327 h 134210"/>
                <a:gd name="connsiteX11" fmla="*/ 56862 w 103343"/>
                <a:gd name="connsiteY11" fmla="*/ 2319 h 134210"/>
                <a:gd name="connsiteX12" fmla="*/ 51673 w 103343"/>
                <a:gd name="connsiteY12" fmla="*/ 0 h 134210"/>
                <a:gd name="connsiteX13" fmla="*/ 46482 w 103343"/>
                <a:gd name="connsiteY13" fmla="*/ 2320 h 134210"/>
                <a:gd name="connsiteX14" fmla="*/ 0 w 103343"/>
                <a:gd name="connsiteY14" fmla="*/ 92328 h 134210"/>
                <a:gd name="connsiteX15" fmla="*/ 19449 w 103343"/>
                <a:gd name="connsiteY15" fmla="*/ 132683 h 134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343" h="134210">
                  <a:moveTo>
                    <a:pt x="19449" y="132683"/>
                  </a:moveTo>
                  <a:cubicBezTo>
                    <a:pt x="22453" y="135087"/>
                    <a:pt x="26839" y="134600"/>
                    <a:pt x="29242" y="131595"/>
                  </a:cubicBezTo>
                  <a:cubicBezTo>
                    <a:pt x="31647" y="128590"/>
                    <a:pt x="31159" y="124205"/>
                    <a:pt x="28153" y="121802"/>
                  </a:cubicBezTo>
                  <a:cubicBezTo>
                    <a:pt x="19117" y="114574"/>
                    <a:pt x="13935" y="103831"/>
                    <a:pt x="13935" y="92327"/>
                  </a:cubicBezTo>
                  <a:cubicBezTo>
                    <a:pt x="13935" y="72857"/>
                    <a:pt x="27606" y="45882"/>
                    <a:pt x="51672" y="17562"/>
                  </a:cubicBezTo>
                  <a:cubicBezTo>
                    <a:pt x="75738" y="45881"/>
                    <a:pt x="89408" y="72857"/>
                    <a:pt x="89408" y="92327"/>
                  </a:cubicBezTo>
                  <a:cubicBezTo>
                    <a:pt x="89408" y="103831"/>
                    <a:pt x="84226" y="114573"/>
                    <a:pt x="75190" y="121802"/>
                  </a:cubicBezTo>
                  <a:cubicBezTo>
                    <a:pt x="72186" y="124205"/>
                    <a:pt x="71697" y="128590"/>
                    <a:pt x="74101" y="131595"/>
                  </a:cubicBezTo>
                  <a:cubicBezTo>
                    <a:pt x="75476" y="133316"/>
                    <a:pt x="77503" y="134210"/>
                    <a:pt x="79547" y="134210"/>
                  </a:cubicBezTo>
                  <a:cubicBezTo>
                    <a:pt x="81073" y="134210"/>
                    <a:pt x="82610" y="133711"/>
                    <a:pt x="83894" y="132683"/>
                  </a:cubicBezTo>
                  <a:cubicBezTo>
                    <a:pt x="96255" y="122796"/>
                    <a:pt x="103344" y="108087"/>
                    <a:pt x="103344" y="92327"/>
                  </a:cubicBezTo>
                  <a:cubicBezTo>
                    <a:pt x="103344" y="59173"/>
                    <a:pt x="74221" y="21703"/>
                    <a:pt x="56862" y="2319"/>
                  </a:cubicBezTo>
                  <a:cubicBezTo>
                    <a:pt x="55541" y="844"/>
                    <a:pt x="53654" y="0"/>
                    <a:pt x="51673" y="0"/>
                  </a:cubicBezTo>
                  <a:cubicBezTo>
                    <a:pt x="49691" y="0"/>
                    <a:pt x="47804" y="844"/>
                    <a:pt x="46482" y="2320"/>
                  </a:cubicBezTo>
                  <a:cubicBezTo>
                    <a:pt x="29122" y="21704"/>
                    <a:pt x="0" y="59175"/>
                    <a:pt x="0" y="92328"/>
                  </a:cubicBezTo>
                  <a:cubicBezTo>
                    <a:pt x="0" y="108088"/>
                    <a:pt x="7089" y="122798"/>
                    <a:pt x="19449" y="132683"/>
                  </a:cubicBezTo>
                  <a:close/>
                </a:path>
              </a:pathLst>
            </a:custGeom>
            <a:grpFill/>
            <a:ln w="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0D3A7CBB-ADD9-1546-B04E-4F3F7412FA98}"/>
              </a:ext>
            </a:extLst>
          </p:cNvPr>
          <p:cNvSpPr>
            <a:spLocks noChangeAspect="1"/>
          </p:cNvSpPr>
          <p:nvPr/>
        </p:nvSpPr>
        <p:spPr>
          <a:xfrm>
            <a:off x="640030" y="3356110"/>
            <a:ext cx="730709" cy="730709"/>
          </a:xfrm>
          <a:prstGeom prst="ellipse">
            <a:avLst/>
          </a:prstGeom>
          <a:gradFill>
            <a:gsLst>
              <a:gs pos="0">
                <a:srgbClr val="3F904B">
                  <a:lumMod val="55000"/>
                </a:srgbClr>
              </a:gs>
              <a:gs pos="100000">
                <a:srgbClr val="3F904B"/>
              </a:gs>
            </a:gsLst>
            <a:lin ang="162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1A2A04B9-DC02-F340-BC6F-0E91319C214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27556" y="3504697"/>
            <a:ext cx="374322" cy="392405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8910" y="4767264"/>
            <a:ext cx="5766142" cy="273844"/>
          </a:xfrm>
        </p:spPr>
        <p:txBody>
          <a:bodyPr/>
          <a:lstStyle/>
          <a:p>
            <a:pPr algn="l"/>
            <a:r>
              <a:rPr lang="ru-RU" dirty="0" smtClean="0"/>
              <a:t>По данным учета Хабаровского краевого фонда обязательного медицинского страхования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934B-3407-044B-9575-485FFA08975B}" type="slidenum">
              <a:rPr lang="ru-RU" smtClean="0"/>
              <a:t>8</a:t>
            </a:fld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44756" y="2277293"/>
            <a:ext cx="1757195" cy="23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ru-RU" sz="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ru-RU" sz="9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ДОЛЯ ГОСПИТАЛИЗАЦИЙ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 ЛЕТАЛЬНЫМ ИСХОДОМ ОТ ЧИСЛА ГОСПИТАЛИЗАЦИЙ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В </a:t>
            </a:r>
            <a:r>
              <a:rPr lang="ru-RU" sz="9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СЦ </a:t>
            </a:r>
            <a:endParaRPr lang="ru-RU" sz="900" dirty="0">
              <a:solidFill>
                <a:schemeClr val="bg1"/>
              </a:solidFill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3B39F3B0-709C-0E4D-BB16-E769E4A2A2D5}"/>
              </a:ext>
            </a:extLst>
          </p:cNvPr>
          <p:cNvGrpSpPr/>
          <p:nvPr/>
        </p:nvGrpSpPr>
        <p:grpSpPr>
          <a:xfrm>
            <a:off x="7303543" y="-756850"/>
            <a:ext cx="4598536" cy="5984958"/>
            <a:chOff x="7503063" y="-675727"/>
            <a:chExt cx="4392304" cy="5984958"/>
          </a:xfrm>
        </p:grpSpPr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xmlns="" id="{11E72A56-631B-FD4B-8B06-CFC7CDA0A5A2}"/>
                </a:ext>
              </a:extLst>
            </p:cNvPr>
            <p:cNvSpPr>
              <a:spLocks noChangeAspect="1"/>
            </p:cNvSpPr>
            <p:nvPr/>
          </p:nvSpPr>
          <p:spPr>
            <a:xfrm rot="2398938">
              <a:off x="7776463" y="1661681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6289E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:a16="http://schemas.microsoft.com/office/drawing/2014/main" xmlns="" id="{F9430DC9-AFBA-3248-ADE4-D05CF33CD69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7503063" y="824025"/>
              <a:ext cx="3508485" cy="3508485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48" name="Полилиния 47">
              <a:extLst>
                <a:ext uri="{FF2B5EF4-FFF2-40B4-BE49-F238E27FC236}">
                  <a16:creationId xmlns:a16="http://schemas.microsoft.com/office/drawing/2014/main" xmlns="" id="{5B172340-9E72-A44F-8B8F-B4090CA7FFFC}"/>
                </a:ext>
              </a:extLst>
            </p:cNvPr>
            <p:cNvSpPr>
              <a:spLocks noChangeAspect="1"/>
            </p:cNvSpPr>
            <p:nvPr/>
          </p:nvSpPr>
          <p:spPr>
            <a:xfrm rot="3211343">
              <a:off x="8247817" y="-675727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82593098-2210-4F41-AEE0-AA5C02B02283}"/>
              </a:ext>
            </a:extLst>
          </p:cNvPr>
          <p:cNvGrpSpPr>
            <a:grpSpLocks noChangeAspect="1"/>
          </p:cNvGrpSpPr>
          <p:nvPr/>
        </p:nvGrpSpPr>
        <p:grpSpPr>
          <a:xfrm>
            <a:off x="8186401" y="268289"/>
            <a:ext cx="778213" cy="438277"/>
            <a:chOff x="526938" y="499263"/>
            <a:chExt cx="2789695" cy="1571112"/>
          </a:xfrm>
          <a:effectLst/>
        </p:grpSpPr>
        <p:sp>
          <p:nvSpPr>
            <p:cNvPr id="50" name="Скругленный прямоугольник 49">
              <a:extLst>
                <a:ext uri="{FF2B5EF4-FFF2-40B4-BE49-F238E27FC236}">
                  <a16:creationId xmlns:a16="http://schemas.microsoft.com/office/drawing/2014/main" xmlns="" id="{3349F299-C9D8-534F-A51B-E7B40C2A97FB}"/>
                </a:ext>
              </a:extLst>
            </p:cNvPr>
            <p:cNvSpPr/>
            <p:nvPr/>
          </p:nvSpPr>
          <p:spPr>
            <a:xfrm>
              <a:off x="526938" y="499263"/>
              <a:ext cx="2789695" cy="1571112"/>
            </a:xfrm>
            <a:prstGeom prst="roundRect">
              <a:avLst>
                <a:gd name="adj" fmla="val 40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xmlns="" id="{4B0D5C2D-5627-534E-81DA-02F452356B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38" y="499263"/>
              <a:ext cx="2789695" cy="1571112"/>
            </a:xfrm>
            <a:prstGeom prst="roundRect">
              <a:avLst>
                <a:gd name="adj" fmla="val 4459"/>
              </a:avLst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08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A4CCF6DE-B92F-E143-95A4-6CAF03E1107E}"/>
              </a:ext>
            </a:extLst>
          </p:cNvPr>
          <p:cNvSpPr/>
          <p:nvPr/>
        </p:nvSpPr>
        <p:spPr>
          <a:xfrm>
            <a:off x="348910" y="944880"/>
            <a:ext cx="2875292" cy="3755233"/>
          </a:xfrm>
          <a:prstGeom prst="roundRect">
            <a:avLst>
              <a:gd name="adj" fmla="val 2904"/>
            </a:avLst>
          </a:prstGeom>
          <a:solidFill>
            <a:srgbClr val="4867B1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D74FC9-A265-3244-9766-D21BEDCCD89D}"/>
              </a:ext>
            </a:extLst>
          </p:cNvPr>
          <p:cNvSpPr/>
          <p:nvPr/>
        </p:nvSpPr>
        <p:spPr>
          <a:xfrm>
            <a:off x="138661" y="56782"/>
            <a:ext cx="8047739" cy="861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0" tIns="45709" rIns="91420" bIns="45709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ДИНАМИКА ДОЛИ СЛУЧАЕВ, ЗАВЕРШИВШИХСЯ 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ЛЕТАЛЬНЫМ ИСХОДОМ,</a:t>
            </a:r>
          </a:p>
          <a:p>
            <a:pPr>
              <a:lnSpc>
                <a:spcPts val="2000"/>
              </a:lnSpc>
            </a:pP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ОТ ЧИСЛА ГОСПИТАЛИЗАЦИЙ С </a:t>
            </a: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ОКС 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МО </a:t>
            </a:r>
            <a:r>
              <a:rPr lang="ru-RU" sz="1600" b="1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ОЛС</a:t>
            </a:r>
          </a:p>
          <a:p>
            <a:pPr>
              <a:lnSpc>
                <a:spcPts val="2000"/>
              </a:lnSpc>
            </a:pP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(2019 </a:t>
            </a:r>
            <a:r>
              <a:rPr lang="ru-RU" sz="16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– 2021 ГГ</a:t>
            </a:r>
            <a:r>
              <a:rPr lang="ru-RU" sz="1600" dirty="0" smtClean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.)                       </a:t>
            </a:r>
            <a:endParaRPr lang="ru-RU" sz="16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9EBF1D3-904C-9F43-AF87-2485D2192D8D}"/>
              </a:ext>
            </a:extLst>
          </p:cNvPr>
          <p:cNvSpPr>
            <a:spLocks noChangeAspect="1"/>
          </p:cNvSpPr>
          <p:nvPr/>
        </p:nvSpPr>
        <p:spPr>
          <a:xfrm>
            <a:off x="8552863" y="4634087"/>
            <a:ext cx="411750" cy="411750"/>
          </a:xfrm>
          <a:prstGeom prst="ellipse">
            <a:avLst/>
          </a:prstGeom>
          <a:gradFill>
            <a:gsLst>
              <a:gs pos="0">
                <a:srgbClr val="3F904B">
                  <a:lumMod val="55000"/>
                </a:srgbClr>
              </a:gs>
              <a:gs pos="100000">
                <a:srgbClr val="3F904B"/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xmlns="" id="{BFECC348-0688-C443-8F30-734D67047D88}"/>
              </a:ext>
            </a:extLst>
          </p:cNvPr>
          <p:cNvCxnSpPr>
            <a:cxnSpLocks/>
          </p:cNvCxnSpPr>
          <p:nvPr/>
        </p:nvCxnSpPr>
        <p:spPr>
          <a:xfrm>
            <a:off x="323850" y="4844376"/>
            <a:ext cx="7892498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F78F8755-E287-7D40-967A-F26AD9FFE559}"/>
              </a:ext>
            </a:extLst>
          </p:cNvPr>
          <p:cNvGrpSpPr/>
          <p:nvPr/>
        </p:nvGrpSpPr>
        <p:grpSpPr>
          <a:xfrm>
            <a:off x="8583947" y="1072472"/>
            <a:ext cx="338554" cy="3422915"/>
            <a:chOff x="8583944" y="1072470"/>
            <a:chExt cx="338554" cy="34229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E89183D-6CCB-D341-AB98-F9B51102D18D}"/>
                </a:ext>
              </a:extLst>
            </p:cNvPr>
            <p:cNvSpPr txBox="1"/>
            <p:nvPr/>
          </p:nvSpPr>
          <p:spPr>
            <a:xfrm rot="16200000">
              <a:off x="7543658" y="2615114"/>
              <a:ext cx="241912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000" b="1" dirty="0" err="1">
                  <a:solidFill>
                    <a:schemeClr val="bg2">
                      <a:lumMod val="75000"/>
                    </a:schemeClr>
                  </a:solidFill>
                </a:rPr>
                <a:t>Пузакова</a:t>
              </a:r>
              <a:r>
                <a:rPr lang="ru-RU" sz="1000" b="1" dirty="0">
                  <a:solidFill>
                    <a:schemeClr val="bg2">
                      <a:lumMod val="75000"/>
                    </a:schemeClr>
                  </a:solidFill>
                </a:rPr>
                <a:t> Елена Викторовна</a:t>
              </a:r>
            </a:p>
            <a:p>
              <a:pPr algn="ctr"/>
              <a:r>
                <a:rPr lang="ru-RU" sz="600" dirty="0">
                  <a:solidFill>
                    <a:schemeClr val="bg2">
                      <a:lumMod val="75000"/>
                    </a:schemeClr>
                  </a:solidFill>
                </a:rPr>
                <a:t>Директор Хабаровского краевого фонда ОМС</a:t>
              </a:r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xmlns="" id="{C054D20C-6B5E-B243-8888-898F4AC46F66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1072470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xmlns="" id="{875503E9-57E7-934F-B707-404D105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20" y="3891745"/>
              <a:ext cx="0" cy="60364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72F354C6-51AD-6C4B-AA95-58F03B219388}"/>
              </a:ext>
            </a:extLst>
          </p:cNvPr>
          <p:cNvSpPr/>
          <p:nvPr/>
        </p:nvSpPr>
        <p:spPr>
          <a:xfrm>
            <a:off x="348910" y="3054095"/>
            <a:ext cx="1601810" cy="1441291"/>
          </a:xfrm>
          <a:prstGeom prst="roundRect">
            <a:avLst>
              <a:gd name="adj" fmla="val 8630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D71E31C2-BE2C-D546-992F-4E23196F5AB3}"/>
              </a:ext>
            </a:extLst>
          </p:cNvPr>
          <p:cNvSpPr/>
          <p:nvPr/>
        </p:nvSpPr>
        <p:spPr>
          <a:xfrm>
            <a:off x="1895856" y="944879"/>
            <a:ext cx="6619494" cy="3755233"/>
          </a:xfrm>
          <a:prstGeom prst="roundRect">
            <a:avLst>
              <a:gd name="adj" fmla="val 2904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42292" y="2277293"/>
            <a:ext cx="1757195" cy="23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ru-RU" sz="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ru-RU" sz="9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ДОЛЯ ГОСПИТАЛИЗАЦИЙ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 ЛЕТАЛЬНЫМ ИСХОДОМ ОТ ЧИСЛА ГОСПИТАЛИЗАЦИЙ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В МО ОЛС </a:t>
            </a:r>
            <a:endParaRPr lang="ru-RU" sz="900" dirty="0">
              <a:solidFill>
                <a:schemeClr val="bg1"/>
              </a:solidFill>
            </a:endParaRPr>
          </a:p>
        </p:txBody>
      </p:sp>
      <p:grpSp>
        <p:nvGrpSpPr>
          <p:cNvPr id="32" name="Рисунок 114">
            <a:extLst>
              <a:ext uri="{FF2B5EF4-FFF2-40B4-BE49-F238E27FC236}">
                <a16:creationId xmlns="" xmlns:a16="http://schemas.microsoft.com/office/drawing/2014/main" id="{69BCF3D6-4C16-4949-AFF9-4420DA8F58CF}"/>
              </a:ext>
            </a:extLst>
          </p:cNvPr>
          <p:cNvGrpSpPr>
            <a:grpSpLocks noChangeAspect="1"/>
          </p:cNvGrpSpPr>
          <p:nvPr/>
        </p:nvGrpSpPr>
        <p:grpSpPr>
          <a:xfrm>
            <a:off x="898897" y="1208688"/>
            <a:ext cx="276386" cy="742032"/>
            <a:chOff x="3572155" y="1221169"/>
            <a:chExt cx="236903" cy="432000"/>
          </a:xfrm>
          <a:solidFill>
            <a:schemeClr val="bg1"/>
          </a:solidFill>
        </p:grpSpPr>
        <p:sp>
          <p:nvSpPr>
            <p:cNvPr id="33" name="Полилиния 32">
              <a:extLst>
                <a:ext uri="{FF2B5EF4-FFF2-40B4-BE49-F238E27FC236}">
                  <a16:creationId xmlns="" xmlns:a16="http://schemas.microsoft.com/office/drawing/2014/main" id="{9506BBB2-AB1A-7E4B-8A08-A93C29588489}"/>
                </a:ext>
              </a:extLst>
            </p:cNvPr>
            <p:cNvSpPr/>
            <p:nvPr/>
          </p:nvSpPr>
          <p:spPr>
            <a:xfrm>
              <a:off x="3572155" y="1323362"/>
              <a:ext cx="236903" cy="329806"/>
            </a:xfrm>
            <a:custGeom>
              <a:avLst/>
              <a:gdLst>
                <a:gd name="connsiteX0" fmla="*/ 226862 w 236903"/>
                <a:gd name="connsiteY0" fmla="*/ 51133 h 329806"/>
                <a:gd name="connsiteX1" fmla="*/ 201297 w 236903"/>
                <a:gd name="connsiteY1" fmla="*/ 44625 h 329806"/>
                <a:gd name="connsiteX2" fmla="*/ 144798 w 236903"/>
                <a:gd name="connsiteY2" fmla="*/ 54042 h 329806"/>
                <a:gd name="connsiteX3" fmla="*/ 125419 w 236903"/>
                <a:gd name="connsiteY3" fmla="*/ 55721 h 329806"/>
                <a:gd name="connsiteX4" fmla="*/ 125419 w 236903"/>
                <a:gd name="connsiteY4" fmla="*/ 6968 h 329806"/>
                <a:gd name="connsiteX5" fmla="*/ 118452 w 236903"/>
                <a:gd name="connsiteY5" fmla="*/ 0 h 329806"/>
                <a:gd name="connsiteX6" fmla="*/ 111484 w 236903"/>
                <a:gd name="connsiteY6" fmla="*/ 6968 h 329806"/>
                <a:gd name="connsiteX7" fmla="*/ 111484 w 236903"/>
                <a:gd name="connsiteY7" fmla="*/ 55721 h 329806"/>
                <a:gd name="connsiteX8" fmla="*/ 92106 w 236903"/>
                <a:gd name="connsiteY8" fmla="*/ 54043 h 329806"/>
                <a:gd name="connsiteX9" fmla="*/ 35605 w 236903"/>
                <a:gd name="connsiteY9" fmla="*/ 44624 h 329806"/>
                <a:gd name="connsiteX10" fmla="*/ 10041 w 236903"/>
                <a:gd name="connsiteY10" fmla="*/ 51133 h 329806"/>
                <a:gd name="connsiteX11" fmla="*/ 0 w 236903"/>
                <a:gd name="connsiteY11" fmla="*/ 73394 h 329806"/>
                <a:gd name="connsiteX12" fmla="*/ 0 w 236903"/>
                <a:gd name="connsiteY12" fmla="*/ 107303 h 329806"/>
                <a:gd name="connsiteX13" fmla="*/ 6968 w 236903"/>
                <a:gd name="connsiteY13" fmla="*/ 114271 h 329806"/>
                <a:gd name="connsiteX14" fmla="*/ 9290 w 236903"/>
                <a:gd name="connsiteY14" fmla="*/ 114326 h 329806"/>
                <a:gd name="connsiteX15" fmla="*/ 9290 w 236903"/>
                <a:gd name="connsiteY15" fmla="*/ 294968 h 329806"/>
                <a:gd name="connsiteX16" fmla="*/ 44129 w 236903"/>
                <a:gd name="connsiteY16" fmla="*/ 329806 h 329806"/>
                <a:gd name="connsiteX17" fmla="*/ 192774 w 236903"/>
                <a:gd name="connsiteY17" fmla="*/ 329806 h 329806"/>
                <a:gd name="connsiteX18" fmla="*/ 227613 w 236903"/>
                <a:gd name="connsiteY18" fmla="*/ 294968 h 329806"/>
                <a:gd name="connsiteX19" fmla="*/ 227613 w 236903"/>
                <a:gd name="connsiteY19" fmla="*/ 114326 h 329806"/>
                <a:gd name="connsiteX20" fmla="*/ 229935 w 236903"/>
                <a:gd name="connsiteY20" fmla="*/ 114271 h 329806"/>
                <a:gd name="connsiteX21" fmla="*/ 236903 w 236903"/>
                <a:gd name="connsiteY21" fmla="*/ 107303 h 329806"/>
                <a:gd name="connsiteX22" fmla="*/ 236903 w 236903"/>
                <a:gd name="connsiteY22" fmla="*/ 73394 h 329806"/>
                <a:gd name="connsiteX23" fmla="*/ 226862 w 236903"/>
                <a:gd name="connsiteY23" fmla="*/ 51133 h 329806"/>
                <a:gd name="connsiteX24" fmla="*/ 213677 w 236903"/>
                <a:gd name="connsiteY24" fmla="*/ 294968 h 329806"/>
                <a:gd name="connsiteX25" fmla="*/ 192774 w 236903"/>
                <a:gd name="connsiteY25" fmla="*/ 315871 h 329806"/>
                <a:gd name="connsiteX26" fmla="*/ 44129 w 236903"/>
                <a:gd name="connsiteY26" fmla="*/ 315871 h 329806"/>
                <a:gd name="connsiteX27" fmla="*/ 23226 w 236903"/>
                <a:gd name="connsiteY27" fmla="*/ 294968 h 329806"/>
                <a:gd name="connsiteX28" fmla="*/ 23226 w 236903"/>
                <a:gd name="connsiteY28" fmla="*/ 117717 h 329806"/>
                <a:gd name="connsiteX29" fmla="*/ 30973 w 236903"/>
                <a:gd name="connsiteY29" fmla="*/ 122391 h 329806"/>
                <a:gd name="connsiteX30" fmla="*/ 62707 w 236903"/>
                <a:gd name="connsiteY30" fmla="*/ 132852 h 329806"/>
                <a:gd name="connsiteX31" fmla="*/ 94443 w 236903"/>
                <a:gd name="connsiteY31" fmla="*/ 122391 h 329806"/>
                <a:gd name="connsiteX32" fmla="*/ 118448 w 236903"/>
                <a:gd name="connsiteY32" fmla="*/ 114271 h 329806"/>
                <a:gd name="connsiteX33" fmla="*/ 142469 w 236903"/>
                <a:gd name="connsiteY33" fmla="*/ 122390 h 329806"/>
                <a:gd name="connsiteX34" fmla="*/ 158147 w 236903"/>
                <a:gd name="connsiteY34" fmla="*/ 130546 h 329806"/>
                <a:gd name="connsiteX35" fmla="*/ 166897 w 236903"/>
                <a:gd name="connsiteY35" fmla="*/ 126013 h 329806"/>
                <a:gd name="connsiteX36" fmla="*/ 162364 w 236903"/>
                <a:gd name="connsiteY36" fmla="*/ 117263 h 329806"/>
                <a:gd name="connsiteX37" fmla="*/ 150193 w 236903"/>
                <a:gd name="connsiteY37" fmla="*/ 110791 h 329806"/>
                <a:gd name="connsiteX38" fmla="*/ 118448 w 236903"/>
                <a:gd name="connsiteY38" fmla="*/ 100335 h 329806"/>
                <a:gd name="connsiteX39" fmla="*/ 86713 w 236903"/>
                <a:gd name="connsiteY39" fmla="*/ 110796 h 329806"/>
                <a:gd name="connsiteX40" fmla="*/ 62707 w 236903"/>
                <a:gd name="connsiteY40" fmla="*/ 118916 h 329806"/>
                <a:gd name="connsiteX41" fmla="*/ 38703 w 236903"/>
                <a:gd name="connsiteY41" fmla="*/ 110796 h 329806"/>
                <a:gd name="connsiteX42" fmla="*/ 13935 w 236903"/>
                <a:gd name="connsiteY42" fmla="*/ 100717 h 329806"/>
                <a:gd name="connsiteX43" fmla="*/ 13935 w 236903"/>
                <a:gd name="connsiteY43" fmla="*/ 73394 h 329806"/>
                <a:gd name="connsiteX44" fmla="*/ 19049 w 236903"/>
                <a:gd name="connsiteY44" fmla="*/ 61766 h 329806"/>
                <a:gd name="connsiteX45" fmla="*/ 33313 w 236903"/>
                <a:gd name="connsiteY45" fmla="*/ 58370 h 329806"/>
                <a:gd name="connsiteX46" fmla="*/ 89814 w 236903"/>
                <a:gd name="connsiteY46" fmla="*/ 67789 h 329806"/>
                <a:gd name="connsiteX47" fmla="*/ 118236 w 236903"/>
                <a:gd name="connsiteY47" fmla="*/ 69761 h 329806"/>
                <a:gd name="connsiteX48" fmla="*/ 118451 w 236903"/>
                <a:gd name="connsiteY48" fmla="*/ 69772 h 329806"/>
                <a:gd name="connsiteX49" fmla="*/ 118665 w 236903"/>
                <a:gd name="connsiteY49" fmla="*/ 69761 h 329806"/>
                <a:gd name="connsiteX50" fmla="*/ 147088 w 236903"/>
                <a:gd name="connsiteY50" fmla="*/ 67789 h 329806"/>
                <a:gd name="connsiteX51" fmla="*/ 203587 w 236903"/>
                <a:gd name="connsiteY51" fmla="*/ 58371 h 329806"/>
                <a:gd name="connsiteX52" fmla="*/ 217852 w 236903"/>
                <a:gd name="connsiteY52" fmla="*/ 61766 h 329806"/>
                <a:gd name="connsiteX53" fmla="*/ 222966 w 236903"/>
                <a:gd name="connsiteY53" fmla="*/ 73394 h 329806"/>
                <a:gd name="connsiteX54" fmla="*/ 222966 w 236903"/>
                <a:gd name="connsiteY54" fmla="*/ 100716 h 329806"/>
                <a:gd name="connsiteX55" fmla="*/ 198188 w 236903"/>
                <a:gd name="connsiteY55" fmla="*/ 110792 h 329806"/>
                <a:gd name="connsiteX56" fmla="*/ 186016 w 236903"/>
                <a:gd name="connsiteY56" fmla="*/ 117264 h 329806"/>
                <a:gd name="connsiteX57" fmla="*/ 181158 w 236903"/>
                <a:gd name="connsiteY57" fmla="*/ 123905 h 329806"/>
                <a:gd name="connsiteX58" fmla="*/ 181158 w 236903"/>
                <a:gd name="connsiteY58" fmla="*/ 199214 h 329806"/>
                <a:gd name="connsiteX59" fmla="*/ 174190 w 236903"/>
                <a:gd name="connsiteY59" fmla="*/ 206182 h 329806"/>
                <a:gd name="connsiteX60" fmla="*/ 167222 w 236903"/>
                <a:gd name="connsiteY60" fmla="*/ 199214 h 329806"/>
                <a:gd name="connsiteX61" fmla="*/ 167222 w 236903"/>
                <a:gd name="connsiteY61" fmla="*/ 151776 h 329806"/>
                <a:gd name="connsiteX62" fmla="*/ 160254 w 236903"/>
                <a:gd name="connsiteY62" fmla="*/ 144808 h 329806"/>
                <a:gd name="connsiteX63" fmla="*/ 153287 w 236903"/>
                <a:gd name="connsiteY63" fmla="*/ 151776 h 329806"/>
                <a:gd name="connsiteX64" fmla="*/ 153287 w 236903"/>
                <a:gd name="connsiteY64" fmla="*/ 199214 h 329806"/>
                <a:gd name="connsiteX65" fmla="*/ 174190 w 236903"/>
                <a:gd name="connsiteY65" fmla="*/ 220117 h 329806"/>
                <a:gd name="connsiteX66" fmla="*/ 195093 w 236903"/>
                <a:gd name="connsiteY66" fmla="*/ 199214 h 329806"/>
                <a:gd name="connsiteX67" fmla="*/ 195093 w 236903"/>
                <a:gd name="connsiteY67" fmla="*/ 128685 h 329806"/>
                <a:gd name="connsiteX68" fmla="*/ 205913 w 236903"/>
                <a:gd name="connsiteY68" fmla="*/ 122391 h 329806"/>
                <a:gd name="connsiteX69" fmla="*/ 213676 w 236903"/>
                <a:gd name="connsiteY69" fmla="*/ 117712 h 329806"/>
                <a:gd name="connsiteX70" fmla="*/ 213676 w 236903"/>
                <a:gd name="connsiteY70" fmla="*/ 294968 h 329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36903" h="329806">
                  <a:moveTo>
                    <a:pt x="226862" y="51133"/>
                  </a:moveTo>
                  <a:cubicBezTo>
                    <a:pt x="220111" y="45416"/>
                    <a:pt x="210794" y="43042"/>
                    <a:pt x="201297" y="44625"/>
                  </a:cubicBezTo>
                  <a:lnTo>
                    <a:pt x="144798" y="54042"/>
                  </a:lnTo>
                  <a:cubicBezTo>
                    <a:pt x="139393" y="54943"/>
                    <a:pt x="132578" y="55501"/>
                    <a:pt x="125419" y="55721"/>
                  </a:cubicBezTo>
                  <a:lnTo>
                    <a:pt x="125419" y="6968"/>
                  </a:lnTo>
                  <a:cubicBezTo>
                    <a:pt x="125419" y="3119"/>
                    <a:pt x="122301" y="0"/>
                    <a:pt x="118452" y="0"/>
                  </a:cubicBezTo>
                  <a:cubicBezTo>
                    <a:pt x="114603" y="0"/>
                    <a:pt x="111484" y="3119"/>
                    <a:pt x="111484" y="6968"/>
                  </a:cubicBezTo>
                  <a:lnTo>
                    <a:pt x="111484" y="55721"/>
                  </a:lnTo>
                  <a:cubicBezTo>
                    <a:pt x="104326" y="55502"/>
                    <a:pt x="97510" y="54943"/>
                    <a:pt x="92106" y="54043"/>
                  </a:cubicBezTo>
                  <a:lnTo>
                    <a:pt x="35605" y="44624"/>
                  </a:lnTo>
                  <a:cubicBezTo>
                    <a:pt x="26110" y="43043"/>
                    <a:pt x="16791" y="45415"/>
                    <a:pt x="10041" y="51133"/>
                  </a:cubicBezTo>
                  <a:cubicBezTo>
                    <a:pt x="3566" y="56618"/>
                    <a:pt x="0" y="64524"/>
                    <a:pt x="0" y="73394"/>
                  </a:cubicBezTo>
                  <a:lnTo>
                    <a:pt x="0" y="107303"/>
                  </a:lnTo>
                  <a:cubicBezTo>
                    <a:pt x="0" y="111152"/>
                    <a:pt x="3119" y="114271"/>
                    <a:pt x="6968" y="114271"/>
                  </a:cubicBezTo>
                  <a:cubicBezTo>
                    <a:pt x="7771" y="114271"/>
                    <a:pt x="8542" y="114291"/>
                    <a:pt x="9290" y="114326"/>
                  </a:cubicBezTo>
                  <a:lnTo>
                    <a:pt x="9290" y="294968"/>
                  </a:lnTo>
                  <a:cubicBezTo>
                    <a:pt x="9290" y="314178"/>
                    <a:pt x="24919" y="329806"/>
                    <a:pt x="44129" y="329806"/>
                  </a:cubicBezTo>
                  <a:lnTo>
                    <a:pt x="192774" y="329806"/>
                  </a:lnTo>
                  <a:cubicBezTo>
                    <a:pt x="211985" y="329806"/>
                    <a:pt x="227613" y="314178"/>
                    <a:pt x="227613" y="294968"/>
                  </a:cubicBezTo>
                  <a:lnTo>
                    <a:pt x="227613" y="114326"/>
                  </a:lnTo>
                  <a:cubicBezTo>
                    <a:pt x="228362" y="114292"/>
                    <a:pt x="229132" y="114271"/>
                    <a:pt x="229935" y="114271"/>
                  </a:cubicBezTo>
                  <a:cubicBezTo>
                    <a:pt x="233784" y="114271"/>
                    <a:pt x="236903" y="111152"/>
                    <a:pt x="236903" y="107303"/>
                  </a:cubicBezTo>
                  <a:lnTo>
                    <a:pt x="236903" y="73394"/>
                  </a:lnTo>
                  <a:cubicBezTo>
                    <a:pt x="236903" y="64524"/>
                    <a:pt x="233338" y="56618"/>
                    <a:pt x="226862" y="51133"/>
                  </a:cubicBezTo>
                  <a:close/>
                  <a:moveTo>
                    <a:pt x="213677" y="294968"/>
                  </a:moveTo>
                  <a:cubicBezTo>
                    <a:pt x="213677" y="306493"/>
                    <a:pt x="204300" y="315871"/>
                    <a:pt x="192774" y="315871"/>
                  </a:cubicBezTo>
                  <a:lnTo>
                    <a:pt x="44129" y="315871"/>
                  </a:lnTo>
                  <a:cubicBezTo>
                    <a:pt x="32603" y="315871"/>
                    <a:pt x="23226" y="306493"/>
                    <a:pt x="23226" y="294968"/>
                  </a:cubicBezTo>
                  <a:lnTo>
                    <a:pt x="23226" y="117717"/>
                  </a:lnTo>
                  <a:cubicBezTo>
                    <a:pt x="25956" y="119055"/>
                    <a:pt x="28398" y="120675"/>
                    <a:pt x="30973" y="122391"/>
                  </a:cubicBezTo>
                  <a:cubicBezTo>
                    <a:pt x="38327" y="127294"/>
                    <a:pt x="46663" y="132852"/>
                    <a:pt x="62707" y="132852"/>
                  </a:cubicBezTo>
                  <a:cubicBezTo>
                    <a:pt x="78752" y="132852"/>
                    <a:pt x="87088" y="127294"/>
                    <a:pt x="94443" y="122391"/>
                  </a:cubicBezTo>
                  <a:cubicBezTo>
                    <a:pt x="100978" y="118034"/>
                    <a:pt x="106622" y="114271"/>
                    <a:pt x="118448" y="114271"/>
                  </a:cubicBezTo>
                  <a:cubicBezTo>
                    <a:pt x="130278" y="114271"/>
                    <a:pt x="135928" y="118034"/>
                    <a:pt x="142469" y="122390"/>
                  </a:cubicBezTo>
                  <a:cubicBezTo>
                    <a:pt x="146744" y="125236"/>
                    <a:pt x="151589" y="128464"/>
                    <a:pt x="158147" y="130546"/>
                  </a:cubicBezTo>
                  <a:cubicBezTo>
                    <a:pt x="161815" y="131710"/>
                    <a:pt x="165733" y="129682"/>
                    <a:pt x="166897" y="126013"/>
                  </a:cubicBezTo>
                  <a:cubicBezTo>
                    <a:pt x="168061" y="122345"/>
                    <a:pt x="166032" y="118427"/>
                    <a:pt x="162364" y="117263"/>
                  </a:cubicBezTo>
                  <a:cubicBezTo>
                    <a:pt x="157679" y="115776"/>
                    <a:pt x="154210" y="113465"/>
                    <a:pt x="150193" y="110791"/>
                  </a:cubicBezTo>
                  <a:cubicBezTo>
                    <a:pt x="142835" y="105890"/>
                    <a:pt x="134494" y="100335"/>
                    <a:pt x="118448" y="100335"/>
                  </a:cubicBezTo>
                  <a:cubicBezTo>
                    <a:pt x="102403" y="100335"/>
                    <a:pt x="94067" y="105892"/>
                    <a:pt x="86713" y="110796"/>
                  </a:cubicBezTo>
                  <a:cubicBezTo>
                    <a:pt x="80177" y="115153"/>
                    <a:pt x="74533" y="118916"/>
                    <a:pt x="62707" y="118916"/>
                  </a:cubicBezTo>
                  <a:cubicBezTo>
                    <a:pt x="50882" y="118916"/>
                    <a:pt x="45238" y="115153"/>
                    <a:pt x="38703" y="110796"/>
                  </a:cubicBezTo>
                  <a:cubicBezTo>
                    <a:pt x="32495" y="106658"/>
                    <a:pt x="25588" y="102052"/>
                    <a:pt x="13935" y="100717"/>
                  </a:cubicBezTo>
                  <a:lnTo>
                    <a:pt x="13935" y="73394"/>
                  </a:lnTo>
                  <a:cubicBezTo>
                    <a:pt x="13935" y="68689"/>
                    <a:pt x="15751" y="64559"/>
                    <a:pt x="19049" y="61766"/>
                  </a:cubicBezTo>
                  <a:cubicBezTo>
                    <a:pt x="22721" y="58654"/>
                    <a:pt x="27788" y="57450"/>
                    <a:pt x="33313" y="58370"/>
                  </a:cubicBezTo>
                  <a:lnTo>
                    <a:pt x="89814" y="67789"/>
                  </a:lnTo>
                  <a:cubicBezTo>
                    <a:pt x="97654" y="69095"/>
                    <a:pt x="107937" y="69752"/>
                    <a:pt x="118236" y="69761"/>
                  </a:cubicBezTo>
                  <a:cubicBezTo>
                    <a:pt x="118308" y="69763"/>
                    <a:pt x="118378" y="69772"/>
                    <a:pt x="118451" y="69772"/>
                  </a:cubicBezTo>
                  <a:cubicBezTo>
                    <a:pt x="118523" y="69772"/>
                    <a:pt x="118594" y="69763"/>
                    <a:pt x="118665" y="69761"/>
                  </a:cubicBezTo>
                  <a:cubicBezTo>
                    <a:pt x="128965" y="69752"/>
                    <a:pt x="139247" y="69095"/>
                    <a:pt x="147088" y="67789"/>
                  </a:cubicBezTo>
                  <a:lnTo>
                    <a:pt x="203587" y="58371"/>
                  </a:lnTo>
                  <a:cubicBezTo>
                    <a:pt x="209116" y="57446"/>
                    <a:pt x="214182" y="58656"/>
                    <a:pt x="217852" y="61766"/>
                  </a:cubicBezTo>
                  <a:cubicBezTo>
                    <a:pt x="221151" y="64559"/>
                    <a:pt x="222966" y="68688"/>
                    <a:pt x="222966" y="73394"/>
                  </a:cubicBezTo>
                  <a:lnTo>
                    <a:pt x="222966" y="100716"/>
                  </a:lnTo>
                  <a:cubicBezTo>
                    <a:pt x="211311" y="102051"/>
                    <a:pt x="204400" y="106655"/>
                    <a:pt x="198188" y="110792"/>
                  </a:cubicBezTo>
                  <a:cubicBezTo>
                    <a:pt x="194171" y="113466"/>
                    <a:pt x="190702" y="115777"/>
                    <a:pt x="186016" y="117264"/>
                  </a:cubicBezTo>
                  <a:cubicBezTo>
                    <a:pt x="183123" y="118183"/>
                    <a:pt x="181158" y="120870"/>
                    <a:pt x="181158" y="123905"/>
                  </a:cubicBezTo>
                  <a:lnTo>
                    <a:pt x="181158" y="199214"/>
                  </a:lnTo>
                  <a:cubicBezTo>
                    <a:pt x="181158" y="203057"/>
                    <a:pt x="178032" y="206182"/>
                    <a:pt x="174190" y="206182"/>
                  </a:cubicBezTo>
                  <a:cubicBezTo>
                    <a:pt x="170347" y="206182"/>
                    <a:pt x="167222" y="203057"/>
                    <a:pt x="167222" y="199214"/>
                  </a:cubicBezTo>
                  <a:lnTo>
                    <a:pt x="167222" y="151776"/>
                  </a:lnTo>
                  <a:cubicBezTo>
                    <a:pt x="167222" y="147927"/>
                    <a:pt x="164103" y="144808"/>
                    <a:pt x="160254" y="144808"/>
                  </a:cubicBezTo>
                  <a:cubicBezTo>
                    <a:pt x="156405" y="144808"/>
                    <a:pt x="153287" y="147927"/>
                    <a:pt x="153287" y="151776"/>
                  </a:cubicBezTo>
                  <a:lnTo>
                    <a:pt x="153287" y="199214"/>
                  </a:lnTo>
                  <a:cubicBezTo>
                    <a:pt x="153287" y="210740"/>
                    <a:pt x="162664" y="220117"/>
                    <a:pt x="174190" y="220117"/>
                  </a:cubicBezTo>
                  <a:cubicBezTo>
                    <a:pt x="185715" y="220117"/>
                    <a:pt x="195093" y="210740"/>
                    <a:pt x="195093" y="199214"/>
                  </a:cubicBezTo>
                  <a:lnTo>
                    <a:pt x="195093" y="128685"/>
                  </a:lnTo>
                  <a:cubicBezTo>
                    <a:pt x="199312" y="126786"/>
                    <a:pt x="202767" y="124485"/>
                    <a:pt x="205913" y="122391"/>
                  </a:cubicBezTo>
                  <a:cubicBezTo>
                    <a:pt x="208493" y="120672"/>
                    <a:pt x="210940" y="119051"/>
                    <a:pt x="213676" y="117712"/>
                  </a:cubicBezTo>
                  <a:lnTo>
                    <a:pt x="213676" y="294968"/>
                  </a:lnTo>
                  <a:close/>
                </a:path>
              </a:pathLst>
            </a:custGeom>
            <a:grpFill/>
            <a:ln w="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="" xmlns:a16="http://schemas.microsoft.com/office/drawing/2014/main" id="{D73FF40C-9A8F-1845-8E09-6A49946BED15}"/>
                </a:ext>
              </a:extLst>
            </p:cNvPr>
            <p:cNvSpPr/>
            <p:nvPr/>
          </p:nvSpPr>
          <p:spPr>
            <a:xfrm>
              <a:off x="3638934" y="1221169"/>
              <a:ext cx="103343" cy="134210"/>
            </a:xfrm>
            <a:custGeom>
              <a:avLst/>
              <a:gdLst>
                <a:gd name="connsiteX0" fmla="*/ 19449 w 103343"/>
                <a:gd name="connsiteY0" fmla="*/ 132683 h 134210"/>
                <a:gd name="connsiteX1" fmla="*/ 29242 w 103343"/>
                <a:gd name="connsiteY1" fmla="*/ 131595 h 134210"/>
                <a:gd name="connsiteX2" fmla="*/ 28153 w 103343"/>
                <a:gd name="connsiteY2" fmla="*/ 121802 h 134210"/>
                <a:gd name="connsiteX3" fmla="*/ 13935 w 103343"/>
                <a:gd name="connsiteY3" fmla="*/ 92327 h 134210"/>
                <a:gd name="connsiteX4" fmla="*/ 51672 w 103343"/>
                <a:gd name="connsiteY4" fmla="*/ 17562 h 134210"/>
                <a:gd name="connsiteX5" fmla="*/ 89408 w 103343"/>
                <a:gd name="connsiteY5" fmla="*/ 92327 h 134210"/>
                <a:gd name="connsiteX6" fmla="*/ 75190 w 103343"/>
                <a:gd name="connsiteY6" fmla="*/ 121802 h 134210"/>
                <a:gd name="connsiteX7" fmla="*/ 74101 w 103343"/>
                <a:gd name="connsiteY7" fmla="*/ 131595 h 134210"/>
                <a:gd name="connsiteX8" fmla="*/ 79547 w 103343"/>
                <a:gd name="connsiteY8" fmla="*/ 134210 h 134210"/>
                <a:gd name="connsiteX9" fmla="*/ 83894 w 103343"/>
                <a:gd name="connsiteY9" fmla="*/ 132683 h 134210"/>
                <a:gd name="connsiteX10" fmla="*/ 103344 w 103343"/>
                <a:gd name="connsiteY10" fmla="*/ 92327 h 134210"/>
                <a:gd name="connsiteX11" fmla="*/ 56862 w 103343"/>
                <a:gd name="connsiteY11" fmla="*/ 2319 h 134210"/>
                <a:gd name="connsiteX12" fmla="*/ 51673 w 103343"/>
                <a:gd name="connsiteY12" fmla="*/ 0 h 134210"/>
                <a:gd name="connsiteX13" fmla="*/ 46482 w 103343"/>
                <a:gd name="connsiteY13" fmla="*/ 2320 h 134210"/>
                <a:gd name="connsiteX14" fmla="*/ 0 w 103343"/>
                <a:gd name="connsiteY14" fmla="*/ 92328 h 134210"/>
                <a:gd name="connsiteX15" fmla="*/ 19449 w 103343"/>
                <a:gd name="connsiteY15" fmla="*/ 132683 h 134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343" h="134210">
                  <a:moveTo>
                    <a:pt x="19449" y="132683"/>
                  </a:moveTo>
                  <a:cubicBezTo>
                    <a:pt x="22453" y="135087"/>
                    <a:pt x="26839" y="134600"/>
                    <a:pt x="29242" y="131595"/>
                  </a:cubicBezTo>
                  <a:cubicBezTo>
                    <a:pt x="31647" y="128590"/>
                    <a:pt x="31159" y="124205"/>
                    <a:pt x="28153" y="121802"/>
                  </a:cubicBezTo>
                  <a:cubicBezTo>
                    <a:pt x="19117" y="114574"/>
                    <a:pt x="13935" y="103831"/>
                    <a:pt x="13935" y="92327"/>
                  </a:cubicBezTo>
                  <a:cubicBezTo>
                    <a:pt x="13935" y="72857"/>
                    <a:pt x="27606" y="45882"/>
                    <a:pt x="51672" y="17562"/>
                  </a:cubicBezTo>
                  <a:cubicBezTo>
                    <a:pt x="75738" y="45881"/>
                    <a:pt x="89408" y="72857"/>
                    <a:pt x="89408" y="92327"/>
                  </a:cubicBezTo>
                  <a:cubicBezTo>
                    <a:pt x="89408" y="103831"/>
                    <a:pt x="84226" y="114573"/>
                    <a:pt x="75190" y="121802"/>
                  </a:cubicBezTo>
                  <a:cubicBezTo>
                    <a:pt x="72186" y="124205"/>
                    <a:pt x="71697" y="128590"/>
                    <a:pt x="74101" y="131595"/>
                  </a:cubicBezTo>
                  <a:cubicBezTo>
                    <a:pt x="75476" y="133316"/>
                    <a:pt x="77503" y="134210"/>
                    <a:pt x="79547" y="134210"/>
                  </a:cubicBezTo>
                  <a:cubicBezTo>
                    <a:pt x="81073" y="134210"/>
                    <a:pt x="82610" y="133711"/>
                    <a:pt x="83894" y="132683"/>
                  </a:cubicBezTo>
                  <a:cubicBezTo>
                    <a:pt x="96255" y="122796"/>
                    <a:pt x="103344" y="108087"/>
                    <a:pt x="103344" y="92327"/>
                  </a:cubicBezTo>
                  <a:cubicBezTo>
                    <a:pt x="103344" y="59173"/>
                    <a:pt x="74221" y="21703"/>
                    <a:pt x="56862" y="2319"/>
                  </a:cubicBezTo>
                  <a:cubicBezTo>
                    <a:pt x="55541" y="844"/>
                    <a:pt x="53654" y="0"/>
                    <a:pt x="51673" y="0"/>
                  </a:cubicBezTo>
                  <a:cubicBezTo>
                    <a:pt x="49691" y="0"/>
                    <a:pt x="47804" y="844"/>
                    <a:pt x="46482" y="2320"/>
                  </a:cubicBezTo>
                  <a:cubicBezTo>
                    <a:pt x="29122" y="21704"/>
                    <a:pt x="0" y="59175"/>
                    <a:pt x="0" y="92328"/>
                  </a:cubicBezTo>
                  <a:cubicBezTo>
                    <a:pt x="0" y="108088"/>
                    <a:pt x="7089" y="122798"/>
                    <a:pt x="19449" y="132683"/>
                  </a:cubicBezTo>
                  <a:close/>
                </a:path>
              </a:pathLst>
            </a:custGeom>
            <a:grpFill/>
            <a:ln w="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0D3A7CBB-ADD9-1546-B04E-4F3F7412FA98}"/>
              </a:ext>
            </a:extLst>
          </p:cNvPr>
          <p:cNvSpPr>
            <a:spLocks noChangeAspect="1"/>
          </p:cNvSpPr>
          <p:nvPr/>
        </p:nvSpPr>
        <p:spPr>
          <a:xfrm>
            <a:off x="812249" y="3431563"/>
            <a:ext cx="668457" cy="668457"/>
          </a:xfrm>
          <a:prstGeom prst="ellipse">
            <a:avLst/>
          </a:prstGeom>
          <a:gradFill>
            <a:gsLst>
              <a:gs pos="0">
                <a:srgbClr val="3F904B">
                  <a:lumMod val="55000"/>
                </a:srgbClr>
              </a:gs>
              <a:gs pos="100000">
                <a:srgbClr val="3F904B"/>
              </a:gs>
            </a:gsLst>
            <a:lin ang="162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1A2A04B9-DC02-F340-BC6F-0E91319C214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951147" y="3580277"/>
            <a:ext cx="374322" cy="392405"/>
          </a:xfrm>
          <a:prstGeom prst="rect">
            <a:avLst/>
          </a:prstGeom>
        </p:spPr>
      </p:pic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792930"/>
              </p:ext>
            </p:extLst>
          </p:nvPr>
        </p:nvGraphicFramePr>
        <p:xfrm>
          <a:off x="1950719" y="987416"/>
          <a:ext cx="6498336" cy="36418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0040"/>
                <a:gridCol w="762760"/>
                <a:gridCol w="817242"/>
                <a:gridCol w="817242"/>
                <a:gridCol w="732492"/>
                <a:gridCol w="656566"/>
                <a:gridCol w="901994"/>
              </a:tblGrid>
              <a:tr h="26739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Наименование</a:t>
                      </a: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медицинской организации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2019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</a:t>
                      </a:r>
                      <a:r>
                        <a:rPr lang="ru-RU" sz="160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кв. 2021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</a:tr>
              <a:tr h="3932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доля </a:t>
                      </a:r>
                      <a:r>
                        <a:rPr lang="ru-RU" sz="800" b="1" u="none" strike="noStrike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госпит</a:t>
                      </a:r>
                      <a:r>
                        <a:rPr lang="ru-RU" sz="800" b="1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 с летальным исходом, от числа</a:t>
                      </a:r>
                      <a:r>
                        <a:rPr lang="ru-RU" sz="800" b="1" u="none" strike="noStrike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800" b="1" u="none" strike="noStrike" baseline="0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госпит</a:t>
                      </a:r>
                      <a:r>
                        <a:rPr lang="ru-RU" sz="800" b="1" u="none" strike="noStrike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 в МО ОЛС</a:t>
                      </a:r>
                      <a:r>
                        <a:rPr lang="ru-RU" sz="8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доля госпит. с летальным исходом, от числа</a:t>
                      </a:r>
                      <a:r>
                        <a:rPr lang="ru-RU" sz="800" b="1" u="none" strike="noStrike" baseline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госпит. в МО ОЛС</a:t>
                      </a:r>
                      <a:r>
                        <a:rPr lang="ru-RU" sz="800" b="1" i="0" u="none" strike="noStrike" baseline="0" smtClean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доля </a:t>
                      </a:r>
                      <a:r>
                        <a:rPr lang="ru-RU" sz="800" b="1" u="none" strike="noStrike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госпит</a:t>
                      </a:r>
                      <a:r>
                        <a:rPr lang="ru-RU" sz="800" b="1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 с летальным исходом, от числа</a:t>
                      </a:r>
                      <a:r>
                        <a:rPr lang="ru-RU" sz="800" b="1" u="none" strike="noStrike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800" b="1" u="none" strike="noStrike" baseline="0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госпит</a:t>
                      </a:r>
                      <a:r>
                        <a:rPr lang="ru-RU" sz="800" b="1" u="none" strike="noStrike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 в МО ОЛС</a:t>
                      </a:r>
                      <a:r>
                        <a:rPr lang="ru-RU" sz="8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</a:tr>
              <a:tr h="267390">
                <a:tc v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из них в первые 3 дня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из них в первые 3 дня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из них в первые 3 дня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55" marR="4855" marT="4855" marB="0" anchor="ctr">
                    <a:solidFill>
                      <a:srgbClr val="3F904B"/>
                    </a:solidFill>
                  </a:tcPr>
                </a:tc>
              </a:tr>
              <a:tr h="283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Верхнебуреинская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ЦРБ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1,8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50,0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8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2,5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50,0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13,3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33795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Дорожная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клиническая больница ст. Хабаровск"</a:t>
                      </a: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8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0,5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8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1,2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25,0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8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lang="ru-RU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3795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Отделенческая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больница на ст. Комсомольск"</a:t>
                      </a: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8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15,8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8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3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РБ Лазо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8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3,1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50,0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8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8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3795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Ванинская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больница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ДВОМЦ ФМБА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8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2,4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8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5,6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8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lang="ru-RU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3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Охотская ЦРБ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12,5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8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8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lang="ru-RU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3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Комсомольская МБ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25,0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8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lang="ru-RU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3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Ульчская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РБ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8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8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3,2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100,0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8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lang="ru-RU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3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СРЕДНЕЕ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ПО МО ОЛС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9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800" b="1" i="0" u="none" strike="noStrike" kern="120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6,6</a:t>
                      </a:r>
                      <a:endParaRPr lang="ru-RU" sz="18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70,7</a:t>
                      </a:r>
                      <a:endParaRPr lang="ru-RU" sz="12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800" b="1" i="0" u="none" strike="noStrike" kern="120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6,3</a:t>
                      </a:r>
                      <a:endParaRPr lang="ru-RU" sz="18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200" b="1" i="0" u="none" strike="noStrike" kern="120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58,3</a:t>
                      </a:r>
                      <a:endParaRPr lang="ru-RU" sz="12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ru-RU" sz="1800" b="1" i="0" u="none" strike="noStrike" kern="120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7,6</a:t>
                      </a:r>
                      <a:endParaRPr lang="ru-RU" sz="18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lang="ru-RU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84,6</a:t>
                      </a:r>
                      <a:endParaRPr lang="ru-RU" sz="1200" b="1" i="0" u="none" strike="noStrike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3B39F3B0-709C-0E4D-BB16-E769E4A2A2D5}"/>
              </a:ext>
            </a:extLst>
          </p:cNvPr>
          <p:cNvGrpSpPr/>
          <p:nvPr/>
        </p:nvGrpSpPr>
        <p:grpSpPr>
          <a:xfrm>
            <a:off x="7315345" y="-658147"/>
            <a:ext cx="4598536" cy="5984958"/>
            <a:chOff x="7503063" y="-675727"/>
            <a:chExt cx="4392304" cy="5984958"/>
          </a:xfrm>
        </p:grpSpPr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xmlns="" id="{11E72A56-631B-FD4B-8B06-CFC7CDA0A5A2}"/>
                </a:ext>
              </a:extLst>
            </p:cNvPr>
            <p:cNvSpPr>
              <a:spLocks noChangeAspect="1"/>
            </p:cNvSpPr>
            <p:nvPr/>
          </p:nvSpPr>
          <p:spPr>
            <a:xfrm rot="2398938">
              <a:off x="7776463" y="1661681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6289E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58" name="Полилиния 57">
              <a:extLst>
                <a:ext uri="{FF2B5EF4-FFF2-40B4-BE49-F238E27FC236}">
                  <a16:creationId xmlns:a16="http://schemas.microsoft.com/office/drawing/2014/main" xmlns="" id="{F9430DC9-AFBA-3248-ADE4-D05CF33CD69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7503063" y="824025"/>
              <a:ext cx="3508485" cy="3508485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9" name="Полилиния 58">
              <a:extLst>
                <a:ext uri="{FF2B5EF4-FFF2-40B4-BE49-F238E27FC236}">
                  <a16:creationId xmlns:a16="http://schemas.microsoft.com/office/drawing/2014/main" xmlns="" id="{5B172340-9E72-A44F-8B8F-B4090CA7FFFC}"/>
                </a:ext>
              </a:extLst>
            </p:cNvPr>
            <p:cNvSpPr>
              <a:spLocks noChangeAspect="1"/>
            </p:cNvSpPr>
            <p:nvPr/>
          </p:nvSpPr>
          <p:spPr>
            <a:xfrm rot="3211343">
              <a:off x="8247817" y="-675727"/>
              <a:ext cx="3647550" cy="3647550"/>
            </a:xfrm>
            <a:custGeom>
              <a:avLst/>
              <a:gdLst>
                <a:gd name="connsiteX0" fmla="*/ 0 w 3164902"/>
                <a:gd name="connsiteY0" fmla="*/ 0 h 3164902"/>
                <a:gd name="connsiteX1" fmla="*/ 3164902 w 3164902"/>
                <a:gd name="connsiteY1" fmla="*/ 3164902 h 3164902"/>
                <a:gd name="connsiteX2" fmla="*/ 164362 w 3164902"/>
                <a:gd name="connsiteY2" fmla="*/ 3164902 h 3164902"/>
                <a:gd name="connsiteX3" fmla="*/ 0 w 3164902"/>
                <a:gd name="connsiteY3" fmla="*/ 3000540 h 3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902" h="3164902">
                  <a:moveTo>
                    <a:pt x="0" y="0"/>
                  </a:moveTo>
                  <a:lnTo>
                    <a:pt x="3164902" y="3164902"/>
                  </a:lnTo>
                  <a:lnTo>
                    <a:pt x="164362" y="3164902"/>
                  </a:lnTo>
                  <a:cubicBezTo>
                    <a:pt x="73587" y="3164902"/>
                    <a:pt x="0" y="3091315"/>
                    <a:pt x="0" y="3000540"/>
                  </a:cubicBezTo>
                  <a:close/>
                </a:path>
              </a:pathLst>
            </a:custGeom>
            <a:solidFill>
              <a:srgbClr val="3F90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82593098-2210-4F41-AEE0-AA5C02B02283}"/>
              </a:ext>
            </a:extLst>
          </p:cNvPr>
          <p:cNvGrpSpPr>
            <a:grpSpLocks noChangeAspect="1"/>
          </p:cNvGrpSpPr>
          <p:nvPr/>
        </p:nvGrpSpPr>
        <p:grpSpPr>
          <a:xfrm>
            <a:off x="8186401" y="268289"/>
            <a:ext cx="778213" cy="438277"/>
            <a:chOff x="526938" y="499263"/>
            <a:chExt cx="2789695" cy="1571112"/>
          </a:xfrm>
          <a:effectLst/>
        </p:grpSpPr>
        <p:sp>
          <p:nvSpPr>
            <p:cNvPr id="36" name="Скругленный прямоугольник 35">
              <a:extLst>
                <a:ext uri="{FF2B5EF4-FFF2-40B4-BE49-F238E27FC236}">
                  <a16:creationId xmlns:a16="http://schemas.microsoft.com/office/drawing/2014/main" xmlns="" id="{3349F299-C9D8-534F-A51B-E7B40C2A97FB}"/>
                </a:ext>
              </a:extLst>
            </p:cNvPr>
            <p:cNvSpPr/>
            <p:nvPr/>
          </p:nvSpPr>
          <p:spPr>
            <a:xfrm>
              <a:off x="526938" y="499263"/>
              <a:ext cx="2789695" cy="1571112"/>
            </a:xfrm>
            <a:prstGeom prst="roundRect">
              <a:avLst>
                <a:gd name="adj" fmla="val 40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xmlns="" id="{4B0D5C2D-5627-534E-81DA-02F452356B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38" y="499263"/>
              <a:ext cx="2789695" cy="1571112"/>
            </a:xfrm>
            <a:prstGeom prst="roundRect">
              <a:avLst>
                <a:gd name="adj" fmla="val 4459"/>
              </a:avLst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48910" y="4767264"/>
            <a:ext cx="5766142" cy="273844"/>
          </a:xfrm>
        </p:spPr>
        <p:txBody>
          <a:bodyPr/>
          <a:lstStyle/>
          <a:p>
            <a:pPr algn="l"/>
            <a:r>
              <a:rPr lang="ru-RU" dirty="0" smtClean="0"/>
              <a:t>По данным учета Хабаровского краевого фонда обязательного медицинского страхования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934B-3407-044B-9575-485FFA08975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1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13414</TotalTime>
  <Words>3261</Words>
  <Application>Microsoft Office PowerPoint</Application>
  <PresentationFormat>Экран (16:9)</PresentationFormat>
  <Paragraphs>1305</Paragraphs>
  <Slides>27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 </cp:lastModifiedBy>
  <cp:revision>932</cp:revision>
  <cp:lastPrinted>2021-06-09T04:21:51Z</cp:lastPrinted>
  <dcterms:created xsi:type="dcterms:W3CDTF">2020-12-05T16:58:57Z</dcterms:created>
  <dcterms:modified xsi:type="dcterms:W3CDTF">2021-06-21T02:33:38Z</dcterms:modified>
</cp:coreProperties>
</file>